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326" r:id="rId2"/>
    <p:sldId id="305" r:id="rId3"/>
    <p:sldId id="278" r:id="rId4"/>
    <p:sldId id="274" r:id="rId5"/>
    <p:sldId id="314" r:id="rId6"/>
    <p:sldId id="275" r:id="rId7"/>
    <p:sldId id="312" r:id="rId8"/>
    <p:sldId id="313" r:id="rId9"/>
    <p:sldId id="276" r:id="rId10"/>
    <p:sldId id="310" r:id="rId11"/>
    <p:sldId id="309" r:id="rId12"/>
    <p:sldId id="311" r:id="rId13"/>
    <p:sldId id="277" r:id="rId14"/>
    <p:sldId id="273" r:id="rId15"/>
    <p:sldId id="337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8" r:id="rId24"/>
    <p:sldId id="325" r:id="rId25"/>
    <p:sldId id="329" r:id="rId26"/>
    <p:sldId id="336" r:id="rId27"/>
    <p:sldId id="300" r:id="rId28"/>
    <p:sldId id="299" r:id="rId29"/>
    <p:sldId id="332" r:id="rId30"/>
    <p:sldId id="302" r:id="rId31"/>
    <p:sldId id="338" r:id="rId32"/>
    <p:sldId id="270" r:id="rId3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4398"/>
    <a:srgbClr val="B76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5" autoAdjust="0"/>
    <p:restoredTop sz="86378" autoAdjust="0"/>
  </p:normalViewPr>
  <p:slideViewPr>
    <p:cSldViewPr snapToGrid="0">
      <p:cViewPr varScale="1">
        <p:scale>
          <a:sx n="90" d="100"/>
          <a:sy n="90" d="100"/>
        </p:scale>
        <p:origin x="107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14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000A9-C6D0-4D91-8B31-61C6FCAF0F57}" type="datetimeFigureOut">
              <a:rPr lang="sv-SE" smtClean="0"/>
              <a:t>2018-04-17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20539-3EDC-4E11-9604-D707AA4985A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2189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20539-3EDC-4E11-9604-D707AA4985A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4283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0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D8CB3-BCDE-4A72-AB50-EC10545DE3A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2044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20539-3EDC-4E11-9604-D707AA4985A9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5004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20539-3EDC-4E11-9604-D707AA4985A9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6869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med rundade hörn 8"/>
          <p:cNvSpPr/>
          <p:nvPr userDrawn="1"/>
        </p:nvSpPr>
        <p:spPr>
          <a:xfrm>
            <a:off x="1" y="0"/>
            <a:ext cx="9144000" cy="6858000"/>
          </a:xfrm>
          <a:prstGeom prst="roundRect">
            <a:avLst>
              <a:gd name="adj" fmla="val 1441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98629"/>
            <a:ext cx="57912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4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med rundade hörn 8"/>
          <p:cNvSpPr/>
          <p:nvPr userDrawn="1"/>
        </p:nvSpPr>
        <p:spPr>
          <a:xfrm>
            <a:off x="1" y="0"/>
            <a:ext cx="9144000" cy="6858000"/>
          </a:xfrm>
          <a:prstGeom prst="roundRect">
            <a:avLst>
              <a:gd name="adj" fmla="val 1441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28650" y="769937"/>
            <a:ext cx="7904162" cy="813327"/>
          </a:xfrm>
        </p:spPr>
        <p:txBody>
          <a:bodyPr anchor="b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28650" y="1654702"/>
            <a:ext cx="4612218" cy="2976565"/>
          </a:xfrm>
        </p:spPr>
        <p:txBody>
          <a:bodyPr>
            <a:normAutofit/>
          </a:bodyPr>
          <a:lstStyle>
            <a:lvl1pPr marL="0" indent="0" algn="l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5116592"/>
            <a:ext cx="3471333" cy="149587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84"/>
          <a:stretch/>
        </p:blipFill>
        <p:spPr>
          <a:xfrm>
            <a:off x="4290967" y="1625594"/>
            <a:ext cx="4846211" cy="498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6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med rundade hörn 8"/>
          <p:cNvSpPr/>
          <p:nvPr userDrawn="1"/>
        </p:nvSpPr>
        <p:spPr>
          <a:xfrm>
            <a:off x="1" y="0"/>
            <a:ext cx="9144000" cy="6858000"/>
          </a:xfrm>
          <a:prstGeom prst="roundRect">
            <a:avLst>
              <a:gd name="adj" fmla="val 1441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19920" y="2658000"/>
            <a:ext cx="7904162" cy="1575334"/>
          </a:xfrm>
        </p:spPr>
        <p:txBody>
          <a:bodyPr anchor="t" anchorCtr="0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45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med rundade hörn 8"/>
          <p:cNvSpPr/>
          <p:nvPr userDrawn="1"/>
        </p:nvSpPr>
        <p:spPr>
          <a:xfrm>
            <a:off x="1" y="0"/>
            <a:ext cx="9144000" cy="6172200"/>
          </a:xfrm>
          <a:prstGeom prst="roundRect">
            <a:avLst>
              <a:gd name="adj" fmla="val 1441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84"/>
          <a:stretch/>
        </p:blipFill>
        <p:spPr>
          <a:xfrm>
            <a:off x="4290967" y="1176865"/>
            <a:ext cx="4846211" cy="4986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28650" y="769937"/>
            <a:ext cx="7904162" cy="813327"/>
          </a:xfrm>
        </p:spPr>
        <p:txBody>
          <a:bodyPr anchor="b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28649" y="1654702"/>
            <a:ext cx="7904163" cy="986897"/>
          </a:xfrm>
        </p:spPr>
        <p:txBody>
          <a:bodyPr>
            <a:normAutofit/>
          </a:bodyPr>
          <a:lstStyle>
            <a:lvl1pPr marL="0" indent="0" algn="l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sv-SE"/>
              <a:t>2014-12-10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sv-SE"/>
              <a:t>Valfri text i sidfoten. Justera text via menyfliken Infoga, knappen Sidh./sidfot 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8E9A1187-8647-4667-8F61-6FDD9FA743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261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2014-12-10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Valfri text i sidfoten. Justera text via menyfliken Infoga, knappen Sidh./sidfot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1187-8647-4667-8F61-6FDD9FA743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39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med rundade hörn 6"/>
          <p:cNvSpPr/>
          <p:nvPr userDrawn="1"/>
        </p:nvSpPr>
        <p:spPr>
          <a:xfrm>
            <a:off x="1" y="0"/>
            <a:ext cx="9144000" cy="6172200"/>
          </a:xfrm>
          <a:prstGeom prst="roundRect">
            <a:avLst>
              <a:gd name="adj" fmla="val 1441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84"/>
          <a:stretch/>
        </p:blipFill>
        <p:spPr>
          <a:xfrm>
            <a:off x="4290967" y="1176865"/>
            <a:ext cx="4846211" cy="4986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3887" y="761470"/>
            <a:ext cx="7908925" cy="813600"/>
          </a:xfrm>
        </p:spPr>
        <p:txBody>
          <a:bodyPr anchor="b">
            <a:noAutofit/>
          </a:bodyPr>
          <a:lstStyle>
            <a:lvl1pPr algn="l">
              <a:defRPr sz="41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23888" y="1668458"/>
            <a:ext cx="7910512" cy="973142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sv-SE"/>
              <a:t>2014-12-10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sv-SE"/>
              <a:t>Valfri text i sidfoten. Justera text via menyfliken Infoga, knappen Sidh./sidfot 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8E9A1187-8647-4667-8F61-6FDD9FA743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606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68413"/>
            <a:ext cx="3886200" cy="4908550"/>
          </a:xfrm>
        </p:spPr>
        <p:txBody>
          <a:bodyPr>
            <a:noAutofit/>
          </a:bodyPr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68413"/>
            <a:ext cx="3886200" cy="4908550"/>
          </a:xfrm>
        </p:spPr>
        <p:txBody>
          <a:bodyPr>
            <a:noAutofit/>
          </a:bodyPr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2014-12-10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Valfri text i sidfoten. Justera text via menyfliken Infoga, knappen Sidh./sidfot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1187-8647-4667-8F61-6FDD9FA743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015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68413"/>
            <a:ext cx="3486150" cy="4908550"/>
          </a:xfrm>
        </p:spPr>
        <p:txBody>
          <a:bodyPr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/>
            </a:lvl1pPr>
            <a:lvl2pPr marL="504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2pPr>
            <a:lvl3pPr marL="756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1260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2014-12-10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Valfri text i sidfoten. Justera text via menyfliken Infoga, knappen Sidh./sidfot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1187-8647-4667-8F61-6FDD9FA743F3}" type="slidenum">
              <a:rPr lang="sv-SE" smtClean="0"/>
              <a:t>‹#›</a:t>
            </a:fld>
            <a:endParaRPr lang="sv-SE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224867" y="1268413"/>
            <a:ext cx="4290483" cy="4908550"/>
          </a:xfrm>
        </p:spPr>
        <p:txBody>
          <a:bodyPr>
            <a:noAutofit/>
          </a:bodyPr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0953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>
          <a:xfrm>
            <a:off x="4817533" y="765175"/>
            <a:ext cx="3715280" cy="543560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765175"/>
            <a:ext cx="3841750" cy="4534957"/>
          </a:xfrm>
        </p:spPr>
        <p:txBody>
          <a:bodyPr anchor="ctr">
            <a:noAutofit/>
          </a:bodyPr>
          <a:lstStyle>
            <a:lvl1pPr algn="ctr">
              <a:defRPr sz="3400">
                <a:solidFill>
                  <a:srgbClr val="A54398"/>
                </a:solidFill>
              </a:defRPr>
            </a:lvl1pPr>
          </a:lstStyle>
          <a:p>
            <a:r>
              <a:rPr lang="sv-SE" dirty="0"/>
              <a:t>Klicka här för att skriva ”Citat”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2014-12-10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Valfri text i sidfoten. Justera text via menyfliken Infoga, knappen Sidh./sidfot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1187-8647-4667-8F61-6FDD9FA743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928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2014-12-10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Valfri text i sidfoten. Justera text via menyfliken Infoga, knappen Sidh./sidfot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1187-8647-4667-8F61-6FDD9FA743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847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2014-12-10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Valfri text i sidfoten. Justera text via menyfliken Infoga, knappen Sidh./sidfot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1187-8647-4667-8F61-6FDD9FA743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0663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09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67875"/>
            <a:ext cx="7886700" cy="4909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500286"/>
            <a:ext cx="980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sv-SE"/>
              <a:t>2014-12-10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1489" y="6500286"/>
            <a:ext cx="5328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sv-SE"/>
              <a:t>Valfri text i sidfoten. Justera text via menyfliken Infoga, knappen Sidh./sidfot 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1004" y="6500286"/>
            <a:ext cx="43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fld id="{8E9A1187-8647-4667-8F61-6FDD9FA743F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ektangel med rundade hörn 7"/>
          <p:cNvSpPr/>
          <p:nvPr userDrawn="1"/>
        </p:nvSpPr>
        <p:spPr>
          <a:xfrm>
            <a:off x="10800" y="6333077"/>
            <a:ext cx="9118800" cy="626523"/>
          </a:xfrm>
          <a:prstGeom prst="roundRect">
            <a:avLst/>
          </a:prstGeom>
          <a:noFill/>
          <a:ln>
            <a:solidFill>
              <a:srgbClr val="B768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Bildobjekt 8"/>
          <p:cNvPicPr/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5" t="-1401" r="11254" b="49701"/>
          <a:stretch/>
        </p:blipFill>
        <p:spPr>
          <a:xfrm>
            <a:off x="7940690" y="6443857"/>
            <a:ext cx="1058333" cy="31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7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3" r:id="rId4"/>
    <p:sldLayoutId id="2147483664" r:id="rId5"/>
    <p:sldLayoutId id="2147483669" r:id="rId6"/>
    <p:sldLayoutId id="2147483668" r:id="rId7"/>
    <p:sldLayoutId id="2147483666" r:id="rId8"/>
    <p:sldLayoutId id="2147483667" r:id="rId9"/>
    <p:sldLayoutId id="2147483671" r:id="rId10"/>
    <p:sldLayoutId id="214748367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2000" indent="-252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04000" indent="-252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56000" indent="-252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08000" indent="-252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60000" indent="-252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v-SE" sz="4000" dirty="0">
                <a:latin typeface="Variable Black" panose="02000503020000020004" pitchFamily="50" charset="0"/>
              </a:rPr>
              <a:t>Dagstidningen som taltidning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v-SE" sz="2800" dirty="0">
                <a:latin typeface="Variable Bold" panose="02000803020000020004" pitchFamily="50" charset="0"/>
              </a:rPr>
              <a:t>Fördjupningskurs för kundtjänstmedarbetare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531341" y="4053016"/>
            <a:ext cx="2991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spc="300" dirty="0">
                <a:solidFill>
                  <a:schemeClr val="accent6">
                    <a:lumMod val="50000"/>
                  </a:schemeClr>
                </a:solidFill>
                <a:latin typeface="Variable Bold" panose="02000803020000020004" pitchFamily="50" charset="0"/>
              </a:rPr>
              <a:t>”Jag är glad att det är så enkelt att få till sig tidningen när man inget ser!”</a:t>
            </a:r>
            <a:r>
              <a:rPr lang="sv-SE" spc="300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5916224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Variable Black" panose="02000503020000020004" pitchFamily="50" charset="0"/>
              </a:rPr>
              <a:t>Appen Legimus</a:t>
            </a:r>
            <a:br>
              <a:rPr lang="sv-SE" dirty="0">
                <a:latin typeface="Variable Black" panose="02000503020000020004" pitchFamily="50" charset="0"/>
              </a:rPr>
            </a:br>
            <a:r>
              <a:rPr lang="sv-SE" sz="1800" dirty="0">
                <a:latin typeface="Variable Black" panose="02000503020000020004" pitchFamily="50" charset="0"/>
              </a:rPr>
              <a:t>i prenumerantens egen utrustning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847A816-3461-4B33-8E4B-F6A06684B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0" y="1126067"/>
            <a:ext cx="3840480" cy="511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32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>
                <a:latin typeface="Variable Black" panose="02000503020000020004" pitchFamily="50" charset="0"/>
              </a:rPr>
              <a:t>Appen</a:t>
            </a:r>
            <a:r>
              <a:rPr lang="sv-SE" dirty="0">
                <a:latin typeface="Variable Black" panose="02000503020000020004" pitchFamily="50" charset="0"/>
              </a:rPr>
              <a:t> </a:t>
            </a:r>
            <a:r>
              <a:rPr lang="sv-SE" dirty="0" err="1">
                <a:latin typeface="Variable Black" panose="02000503020000020004" pitchFamily="50" charset="0"/>
              </a:rPr>
              <a:t>Akila</a:t>
            </a:r>
            <a:br>
              <a:rPr lang="sv-SE" dirty="0">
                <a:latin typeface="Variable Black" panose="02000503020000020004" pitchFamily="50" charset="0"/>
              </a:rPr>
            </a:br>
            <a:r>
              <a:rPr lang="sv-SE" sz="1800" dirty="0">
                <a:latin typeface="Variable Black" panose="02000503020000020004" pitchFamily="50" charset="0"/>
              </a:rPr>
              <a:t>i prenumerantens egen utrustning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8932" y="2430210"/>
            <a:ext cx="1816321" cy="174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2442" y="2481594"/>
            <a:ext cx="2252332" cy="164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549629"/>
            <a:ext cx="7886700" cy="457020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v-SE" sz="1800" b="1" spc="6200" dirty="0">
                <a:solidFill>
                  <a:prstClr val="black"/>
                </a:solidFill>
                <a:latin typeface="Variable Bold" panose="02000803020000020004" pitchFamily="50" charset="0"/>
              </a:rPr>
              <a:t> </a:t>
            </a:r>
            <a:r>
              <a:rPr lang="sv-SE" sz="2400" b="1" dirty="0">
                <a:solidFill>
                  <a:prstClr val="black"/>
                </a:solidFill>
                <a:latin typeface="Variable Bold" panose="02000803020000020004" pitchFamily="50" charset="0"/>
              </a:rPr>
              <a:t>● iPhone eller iPad </a:t>
            </a:r>
            <a:r>
              <a:rPr lang="sv-SE" sz="2400" b="1" spc="6200" dirty="0">
                <a:solidFill>
                  <a:prstClr val="black"/>
                </a:solidFill>
                <a:latin typeface="Variable Bold" panose="02000803020000020004" pitchFamily="50" charset="0"/>
              </a:rPr>
              <a:t>  </a:t>
            </a:r>
            <a:r>
              <a:rPr lang="sv-SE" sz="2400" b="1" dirty="0">
                <a:solidFill>
                  <a:prstClr val="black"/>
                </a:solidFill>
                <a:latin typeface="Variable Bold" panose="02000803020000020004" pitchFamily="50" charset="0"/>
              </a:rPr>
              <a:t>● Android</a:t>
            </a:r>
            <a:endParaRPr lang="sv-SE" sz="1800" dirty="0">
              <a:solidFill>
                <a:prstClr val="black"/>
              </a:solidFill>
              <a:latin typeface="Variable Bold" panose="02000803020000020004" pitchFamily="50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FD0E7CC-75AB-4F81-8349-CBD8D9A6F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441" y="2481594"/>
            <a:ext cx="2252331" cy="164628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A4F5153D-B60D-4163-8063-124728D23E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930" y="2430209"/>
            <a:ext cx="1816323" cy="174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72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>
                <a:latin typeface="Variable Black" panose="02000503020000020004" pitchFamily="50" charset="0"/>
              </a:rPr>
              <a:t>Appen</a:t>
            </a:r>
            <a:r>
              <a:rPr lang="sv-SE" dirty="0">
                <a:latin typeface="Variable Black" panose="02000503020000020004" pitchFamily="50" charset="0"/>
              </a:rPr>
              <a:t> </a:t>
            </a:r>
            <a:r>
              <a:rPr lang="sv-SE" dirty="0" err="1">
                <a:latin typeface="Variable Black" panose="02000503020000020004" pitchFamily="50" charset="0"/>
              </a:rPr>
              <a:t>Akila</a:t>
            </a:r>
            <a:br>
              <a:rPr lang="sv-SE" dirty="0">
                <a:latin typeface="Variable Black" panose="02000503020000020004" pitchFamily="50" charset="0"/>
              </a:rPr>
            </a:br>
            <a:r>
              <a:rPr lang="sv-SE" sz="1800" dirty="0">
                <a:latin typeface="Variable Black" panose="02000503020000020004" pitchFamily="50" charset="0"/>
              </a:rPr>
              <a:t>i prenumerantens egen utrustning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80A4CA4-0F7E-4FA9-A382-036DC628A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58" y="1126067"/>
            <a:ext cx="3833283" cy="5111044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2D99CA96-9348-4F4B-A51D-08C78C4BE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58" y="1126067"/>
            <a:ext cx="3833283" cy="5111044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ED3CCE61-D198-43EB-BECD-3795E8B077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358" y="1126067"/>
            <a:ext cx="3833283" cy="511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8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Variable Black" panose="02000503020000020004" pitchFamily="50" charset="0"/>
              </a:rPr>
              <a:t>E-post</a:t>
            </a:r>
            <a:br>
              <a:rPr lang="sv-SE" dirty="0">
                <a:latin typeface="Variable Black" panose="02000503020000020004" pitchFamily="50" charset="0"/>
              </a:rPr>
            </a:br>
            <a:r>
              <a:rPr lang="sv-SE" sz="1800" dirty="0">
                <a:latin typeface="Variable Black" panose="02000503020000020004" pitchFamily="50" charset="0"/>
              </a:rPr>
              <a:t>i prenumerantens egen utrustning med skärmläsare / talsyntes</a:t>
            </a:r>
          </a:p>
        </p:txBody>
      </p:sp>
      <p:pic>
        <p:nvPicPr>
          <p:cNvPr id="9" name="Picture 4" descr="http://im14.inviewer.se/skiss/28/28AMFODT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632" y="1886352"/>
            <a:ext cx="3904735" cy="378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7ED48D1-A936-4A88-829A-520E26D6B906}"/>
              </a:ext>
            </a:extLst>
          </p:cNvPr>
          <p:cNvSpPr/>
          <p:nvPr/>
        </p:nvSpPr>
        <p:spPr>
          <a:xfrm rot="-660000">
            <a:off x="3489261" y="1782196"/>
            <a:ext cx="1517625" cy="221599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138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Wide Latin" panose="020A0A07050505020404" pitchFamily="18" charset="0"/>
                <a:cs typeface="Courier New" panose="02070309020205020404" pitchFamily="49" charset="0"/>
              </a:rPr>
              <a:t>@</a:t>
            </a:r>
          </a:p>
        </p:txBody>
      </p:sp>
    </p:spTree>
    <p:extLst>
      <p:ext uri="{BB962C8B-B14F-4D97-AF65-F5344CB8AC3E}">
        <p14:creationId xmlns:p14="http://schemas.microsoft.com/office/powerpoint/2010/main" val="2286735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Variable Black" panose="02000503020000020004" pitchFamily="50" charset="0"/>
              </a:rPr>
              <a:t>Vad kommer med i taltidningen?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39843" y="1268413"/>
            <a:ext cx="6130977" cy="431677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sz="1800" b="1" dirty="0">
                <a:solidFill>
                  <a:prstClr val="black"/>
                </a:solidFill>
                <a:latin typeface="Variable Bold" panose="02000803020000020004" pitchFamily="50" charset="0"/>
              </a:rPr>
              <a:t>Fullängdstidning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v-SE" sz="1600" dirty="0">
                <a:solidFill>
                  <a:prstClr val="black"/>
                </a:solidFill>
                <a:latin typeface="Variable Bold" panose="02000803020000020004" pitchFamily="50" charset="0"/>
              </a:rPr>
              <a:t>Hela tidningen i samma ordning som papperstidningen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v-SE" sz="1600" dirty="0">
                <a:solidFill>
                  <a:prstClr val="black"/>
                </a:solidFill>
                <a:latin typeface="Variable Bold" panose="02000803020000020004" pitchFamily="50" charset="0"/>
              </a:rPr>
              <a:t>Innehåller allt utom reklamannonser, bildtexter och en del tabeller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sv-SE" sz="1800" dirty="0">
              <a:solidFill>
                <a:prstClr val="black"/>
              </a:solidFill>
              <a:latin typeface="Variable Bold" panose="02000803020000020004" pitchFamily="50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sz="1800" b="1" dirty="0">
                <a:solidFill>
                  <a:prstClr val="black"/>
                </a:solidFill>
                <a:latin typeface="Variable Bold" panose="02000803020000020004" pitchFamily="50" charset="0"/>
              </a:rPr>
              <a:t>Profiltidning</a:t>
            </a:r>
            <a:r>
              <a:rPr lang="sv-SE" sz="1800" dirty="0">
                <a:solidFill>
                  <a:prstClr val="black"/>
                </a:solidFill>
                <a:latin typeface="Variable Bold" panose="02000803020000020004" pitchFamily="50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v-SE" sz="1600" dirty="0">
                <a:solidFill>
                  <a:prstClr val="black"/>
                </a:solidFill>
                <a:latin typeface="Variable Bold" panose="02000803020000020004" pitchFamily="50" charset="0"/>
              </a:rPr>
              <a:t>Samma innehåll som fullängdstidningen i personligt vald ordning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sv-SE" sz="1800" dirty="0">
              <a:solidFill>
                <a:prstClr val="black"/>
              </a:solidFill>
              <a:latin typeface="Variable Bold" panose="02000803020000020004" pitchFamily="50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sz="1800" b="1" dirty="0">
                <a:solidFill>
                  <a:prstClr val="black"/>
                </a:solidFill>
                <a:latin typeface="Variable Bold" panose="02000803020000020004" pitchFamily="50" charset="0"/>
              </a:rPr>
              <a:t>Korttidning</a:t>
            </a:r>
            <a:r>
              <a:rPr lang="sv-SE" sz="1800" dirty="0">
                <a:solidFill>
                  <a:prstClr val="black"/>
                </a:solidFill>
                <a:latin typeface="Variable Bold" panose="02000803020000020004" pitchFamily="50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v-SE" sz="1600" dirty="0">
                <a:solidFill>
                  <a:prstClr val="black"/>
                </a:solidFill>
                <a:latin typeface="Variable Bold" panose="02000803020000020004" pitchFamily="50" charset="0"/>
              </a:rPr>
              <a:t>Urval av tidningens innehåll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v-SE" sz="1600" dirty="0">
                <a:solidFill>
                  <a:prstClr val="black"/>
                </a:solidFill>
                <a:latin typeface="Variable Bold" panose="02000803020000020004" pitchFamily="50" charset="0"/>
              </a:rPr>
              <a:t>Innehåller den största artikeln på varje sida samt vissa delar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v-SE" sz="1600" dirty="0">
                <a:solidFill>
                  <a:prstClr val="black"/>
                </a:solidFill>
                <a:latin typeface="Variable Bold" panose="02000803020000020004" pitchFamily="50" charset="0"/>
              </a:rPr>
              <a:t>av tidningen i sin helhet (till exempel familjesidan)</a:t>
            </a:r>
          </a:p>
          <a:p>
            <a:pPr marL="0" indent="0">
              <a:lnSpc>
                <a:spcPct val="100000"/>
              </a:lnSpc>
              <a:buNone/>
            </a:pPr>
            <a:endParaRPr lang="sv-SE" sz="1800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889" y="1564299"/>
            <a:ext cx="2486441" cy="372500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im14.inviewer.se/skiss/08/08AMLOULG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2" r="25839"/>
          <a:stretch/>
        </p:blipFill>
        <p:spPr bwMode="auto">
          <a:xfrm>
            <a:off x="2788073" y="1126067"/>
            <a:ext cx="1670471" cy="22606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6"/>
          <a:stretch/>
        </p:blipFill>
        <p:spPr>
          <a:xfrm>
            <a:off x="628649" y="2963333"/>
            <a:ext cx="2086481" cy="2819401"/>
          </a:xfrm>
          <a:prstGeom prst="roundRect">
            <a:avLst/>
          </a:prstGeom>
        </p:spPr>
      </p:pic>
      <p:pic>
        <p:nvPicPr>
          <p:cNvPr id="8" name="Picture 4" descr="http://im14.inviewer.se/skiss/63/63AMVOITU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" b="2748"/>
          <a:stretch/>
        </p:blipFill>
        <p:spPr bwMode="auto">
          <a:xfrm>
            <a:off x="895361" y="1490659"/>
            <a:ext cx="1626002" cy="115834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im14.inviewer.se/skiss/41/41AMV8IDL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" r="312"/>
          <a:stretch/>
        </p:blipFill>
        <p:spPr bwMode="auto">
          <a:xfrm>
            <a:off x="2792596" y="4223806"/>
            <a:ext cx="1705320" cy="121179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Variable Black" panose="02000503020000020004" pitchFamily="50" charset="0"/>
              </a:rPr>
              <a:t>Vem får läsa en taltidning?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497916" y="1126067"/>
            <a:ext cx="4121150" cy="4656667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sv-SE" sz="1700" dirty="0">
                <a:solidFill>
                  <a:prstClr val="black"/>
                </a:solidFill>
                <a:latin typeface="Variable Bold" panose="02000803020000020004" pitchFamily="50" charset="0"/>
              </a:rPr>
              <a:t>Personer som har en läsnedsättning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sv-SE" sz="1700" dirty="0">
                <a:solidFill>
                  <a:prstClr val="black"/>
                </a:solidFill>
                <a:latin typeface="Variable Bold" panose="02000803020000020004" pitchFamily="50" charset="0"/>
              </a:rPr>
              <a:t>Synskada, dyslexi, afasi, demens, allergi eller fysiska svårigheter att hålla i en papperstidning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sv-SE" sz="1700" dirty="0">
                <a:solidFill>
                  <a:prstClr val="black"/>
                </a:solidFill>
                <a:latin typeface="Variable Bold" panose="02000803020000020004" pitchFamily="50" charset="0"/>
              </a:rPr>
              <a:t>Behovet finns i alla åldrar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sv-SE" sz="1700" dirty="0">
                <a:solidFill>
                  <a:prstClr val="black"/>
                </a:solidFill>
                <a:latin typeface="Variable Bold" panose="02000803020000020004" pitchFamily="50" charset="0"/>
              </a:rPr>
              <a:t>Verksamheter som till exempel skolor, bibliotek, äldreboenden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sv-SE" sz="1700" dirty="0">
                <a:solidFill>
                  <a:prstClr val="black"/>
                </a:solidFill>
                <a:latin typeface="Variable Bold" panose="02000803020000020004" pitchFamily="50" charset="0"/>
              </a:rPr>
              <a:t>Bristande språkkunskaper och analfabetism är </a:t>
            </a:r>
            <a:r>
              <a:rPr lang="sv-SE" sz="1700" b="1" dirty="0">
                <a:solidFill>
                  <a:prstClr val="black"/>
                </a:solidFill>
                <a:latin typeface="Variable Bold" panose="02000803020000020004" pitchFamily="50" charset="0"/>
              </a:rPr>
              <a:t>inte</a:t>
            </a:r>
            <a:r>
              <a:rPr lang="sv-SE" sz="1700" dirty="0">
                <a:solidFill>
                  <a:prstClr val="black"/>
                </a:solidFill>
                <a:latin typeface="Variable Bold" panose="02000803020000020004" pitchFamily="50" charset="0"/>
              </a:rPr>
              <a:t> läsnedsättningar</a:t>
            </a:r>
          </a:p>
        </p:txBody>
      </p:sp>
    </p:spTree>
    <p:extLst>
      <p:ext uri="{BB962C8B-B14F-4D97-AF65-F5344CB8AC3E}">
        <p14:creationId xmlns:p14="http://schemas.microsoft.com/office/powerpoint/2010/main" val="368937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52578" y="2881573"/>
            <a:ext cx="2962325" cy="760941"/>
          </a:xfrm>
        </p:spPr>
        <p:txBody>
          <a:bodyPr/>
          <a:lstStyle/>
          <a:p>
            <a:r>
              <a:rPr lang="sv-SE" dirty="0">
                <a:latin typeface="Variable Black" panose="02000503020000020004" pitchFamily="50" charset="0"/>
              </a:rPr>
              <a:t>Hur läser vi?</a:t>
            </a:r>
            <a:endParaRPr lang="sv-SE" sz="1800" dirty="0">
              <a:latin typeface="Variable Black" panose="02000503020000020004" pitchFamily="50" charset="0"/>
            </a:endParaRPr>
          </a:p>
        </p:txBody>
      </p:sp>
      <p:pic>
        <p:nvPicPr>
          <p:cNvPr id="7170" name="Picture 2" descr="http://im14.inviewer.se/skiss/55/55AMNOLTAF.jpg">
            <a:extLst>
              <a:ext uri="{FF2B5EF4-FFF2-40B4-BE49-F238E27FC236}">
                <a16:creationId xmlns:a16="http://schemas.microsoft.com/office/drawing/2014/main" id="{AFA0AB81-840D-4425-9BB3-AEAAA31AE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8" t="12667" b="47968"/>
          <a:stretch/>
        </p:blipFill>
        <p:spPr bwMode="auto">
          <a:xfrm>
            <a:off x="3675962" y="4046350"/>
            <a:ext cx="1912359" cy="221463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14.inviewer.se/skiss/67/67AMOHO09M.jpg">
            <a:extLst>
              <a:ext uri="{FF2B5EF4-FFF2-40B4-BE49-F238E27FC236}">
                <a16:creationId xmlns:a16="http://schemas.microsoft.com/office/drawing/2014/main" id="{B02534C0-8B91-49B6-A816-EFC16C21C9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3" r="20184" b="42455"/>
          <a:stretch/>
        </p:blipFill>
        <p:spPr bwMode="auto">
          <a:xfrm>
            <a:off x="6311268" y="927695"/>
            <a:ext cx="2150628" cy="22606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m14.inviewer.se/skiss/10/10AMYOWOIH.jpg">
            <a:extLst>
              <a:ext uri="{FF2B5EF4-FFF2-40B4-BE49-F238E27FC236}">
                <a16:creationId xmlns:a16="http://schemas.microsoft.com/office/drawing/2014/main" id="{B48095CE-652C-4A13-A20C-6FDA178A1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7" t="34635" r="32870" b="43142"/>
          <a:stretch/>
        </p:blipFill>
        <p:spPr bwMode="auto">
          <a:xfrm>
            <a:off x="1247817" y="3764299"/>
            <a:ext cx="1828670" cy="172052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im14.inviewer.se/skiss/13/13AMXHKQHI.jpg">
            <a:extLst>
              <a:ext uri="{FF2B5EF4-FFF2-40B4-BE49-F238E27FC236}">
                <a16:creationId xmlns:a16="http://schemas.microsoft.com/office/drawing/2014/main" id="{7725937C-AEF0-498E-B275-D15BF10B6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7" t="26398" r="33735" b="29445"/>
          <a:stretch/>
        </p:blipFill>
        <p:spPr bwMode="auto">
          <a:xfrm>
            <a:off x="6390996" y="3642514"/>
            <a:ext cx="1749866" cy="210250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im14.inviewer.se/skiss/43/43AMK8ND28.jpg">
            <a:extLst>
              <a:ext uri="{FF2B5EF4-FFF2-40B4-BE49-F238E27FC236}">
                <a16:creationId xmlns:a16="http://schemas.microsoft.com/office/drawing/2014/main" id="{ED706193-5671-49DF-89DF-A0BCD7BCB6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6" t="6031" r="39334" b="39341"/>
          <a:stretch/>
        </p:blipFill>
        <p:spPr bwMode="auto">
          <a:xfrm>
            <a:off x="857255" y="841936"/>
            <a:ext cx="2019558" cy="242010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im14.inviewer.se/skiss/62/62AMWO3OFC.jpg">
            <a:extLst>
              <a:ext uri="{FF2B5EF4-FFF2-40B4-BE49-F238E27FC236}">
                <a16:creationId xmlns:a16="http://schemas.microsoft.com/office/drawing/2014/main" id="{9C4F2862-5B1D-4525-9625-ADAC98443A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37" t="26157" b="29995"/>
          <a:stretch/>
        </p:blipFill>
        <p:spPr bwMode="auto">
          <a:xfrm>
            <a:off x="3500373" y="279929"/>
            <a:ext cx="2263538" cy="21978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75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092018" cy="760941"/>
          </a:xfrm>
        </p:spPr>
        <p:txBody>
          <a:bodyPr/>
          <a:lstStyle/>
          <a:p>
            <a:r>
              <a:rPr lang="sv-SE" dirty="0">
                <a:latin typeface="Variable Black" panose="02000503020000020004" pitchFamily="50" charset="0"/>
              </a:rPr>
              <a:t>Hur läser jag?</a:t>
            </a:r>
            <a:endParaRPr lang="sv-SE" sz="1800" dirty="0">
              <a:latin typeface="Variable Black" panose="02000503020000020004" pitchFamily="50" charset="0"/>
            </a:endParaRPr>
          </a:p>
        </p:txBody>
      </p:sp>
      <p:pic>
        <p:nvPicPr>
          <p:cNvPr id="8" name="Picture 2" descr="http://im14.inviewer.se/skiss/57/57AMRHV0SY.jpg">
            <a:extLst>
              <a:ext uri="{FF2B5EF4-FFF2-40B4-BE49-F238E27FC236}">
                <a16:creationId xmlns:a16="http://schemas.microsoft.com/office/drawing/2014/main" id="{E4FB1493-C505-431E-989B-D90312333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7"/>
          <a:stretch/>
        </p:blipFill>
        <p:spPr bwMode="auto">
          <a:xfrm>
            <a:off x="2517550" y="1535713"/>
            <a:ext cx="4314216" cy="413695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9A926798-5F8F-4983-A91B-60B58E939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527" y="1648191"/>
            <a:ext cx="1951023" cy="433387"/>
          </a:xfrm>
        </p:spPr>
        <p:txBody>
          <a:bodyPr/>
          <a:lstStyle/>
          <a:p>
            <a:pPr marL="0" indent="0">
              <a:buNone/>
            </a:pPr>
            <a:r>
              <a:rPr lang="sv-SE" dirty="0">
                <a:latin typeface="Variable Bold" panose="02000803020000020004" pitchFamily="50" charset="0"/>
              </a:rPr>
              <a:t>Daniel, 22</a:t>
            </a:r>
          </a:p>
        </p:txBody>
      </p:sp>
      <p:sp>
        <p:nvSpPr>
          <p:cNvPr id="14" name="Platshållare för innehåll 9">
            <a:extLst>
              <a:ext uri="{FF2B5EF4-FFF2-40B4-BE49-F238E27FC236}">
                <a16:creationId xmlns:a16="http://schemas.microsoft.com/office/drawing/2014/main" id="{C94F391D-E339-4546-8412-C50B6D22716C}"/>
              </a:ext>
            </a:extLst>
          </p:cNvPr>
          <p:cNvSpPr txBox="1">
            <a:spLocks/>
          </p:cNvSpPr>
          <p:nvPr/>
        </p:nvSpPr>
        <p:spPr>
          <a:xfrm>
            <a:off x="7104221" y="1876006"/>
            <a:ext cx="1276350" cy="433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Variable Bold" panose="02000803020000020004" pitchFamily="50" charset="0"/>
              </a:rPr>
              <a:t>Dyslexi</a:t>
            </a:r>
          </a:p>
        </p:txBody>
      </p:sp>
      <p:sp>
        <p:nvSpPr>
          <p:cNvPr id="15" name="Platshållare för innehåll 9">
            <a:extLst>
              <a:ext uri="{FF2B5EF4-FFF2-40B4-BE49-F238E27FC236}">
                <a16:creationId xmlns:a16="http://schemas.microsoft.com/office/drawing/2014/main" id="{1401C4BE-EDE2-4B57-BED8-CF779BD6AE94}"/>
              </a:ext>
            </a:extLst>
          </p:cNvPr>
          <p:cNvSpPr txBox="1">
            <a:spLocks/>
          </p:cNvSpPr>
          <p:nvPr/>
        </p:nvSpPr>
        <p:spPr>
          <a:xfrm>
            <a:off x="595564" y="3200209"/>
            <a:ext cx="1648196" cy="807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 err="1">
                <a:latin typeface="Variable Bold" panose="02000803020000020004" pitchFamily="50" charset="0"/>
              </a:rPr>
              <a:t>Appen</a:t>
            </a:r>
            <a:r>
              <a:rPr lang="sv-SE" dirty="0">
                <a:latin typeface="Variable Bold" panose="02000803020000020004" pitchFamily="50" charset="0"/>
              </a:rPr>
              <a:t> </a:t>
            </a:r>
            <a:r>
              <a:rPr lang="sv-SE" dirty="0" err="1">
                <a:latin typeface="Variable Bold" panose="02000803020000020004" pitchFamily="50" charset="0"/>
              </a:rPr>
              <a:t>Akila</a:t>
            </a:r>
            <a:endParaRPr lang="sv-SE" dirty="0">
              <a:latin typeface="Variable Bold" panose="02000803020000020004" pitchFamily="50" charset="0"/>
            </a:endParaRPr>
          </a:p>
        </p:txBody>
      </p:sp>
      <p:sp>
        <p:nvSpPr>
          <p:cNvPr id="16" name="Platshållare för innehåll 9">
            <a:extLst>
              <a:ext uri="{FF2B5EF4-FFF2-40B4-BE49-F238E27FC236}">
                <a16:creationId xmlns:a16="http://schemas.microsoft.com/office/drawing/2014/main" id="{F9078176-127B-4CCB-BB66-7D97B8FAD105}"/>
              </a:ext>
            </a:extLst>
          </p:cNvPr>
          <p:cNvSpPr txBox="1">
            <a:spLocks/>
          </p:cNvSpPr>
          <p:nvPr/>
        </p:nvSpPr>
        <p:spPr>
          <a:xfrm>
            <a:off x="7105556" y="3200209"/>
            <a:ext cx="1888542" cy="855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Variable Bold" panose="02000803020000020004" pitchFamily="50" charset="0"/>
              </a:rPr>
              <a:t>Anpassad text</a:t>
            </a:r>
          </a:p>
        </p:txBody>
      </p:sp>
      <p:sp>
        <p:nvSpPr>
          <p:cNvPr id="17" name="Platshållare för innehåll 9">
            <a:extLst>
              <a:ext uri="{FF2B5EF4-FFF2-40B4-BE49-F238E27FC236}">
                <a16:creationId xmlns:a16="http://schemas.microsoft.com/office/drawing/2014/main" id="{1C56C5DD-E502-42B5-869A-1364CB26EACA}"/>
              </a:ext>
            </a:extLst>
          </p:cNvPr>
          <p:cNvSpPr txBox="1">
            <a:spLocks/>
          </p:cNvSpPr>
          <p:nvPr/>
        </p:nvSpPr>
        <p:spPr>
          <a:xfrm>
            <a:off x="566527" y="4893732"/>
            <a:ext cx="1536059" cy="855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Variable Bold" panose="02000803020000020004" pitchFamily="50" charset="0"/>
              </a:rPr>
              <a:t>Talet är ett stöd</a:t>
            </a:r>
          </a:p>
        </p:txBody>
      </p:sp>
      <p:sp>
        <p:nvSpPr>
          <p:cNvPr id="9" name="Platshållare för innehåll 9">
            <a:extLst>
              <a:ext uri="{FF2B5EF4-FFF2-40B4-BE49-F238E27FC236}">
                <a16:creationId xmlns:a16="http://schemas.microsoft.com/office/drawing/2014/main" id="{B3383311-8E48-4E78-887E-25101C09A73F}"/>
              </a:ext>
            </a:extLst>
          </p:cNvPr>
          <p:cNvSpPr txBox="1">
            <a:spLocks/>
          </p:cNvSpPr>
          <p:nvPr/>
        </p:nvSpPr>
        <p:spPr>
          <a:xfrm>
            <a:off x="7104221" y="4634249"/>
            <a:ext cx="2039779" cy="969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Variable Bold" panose="02000803020000020004" pitchFamily="50" charset="0"/>
              </a:rPr>
              <a:t>Kan hänga med på lektionerna</a:t>
            </a:r>
          </a:p>
        </p:txBody>
      </p:sp>
    </p:spTree>
    <p:extLst>
      <p:ext uri="{BB962C8B-B14F-4D97-AF65-F5344CB8AC3E}">
        <p14:creationId xmlns:p14="http://schemas.microsoft.com/office/powerpoint/2010/main" val="317404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4" grpId="0"/>
      <p:bldP spid="15" grpId="0"/>
      <p:bldP spid="16" grpId="0"/>
      <p:bldP spid="1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092018" cy="760941"/>
          </a:xfrm>
        </p:spPr>
        <p:txBody>
          <a:bodyPr/>
          <a:lstStyle/>
          <a:p>
            <a:r>
              <a:rPr lang="sv-SE" dirty="0">
                <a:latin typeface="Variable Black" panose="02000503020000020004" pitchFamily="50" charset="0"/>
              </a:rPr>
              <a:t>Hur läser jag?</a:t>
            </a:r>
            <a:endParaRPr lang="sv-SE" sz="1800" dirty="0">
              <a:latin typeface="Variable Black" panose="02000503020000020004" pitchFamily="50" charset="0"/>
            </a:endParaRPr>
          </a:p>
        </p:txBody>
      </p:sp>
      <p:pic>
        <p:nvPicPr>
          <p:cNvPr id="7" name="Picture 8" descr="http://im14.inviewer.se/skiss/38/38AMT8ZD6O.jpg">
            <a:extLst>
              <a:ext uri="{FF2B5EF4-FFF2-40B4-BE49-F238E27FC236}">
                <a16:creationId xmlns:a16="http://schemas.microsoft.com/office/drawing/2014/main" id="{85697850-7FF8-45CB-927F-75D0A4C01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89" y="1544180"/>
            <a:ext cx="2878137" cy="413695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tshållare för innehåll 9">
            <a:extLst>
              <a:ext uri="{FF2B5EF4-FFF2-40B4-BE49-F238E27FC236}">
                <a16:creationId xmlns:a16="http://schemas.microsoft.com/office/drawing/2014/main" id="{3D6F3269-1A74-4A84-8A8C-8CFE31659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7" y="1772788"/>
            <a:ext cx="2156885" cy="433387"/>
          </a:xfrm>
        </p:spPr>
        <p:txBody>
          <a:bodyPr/>
          <a:lstStyle/>
          <a:p>
            <a:pPr marL="0" indent="0">
              <a:buNone/>
            </a:pPr>
            <a:r>
              <a:rPr lang="sv-SE" dirty="0">
                <a:latin typeface="Variable Bold" panose="02000803020000020004" pitchFamily="50" charset="0"/>
              </a:rPr>
              <a:t>Elsa, 84</a:t>
            </a:r>
          </a:p>
        </p:txBody>
      </p:sp>
      <p:sp>
        <p:nvSpPr>
          <p:cNvPr id="9" name="Platshållare för innehåll 9">
            <a:extLst>
              <a:ext uri="{FF2B5EF4-FFF2-40B4-BE49-F238E27FC236}">
                <a16:creationId xmlns:a16="http://schemas.microsoft.com/office/drawing/2014/main" id="{1C7410B4-5C09-4580-AAD6-8FFD8B0368CB}"/>
              </a:ext>
            </a:extLst>
          </p:cNvPr>
          <p:cNvSpPr txBox="1">
            <a:spLocks/>
          </p:cNvSpPr>
          <p:nvPr/>
        </p:nvSpPr>
        <p:spPr>
          <a:xfrm>
            <a:off x="628648" y="3068815"/>
            <a:ext cx="2529514" cy="94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Variable Bold" panose="02000803020000020004" pitchFamily="50" charset="0"/>
              </a:rPr>
              <a:t>Victor Stratus 12 M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F05A5070-D1D2-40B2-AF98-016F2FCC0737}"/>
              </a:ext>
            </a:extLst>
          </p:cNvPr>
          <p:cNvSpPr txBox="1">
            <a:spLocks/>
          </p:cNvSpPr>
          <p:nvPr/>
        </p:nvSpPr>
        <p:spPr>
          <a:xfrm>
            <a:off x="6350000" y="3068815"/>
            <a:ext cx="2529513" cy="553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Variable Bold" panose="02000803020000020004" pitchFamily="50" charset="0"/>
              </a:rPr>
              <a:t>Fullängd</a:t>
            </a:r>
          </a:p>
        </p:txBody>
      </p:sp>
      <p:sp>
        <p:nvSpPr>
          <p:cNvPr id="11" name="Platshållare för innehåll 9">
            <a:extLst>
              <a:ext uri="{FF2B5EF4-FFF2-40B4-BE49-F238E27FC236}">
                <a16:creationId xmlns:a16="http://schemas.microsoft.com/office/drawing/2014/main" id="{BD7EAF3F-815F-45D5-863C-02D042C0721E}"/>
              </a:ext>
            </a:extLst>
          </p:cNvPr>
          <p:cNvSpPr txBox="1">
            <a:spLocks/>
          </p:cNvSpPr>
          <p:nvPr/>
        </p:nvSpPr>
        <p:spPr>
          <a:xfrm>
            <a:off x="628649" y="4393589"/>
            <a:ext cx="2529513" cy="94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Variable Bold" panose="02000803020000020004" pitchFamily="50" charset="0"/>
              </a:rPr>
              <a:t>Trycker på knapparna för att bläddra</a:t>
            </a:r>
          </a:p>
        </p:txBody>
      </p:sp>
      <p:sp>
        <p:nvSpPr>
          <p:cNvPr id="12" name="Platshållare för innehåll 9">
            <a:extLst>
              <a:ext uri="{FF2B5EF4-FFF2-40B4-BE49-F238E27FC236}">
                <a16:creationId xmlns:a16="http://schemas.microsoft.com/office/drawing/2014/main" id="{31C0DD77-EF74-439D-8ED1-F250AE0DA851}"/>
              </a:ext>
            </a:extLst>
          </p:cNvPr>
          <p:cNvSpPr txBox="1">
            <a:spLocks/>
          </p:cNvSpPr>
          <p:nvPr/>
        </p:nvSpPr>
        <p:spPr>
          <a:xfrm>
            <a:off x="6345820" y="1553449"/>
            <a:ext cx="1922130" cy="872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Variable Bold" panose="02000803020000020004" pitchFamily="50" charset="0"/>
              </a:rPr>
              <a:t>Problem med synen</a:t>
            </a:r>
          </a:p>
        </p:txBody>
      </p:sp>
      <p:sp>
        <p:nvSpPr>
          <p:cNvPr id="13" name="Platshållare för innehåll 9">
            <a:extLst>
              <a:ext uri="{FF2B5EF4-FFF2-40B4-BE49-F238E27FC236}">
                <a16:creationId xmlns:a16="http://schemas.microsoft.com/office/drawing/2014/main" id="{CD71DF9D-F78D-4E89-B307-35FD187DB55E}"/>
              </a:ext>
            </a:extLst>
          </p:cNvPr>
          <p:cNvSpPr txBox="1">
            <a:spLocks/>
          </p:cNvSpPr>
          <p:nvPr/>
        </p:nvSpPr>
        <p:spPr>
          <a:xfrm>
            <a:off x="6400648" y="4359261"/>
            <a:ext cx="1922130" cy="872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Variable Bold" panose="02000803020000020004" pitchFamily="50" charset="0"/>
              </a:rPr>
              <a:t>Kan följa den lokala sporten</a:t>
            </a:r>
          </a:p>
        </p:txBody>
      </p:sp>
    </p:spTree>
    <p:extLst>
      <p:ext uri="{BB962C8B-B14F-4D97-AF65-F5344CB8AC3E}">
        <p14:creationId xmlns:p14="http://schemas.microsoft.com/office/powerpoint/2010/main" val="380349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092018" cy="760941"/>
          </a:xfrm>
        </p:spPr>
        <p:txBody>
          <a:bodyPr/>
          <a:lstStyle/>
          <a:p>
            <a:r>
              <a:rPr lang="sv-SE" dirty="0">
                <a:latin typeface="Variable Black" panose="02000503020000020004" pitchFamily="50" charset="0"/>
              </a:rPr>
              <a:t>Hur läser jag?</a:t>
            </a:r>
            <a:endParaRPr lang="sv-SE" sz="1800" dirty="0">
              <a:latin typeface="Variable Black" panose="02000503020000020004" pitchFamily="50" charset="0"/>
            </a:endParaRPr>
          </a:p>
        </p:txBody>
      </p:sp>
      <p:pic>
        <p:nvPicPr>
          <p:cNvPr id="6" name="Picture 4" descr="http://im14.inviewer.se/skiss/83/83AMRO6TTE.jpg">
            <a:extLst>
              <a:ext uri="{FF2B5EF4-FFF2-40B4-BE49-F238E27FC236}">
                <a16:creationId xmlns:a16="http://schemas.microsoft.com/office/drawing/2014/main" id="{90EDD6C4-50F4-4878-B8D3-F9051C45A1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124408" y="1544181"/>
            <a:ext cx="3100500" cy="413695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latshållare för innehåll 9">
            <a:extLst>
              <a:ext uri="{FF2B5EF4-FFF2-40B4-BE49-F238E27FC236}">
                <a16:creationId xmlns:a16="http://schemas.microsoft.com/office/drawing/2014/main" id="{3A1B0DD2-21BE-49A5-931A-A686FA22190C}"/>
              </a:ext>
            </a:extLst>
          </p:cNvPr>
          <p:cNvSpPr txBox="1">
            <a:spLocks/>
          </p:cNvSpPr>
          <p:nvPr/>
        </p:nvSpPr>
        <p:spPr>
          <a:xfrm>
            <a:off x="507256" y="1954380"/>
            <a:ext cx="2439143" cy="553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Variable Bold" panose="02000803020000020004" pitchFamily="50" charset="0"/>
              </a:rPr>
              <a:t>Frank, 50</a:t>
            </a:r>
          </a:p>
        </p:txBody>
      </p:sp>
      <p:sp>
        <p:nvSpPr>
          <p:cNvPr id="8" name="Platshållare för innehåll 9">
            <a:extLst>
              <a:ext uri="{FF2B5EF4-FFF2-40B4-BE49-F238E27FC236}">
                <a16:creationId xmlns:a16="http://schemas.microsoft.com/office/drawing/2014/main" id="{96F9A91F-39D5-4B17-BE9B-93D0F9F07FC2}"/>
              </a:ext>
            </a:extLst>
          </p:cNvPr>
          <p:cNvSpPr txBox="1">
            <a:spLocks/>
          </p:cNvSpPr>
          <p:nvPr/>
        </p:nvSpPr>
        <p:spPr>
          <a:xfrm>
            <a:off x="507257" y="2897221"/>
            <a:ext cx="1708151" cy="12800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Variable Bold" panose="02000803020000020004" pitchFamily="50" charset="0"/>
              </a:rPr>
              <a:t>Victor </a:t>
            </a:r>
            <a:r>
              <a:rPr lang="sv-SE" dirty="0" err="1">
                <a:latin typeface="Variable Bold" panose="02000803020000020004" pitchFamily="50" charset="0"/>
              </a:rPr>
              <a:t>Reader</a:t>
            </a:r>
            <a:r>
              <a:rPr lang="sv-SE" dirty="0">
                <a:latin typeface="Variable Bold" panose="02000803020000020004" pitchFamily="50" charset="0"/>
              </a:rPr>
              <a:t> </a:t>
            </a:r>
            <a:r>
              <a:rPr lang="sv-SE" dirty="0" err="1">
                <a:latin typeface="Variable Bold" panose="02000803020000020004" pitchFamily="50" charset="0"/>
              </a:rPr>
              <a:t>Stream</a:t>
            </a:r>
            <a:endParaRPr lang="sv-SE" dirty="0">
              <a:latin typeface="Variable Bold" panose="02000803020000020004" pitchFamily="50" charset="0"/>
            </a:endParaRPr>
          </a:p>
        </p:txBody>
      </p:sp>
      <p:sp>
        <p:nvSpPr>
          <p:cNvPr id="9" name="Platshållare för innehåll 9">
            <a:extLst>
              <a:ext uri="{FF2B5EF4-FFF2-40B4-BE49-F238E27FC236}">
                <a16:creationId xmlns:a16="http://schemas.microsoft.com/office/drawing/2014/main" id="{72410968-3E90-4C98-9EE4-FABEADB79905}"/>
              </a:ext>
            </a:extLst>
          </p:cNvPr>
          <p:cNvSpPr txBox="1">
            <a:spLocks/>
          </p:cNvSpPr>
          <p:nvPr/>
        </p:nvSpPr>
        <p:spPr>
          <a:xfrm>
            <a:off x="507257" y="4809015"/>
            <a:ext cx="1981944" cy="553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Variable Bold" panose="02000803020000020004" pitchFamily="50" charset="0"/>
              </a:rPr>
              <a:t>Profiltidning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CA1E0D96-E09F-448A-BD14-8B6075EB3E1F}"/>
              </a:ext>
            </a:extLst>
          </p:cNvPr>
          <p:cNvSpPr txBox="1">
            <a:spLocks/>
          </p:cNvSpPr>
          <p:nvPr/>
        </p:nvSpPr>
        <p:spPr>
          <a:xfrm>
            <a:off x="6696446" y="3200691"/>
            <a:ext cx="1774406" cy="1195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Variable Bold" panose="02000803020000020004" pitchFamily="50" charset="0"/>
              </a:rPr>
              <a:t>Liten och smidig att ta med</a:t>
            </a:r>
          </a:p>
        </p:txBody>
      </p:sp>
      <p:sp>
        <p:nvSpPr>
          <p:cNvPr id="12" name="Platshållare för innehåll 9">
            <a:extLst>
              <a:ext uri="{FF2B5EF4-FFF2-40B4-BE49-F238E27FC236}">
                <a16:creationId xmlns:a16="http://schemas.microsoft.com/office/drawing/2014/main" id="{C177087C-223E-47EB-87C1-4899D12D98AB}"/>
              </a:ext>
            </a:extLst>
          </p:cNvPr>
          <p:cNvSpPr txBox="1">
            <a:spLocks/>
          </p:cNvSpPr>
          <p:nvPr/>
        </p:nvSpPr>
        <p:spPr>
          <a:xfrm>
            <a:off x="6696446" y="4680436"/>
            <a:ext cx="1981944" cy="810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Variable Bold" panose="02000803020000020004" pitchFamily="50" charset="0"/>
              </a:rPr>
              <a:t>Vill slippa bläddra</a:t>
            </a:r>
          </a:p>
        </p:txBody>
      </p:sp>
      <p:sp>
        <p:nvSpPr>
          <p:cNvPr id="13" name="Platshållare för innehåll 9">
            <a:extLst>
              <a:ext uri="{FF2B5EF4-FFF2-40B4-BE49-F238E27FC236}">
                <a16:creationId xmlns:a16="http://schemas.microsoft.com/office/drawing/2014/main" id="{6DBFE6F7-13D8-4D1A-9407-3332472F67D1}"/>
              </a:ext>
            </a:extLst>
          </p:cNvPr>
          <p:cNvSpPr txBox="1">
            <a:spLocks/>
          </p:cNvSpPr>
          <p:nvPr/>
        </p:nvSpPr>
        <p:spPr>
          <a:xfrm>
            <a:off x="6696446" y="1582424"/>
            <a:ext cx="1827056" cy="1297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Variable Bold" panose="02000803020000020004" pitchFamily="50" charset="0"/>
              </a:rPr>
              <a:t>Svårt att förstå tryckt text</a:t>
            </a:r>
          </a:p>
        </p:txBody>
      </p:sp>
    </p:spTree>
    <p:extLst>
      <p:ext uri="{BB962C8B-B14F-4D97-AF65-F5344CB8AC3E}">
        <p14:creationId xmlns:p14="http://schemas.microsoft.com/office/powerpoint/2010/main" val="369946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Variable Black" panose="02000503020000020004" pitchFamily="50" charset="0"/>
              </a:rPr>
              <a:t>Agenda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sv-SE" dirty="0">
                <a:latin typeface="Variable Bold" panose="02000803020000020004" pitchFamily="50" charset="0"/>
              </a:rPr>
              <a:t>Hur läser man en taltidning?</a:t>
            </a:r>
          </a:p>
          <a:p>
            <a:pPr>
              <a:spcBef>
                <a:spcPts val="2400"/>
              </a:spcBef>
            </a:pPr>
            <a:r>
              <a:rPr lang="sv-SE" dirty="0">
                <a:latin typeface="Variable Bold" panose="02000803020000020004" pitchFamily="50" charset="0"/>
              </a:rPr>
              <a:t>Vad kommer med i taltidningen?</a:t>
            </a:r>
          </a:p>
          <a:p>
            <a:pPr>
              <a:spcBef>
                <a:spcPts val="2400"/>
              </a:spcBef>
            </a:pPr>
            <a:r>
              <a:rPr lang="sv-SE" dirty="0">
                <a:latin typeface="Variable Bold" panose="02000803020000020004" pitchFamily="50" charset="0"/>
              </a:rPr>
              <a:t>Vem får läsa en taltidning?</a:t>
            </a:r>
          </a:p>
          <a:p>
            <a:pPr>
              <a:spcBef>
                <a:spcPts val="2400"/>
              </a:spcBef>
            </a:pPr>
            <a:r>
              <a:rPr lang="sv-SE" dirty="0">
                <a:latin typeface="Variable Bold" panose="02000803020000020004" pitchFamily="50" charset="0"/>
              </a:rPr>
              <a:t>Vem gör vad? </a:t>
            </a:r>
          </a:p>
          <a:p>
            <a:pPr>
              <a:spcBef>
                <a:spcPts val="2400"/>
              </a:spcBef>
            </a:pPr>
            <a:r>
              <a:rPr lang="sv-SE" dirty="0">
                <a:latin typeface="Variable Bold" panose="02000803020000020004" pitchFamily="50" charset="0"/>
              </a:rPr>
              <a:t>Svar på vanliga frågor </a:t>
            </a:r>
          </a:p>
          <a:p>
            <a:pPr>
              <a:spcBef>
                <a:spcPts val="2400"/>
              </a:spcBef>
            </a:pPr>
            <a:r>
              <a:rPr lang="sv-SE" dirty="0">
                <a:latin typeface="Variable Bold" panose="02000803020000020004" pitchFamily="50" charset="0"/>
              </a:rPr>
              <a:t>Stöd i ert dagliga arbete</a:t>
            </a:r>
          </a:p>
          <a:p>
            <a:pPr>
              <a:spcBef>
                <a:spcPts val="2400"/>
              </a:spcBef>
            </a:pPr>
            <a:r>
              <a:rPr lang="sv-SE" dirty="0">
                <a:latin typeface="Variable Bold" panose="02000803020000020004" pitchFamily="50" charset="0"/>
              </a:rPr>
              <a:t>Frågestund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7935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092018" cy="760941"/>
          </a:xfrm>
        </p:spPr>
        <p:txBody>
          <a:bodyPr/>
          <a:lstStyle/>
          <a:p>
            <a:r>
              <a:rPr lang="sv-SE" dirty="0">
                <a:latin typeface="Variable Black" panose="02000503020000020004" pitchFamily="50" charset="0"/>
              </a:rPr>
              <a:t>Hur läser jag?</a:t>
            </a:r>
            <a:endParaRPr lang="sv-SE" sz="1800" dirty="0">
              <a:latin typeface="Variable Black" panose="02000503020000020004" pitchFamily="50" charset="0"/>
            </a:endParaRPr>
          </a:p>
        </p:txBody>
      </p:sp>
      <p:pic>
        <p:nvPicPr>
          <p:cNvPr id="8" name="Picture 4" descr="http://im14.inviewer.se/skiss/08/08AMEOCOAH.jpg">
            <a:extLst>
              <a:ext uri="{FF2B5EF4-FFF2-40B4-BE49-F238E27FC236}">
                <a16:creationId xmlns:a16="http://schemas.microsoft.com/office/drawing/2014/main" id="{54118121-CD2C-422A-80BB-B32D76A7F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688" y="1544180"/>
            <a:ext cx="2759939" cy="413695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tshållare för innehåll 9">
            <a:extLst>
              <a:ext uri="{FF2B5EF4-FFF2-40B4-BE49-F238E27FC236}">
                <a16:creationId xmlns:a16="http://schemas.microsoft.com/office/drawing/2014/main" id="{30F68414-EC1F-4229-BA14-6FECEE6B5E11}"/>
              </a:ext>
            </a:extLst>
          </p:cNvPr>
          <p:cNvSpPr txBox="1">
            <a:spLocks/>
          </p:cNvSpPr>
          <p:nvPr/>
        </p:nvSpPr>
        <p:spPr>
          <a:xfrm>
            <a:off x="741861" y="1812566"/>
            <a:ext cx="2218064" cy="553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Variable Bold" panose="02000803020000020004" pitchFamily="50" charset="0"/>
              </a:rPr>
              <a:t>Greta, 27</a:t>
            </a:r>
          </a:p>
        </p:txBody>
      </p:sp>
      <p:sp>
        <p:nvSpPr>
          <p:cNvPr id="5" name="Platshållare för innehåll 9">
            <a:extLst>
              <a:ext uri="{FF2B5EF4-FFF2-40B4-BE49-F238E27FC236}">
                <a16:creationId xmlns:a16="http://schemas.microsoft.com/office/drawing/2014/main" id="{AA03F856-DDE6-4FA5-8576-BC790F827449}"/>
              </a:ext>
            </a:extLst>
          </p:cNvPr>
          <p:cNvSpPr txBox="1">
            <a:spLocks/>
          </p:cNvSpPr>
          <p:nvPr/>
        </p:nvSpPr>
        <p:spPr>
          <a:xfrm>
            <a:off x="6451924" y="1812566"/>
            <a:ext cx="2012951" cy="553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Variable Bold" panose="02000803020000020004" pitchFamily="50" charset="0"/>
              </a:rPr>
              <a:t>Synskadad</a:t>
            </a:r>
          </a:p>
        </p:txBody>
      </p:sp>
      <p:sp>
        <p:nvSpPr>
          <p:cNvPr id="6" name="Platshållare för innehåll 9">
            <a:extLst>
              <a:ext uri="{FF2B5EF4-FFF2-40B4-BE49-F238E27FC236}">
                <a16:creationId xmlns:a16="http://schemas.microsoft.com/office/drawing/2014/main" id="{FB46521C-8888-4BFA-92C5-64235E00EA4E}"/>
              </a:ext>
            </a:extLst>
          </p:cNvPr>
          <p:cNvSpPr txBox="1">
            <a:spLocks/>
          </p:cNvSpPr>
          <p:nvPr/>
        </p:nvSpPr>
        <p:spPr>
          <a:xfrm>
            <a:off x="741861" y="4531041"/>
            <a:ext cx="2218064" cy="553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Variable Bold" panose="02000803020000020004" pitchFamily="50" charset="0"/>
              </a:rPr>
              <a:t>Van vid teknik</a:t>
            </a:r>
          </a:p>
        </p:txBody>
      </p:sp>
      <p:sp>
        <p:nvSpPr>
          <p:cNvPr id="7" name="Platshållare för innehåll 9">
            <a:extLst>
              <a:ext uri="{FF2B5EF4-FFF2-40B4-BE49-F238E27FC236}">
                <a16:creationId xmlns:a16="http://schemas.microsoft.com/office/drawing/2014/main" id="{CC15C77E-1FC7-45ED-8015-78A6D47D65F2}"/>
              </a:ext>
            </a:extLst>
          </p:cNvPr>
          <p:cNvSpPr txBox="1">
            <a:spLocks/>
          </p:cNvSpPr>
          <p:nvPr/>
        </p:nvSpPr>
        <p:spPr>
          <a:xfrm>
            <a:off x="741861" y="3171803"/>
            <a:ext cx="1561414" cy="553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Variable Bold" panose="02000803020000020004" pitchFamily="50" charset="0"/>
              </a:rPr>
              <a:t>E-post</a:t>
            </a:r>
          </a:p>
        </p:txBody>
      </p:sp>
      <p:sp>
        <p:nvSpPr>
          <p:cNvPr id="9" name="Platshållare för innehåll 9">
            <a:extLst>
              <a:ext uri="{FF2B5EF4-FFF2-40B4-BE49-F238E27FC236}">
                <a16:creationId xmlns:a16="http://schemas.microsoft.com/office/drawing/2014/main" id="{9A86539D-4C5E-4CCA-981F-A58FDAD069F3}"/>
              </a:ext>
            </a:extLst>
          </p:cNvPr>
          <p:cNvSpPr txBox="1">
            <a:spLocks/>
          </p:cNvSpPr>
          <p:nvPr/>
        </p:nvSpPr>
        <p:spPr>
          <a:xfrm>
            <a:off x="6451924" y="4429887"/>
            <a:ext cx="2217210" cy="975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Variable Bold" panose="02000803020000020004" pitchFamily="50" charset="0"/>
              </a:rPr>
              <a:t>Väljer själv hur hon vill läsa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7D081D6F-3255-42E6-87F8-0EADDE93C67E}"/>
              </a:ext>
            </a:extLst>
          </p:cNvPr>
          <p:cNvSpPr txBox="1">
            <a:spLocks/>
          </p:cNvSpPr>
          <p:nvPr/>
        </p:nvSpPr>
        <p:spPr>
          <a:xfrm>
            <a:off x="6451924" y="3171803"/>
            <a:ext cx="2529513" cy="553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Variable Bold" panose="02000803020000020004" pitchFamily="50" charset="0"/>
              </a:rPr>
              <a:t>Fullängd</a:t>
            </a:r>
          </a:p>
        </p:txBody>
      </p:sp>
    </p:spTree>
    <p:extLst>
      <p:ext uri="{BB962C8B-B14F-4D97-AF65-F5344CB8AC3E}">
        <p14:creationId xmlns:p14="http://schemas.microsoft.com/office/powerpoint/2010/main" val="127932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092018" cy="760941"/>
          </a:xfrm>
        </p:spPr>
        <p:txBody>
          <a:bodyPr/>
          <a:lstStyle/>
          <a:p>
            <a:r>
              <a:rPr lang="sv-SE" dirty="0">
                <a:latin typeface="Variable Black" panose="02000503020000020004" pitchFamily="50" charset="0"/>
              </a:rPr>
              <a:t>Hur läser jag?</a:t>
            </a:r>
            <a:endParaRPr lang="sv-SE" sz="1800" dirty="0">
              <a:latin typeface="Variable Black" panose="02000503020000020004" pitchFamily="50" charset="0"/>
            </a:endParaRPr>
          </a:p>
        </p:txBody>
      </p:sp>
      <p:pic>
        <p:nvPicPr>
          <p:cNvPr id="5" name="Picture 2" descr="http://im14.inviewer.se/skiss/64/64AMEOSOWC.jpg">
            <a:extLst>
              <a:ext uri="{FF2B5EF4-FFF2-40B4-BE49-F238E27FC236}">
                <a16:creationId xmlns:a16="http://schemas.microsoft.com/office/drawing/2014/main" id="{FAA0F945-994E-41AC-897E-4C8494962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43" y="1544179"/>
            <a:ext cx="2754029" cy="413695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tshållare för innehåll 9">
            <a:extLst>
              <a:ext uri="{FF2B5EF4-FFF2-40B4-BE49-F238E27FC236}">
                <a16:creationId xmlns:a16="http://schemas.microsoft.com/office/drawing/2014/main" id="{5904E253-3B66-4A40-B706-992EF3D9A967}"/>
              </a:ext>
            </a:extLst>
          </p:cNvPr>
          <p:cNvSpPr txBox="1">
            <a:spLocks/>
          </p:cNvSpPr>
          <p:nvPr/>
        </p:nvSpPr>
        <p:spPr>
          <a:xfrm>
            <a:off x="508714" y="1746095"/>
            <a:ext cx="1948862" cy="538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Variable Bold" panose="02000803020000020004" pitchFamily="50" charset="0"/>
              </a:rPr>
              <a:t>Harry, 95</a:t>
            </a:r>
          </a:p>
        </p:txBody>
      </p:sp>
      <p:sp>
        <p:nvSpPr>
          <p:cNvPr id="6" name="Platshållare för innehåll 9">
            <a:extLst>
              <a:ext uri="{FF2B5EF4-FFF2-40B4-BE49-F238E27FC236}">
                <a16:creationId xmlns:a16="http://schemas.microsoft.com/office/drawing/2014/main" id="{A3A3CA74-D79E-4C29-A6B0-F3F7FECE0F8C}"/>
              </a:ext>
            </a:extLst>
          </p:cNvPr>
          <p:cNvSpPr txBox="1">
            <a:spLocks/>
          </p:cNvSpPr>
          <p:nvPr/>
        </p:nvSpPr>
        <p:spPr>
          <a:xfrm>
            <a:off x="6334787" y="3112643"/>
            <a:ext cx="2589080" cy="9508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400" dirty="0">
                <a:latin typeface="Variable Bold" panose="02000803020000020004" pitchFamily="50" charset="0"/>
              </a:rPr>
              <a:t>Victor Stratus 4M</a:t>
            </a:r>
          </a:p>
        </p:txBody>
      </p:sp>
      <p:sp>
        <p:nvSpPr>
          <p:cNvPr id="7" name="Platshållare för innehåll 9">
            <a:extLst>
              <a:ext uri="{FF2B5EF4-FFF2-40B4-BE49-F238E27FC236}">
                <a16:creationId xmlns:a16="http://schemas.microsoft.com/office/drawing/2014/main" id="{7404A9B3-568D-40D3-8CA1-34B1DA431FA4}"/>
              </a:ext>
            </a:extLst>
          </p:cNvPr>
          <p:cNvSpPr txBox="1">
            <a:spLocks/>
          </p:cNvSpPr>
          <p:nvPr/>
        </p:nvSpPr>
        <p:spPr>
          <a:xfrm>
            <a:off x="508714" y="2868082"/>
            <a:ext cx="1801284" cy="1250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Variable Bold" panose="02000803020000020004" pitchFamily="50" charset="0"/>
              </a:rPr>
              <a:t>Vill undvika att trycka på knappar</a:t>
            </a:r>
          </a:p>
        </p:txBody>
      </p:sp>
      <p:sp>
        <p:nvSpPr>
          <p:cNvPr id="8" name="Platshållare för innehåll 9">
            <a:extLst>
              <a:ext uri="{FF2B5EF4-FFF2-40B4-BE49-F238E27FC236}">
                <a16:creationId xmlns:a16="http://schemas.microsoft.com/office/drawing/2014/main" id="{8CF15F54-43EA-4F31-89DC-9464F9A66C55}"/>
              </a:ext>
            </a:extLst>
          </p:cNvPr>
          <p:cNvSpPr txBox="1">
            <a:spLocks/>
          </p:cNvSpPr>
          <p:nvPr/>
        </p:nvSpPr>
        <p:spPr>
          <a:xfrm>
            <a:off x="523405" y="4906439"/>
            <a:ext cx="1885951" cy="50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Variable Bold" panose="02000803020000020004" pitchFamily="50" charset="0"/>
              </a:rPr>
              <a:t>Korttidning</a:t>
            </a:r>
          </a:p>
        </p:txBody>
      </p:sp>
      <p:sp>
        <p:nvSpPr>
          <p:cNvPr id="9" name="Platshållare för innehåll 9">
            <a:extLst>
              <a:ext uri="{FF2B5EF4-FFF2-40B4-BE49-F238E27FC236}">
                <a16:creationId xmlns:a16="http://schemas.microsoft.com/office/drawing/2014/main" id="{4BD99128-F3DF-48C3-A74D-8CD2CF0FA226}"/>
              </a:ext>
            </a:extLst>
          </p:cNvPr>
          <p:cNvSpPr txBox="1">
            <a:spLocks/>
          </p:cNvSpPr>
          <p:nvPr/>
        </p:nvSpPr>
        <p:spPr>
          <a:xfrm>
            <a:off x="6334787" y="4271207"/>
            <a:ext cx="2309286" cy="1595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Variable Bold" panose="02000803020000020004" pitchFamily="50" charset="0"/>
              </a:rPr>
              <a:t>Vill bara höra de stora nyheterna och familjesidan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89BA7457-EB5F-4216-9D6A-19D3330FFC71}"/>
              </a:ext>
            </a:extLst>
          </p:cNvPr>
          <p:cNvSpPr txBox="1">
            <a:spLocks/>
          </p:cNvSpPr>
          <p:nvPr/>
        </p:nvSpPr>
        <p:spPr>
          <a:xfrm>
            <a:off x="6334787" y="1709518"/>
            <a:ext cx="1922130" cy="575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Variable Bold" panose="02000803020000020004" pitchFamily="50" charset="0"/>
              </a:rPr>
              <a:t>Ser dåligt</a:t>
            </a:r>
          </a:p>
        </p:txBody>
      </p:sp>
    </p:spTree>
    <p:extLst>
      <p:ext uri="{BB962C8B-B14F-4D97-AF65-F5344CB8AC3E}">
        <p14:creationId xmlns:p14="http://schemas.microsoft.com/office/powerpoint/2010/main" val="151540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092018" cy="760941"/>
          </a:xfrm>
        </p:spPr>
        <p:txBody>
          <a:bodyPr/>
          <a:lstStyle/>
          <a:p>
            <a:r>
              <a:rPr lang="sv-SE" dirty="0">
                <a:latin typeface="Variable Black" panose="02000503020000020004" pitchFamily="50" charset="0"/>
              </a:rPr>
              <a:t>Hur läser jag?</a:t>
            </a:r>
            <a:endParaRPr lang="sv-SE" sz="1800" dirty="0">
              <a:latin typeface="Variable Black" panose="02000503020000020004" pitchFamily="50" charset="0"/>
            </a:endParaRPr>
          </a:p>
        </p:txBody>
      </p:sp>
      <p:pic>
        <p:nvPicPr>
          <p:cNvPr id="5" name="Picture 6" descr="http://im14.inviewer.se/skiss/60/60AMYHIQFI.jpg">
            <a:extLst>
              <a:ext uri="{FF2B5EF4-FFF2-40B4-BE49-F238E27FC236}">
                <a16:creationId xmlns:a16="http://schemas.microsoft.com/office/drawing/2014/main" id="{BC744585-8D5E-48D9-B817-31A28341BD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" t="1713" r="50315" b="-1713"/>
          <a:stretch/>
        </p:blipFill>
        <p:spPr bwMode="auto">
          <a:xfrm>
            <a:off x="3271836" y="1544180"/>
            <a:ext cx="2805642" cy="420733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tshållare för innehåll 9">
            <a:extLst>
              <a:ext uri="{FF2B5EF4-FFF2-40B4-BE49-F238E27FC236}">
                <a16:creationId xmlns:a16="http://schemas.microsoft.com/office/drawing/2014/main" id="{F31EC434-CB08-4E4A-B180-B3FA067BD444}"/>
              </a:ext>
            </a:extLst>
          </p:cNvPr>
          <p:cNvSpPr txBox="1">
            <a:spLocks/>
          </p:cNvSpPr>
          <p:nvPr/>
        </p:nvSpPr>
        <p:spPr>
          <a:xfrm>
            <a:off x="535053" y="1780472"/>
            <a:ext cx="2021880" cy="553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Variable Bold" panose="02000803020000020004" pitchFamily="50" charset="0"/>
              </a:rPr>
              <a:t>Ingrid, 67</a:t>
            </a:r>
          </a:p>
        </p:txBody>
      </p:sp>
      <p:sp>
        <p:nvSpPr>
          <p:cNvPr id="6" name="Platshållare för innehåll 9">
            <a:extLst>
              <a:ext uri="{FF2B5EF4-FFF2-40B4-BE49-F238E27FC236}">
                <a16:creationId xmlns:a16="http://schemas.microsoft.com/office/drawing/2014/main" id="{5D598B0F-0C4D-40F8-BFEC-A708E37D0974}"/>
              </a:ext>
            </a:extLst>
          </p:cNvPr>
          <p:cNvSpPr txBox="1">
            <a:spLocks/>
          </p:cNvSpPr>
          <p:nvPr/>
        </p:nvSpPr>
        <p:spPr>
          <a:xfrm>
            <a:off x="6479114" y="1544180"/>
            <a:ext cx="1561414" cy="553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Variable Bold" panose="02000803020000020004" pitchFamily="50" charset="0"/>
              </a:rPr>
              <a:t>Synsvag</a:t>
            </a:r>
          </a:p>
        </p:txBody>
      </p:sp>
      <p:sp>
        <p:nvSpPr>
          <p:cNvPr id="7" name="Platshållare för innehåll 9">
            <a:extLst>
              <a:ext uri="{FF2B5EF4-FFF2-40B4-BE49-F238E27FC236}">
                <a16:creationId xmlns:a16="http://schemas.microsoft.com/office/drawing/2014/main" id="{A53B301D-2806-437B-AF30-E1A1E6BDDC84}"/>
              </a:ext>
            </a:extLst>
          </p:cNvPr>
          <p:cNvSpPr txBox="1">
            <a:spLocks/>
          </p:cNvSpPr>
          <p:nvPr/>
        </p:nvSpPr>
        <p:spPr>
          <a:xfrm>
            <a:off x="535053" y="2823600"/>
            <a:ext cx="2519101" cy="2590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Variable Bold" panose="02000803020000020004" pitchFamily="50" charset="0"/>
              </a:rPr>
              <a:t>Aktiv och vill kunna läsa tidningen där hon befinner sig</a:t>
            </a:r>
          </a:p>
        </p:txBody>
      </p:sp>
      <p:sp>
        <p:nvSpPr>
          <p:cNvPr id="8" name="Platshållare för innehåll 9">
            <a:extLst>
              <a:ext uri="{FF2B5EF4-FFF2-40B4-BE49-F238E27FC236}">
                <a16:creationId xmlns:a16="http://schemas.microsoft.com/office/drawing/2014/main" id="{15A3EC7C-459D-44DA-B392-76DB4B3C043F}"/>
              </a:ext>
            </a:extLst>
          </p:cNvPr>
          <p:cNvSpPr txBox="1">
            <a:spLocks/>
          </p:cNvSpPr>
          <p:nvPr/>
        </p:nvSpPr>
        <p:spPr>
          <a:xfrm>
            <a:off x="6512841" y="2902518"/>
            <a:ext cx="1561414" cy="789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 err="1">
                <a:latin typeface="Variable Bold" panose="02000803020000020004" pitchFamily="50" charset="0"/>
              </a:rPr>
              <a:t>Appen</a:t>
            </a:r>
            <a:r>
              <a:rPr lang="sv-SE" dirty="0">
                <a:latin typeface="Variable Bold" panose="02000803020000020004" pitchFamily="50" charset="0"/>
              </a:rPr>
              <a:t> </a:t>
            </a:r>
            <a:r>
              <a:rPr lang="sv-SE" dirty="0" err="1">
                <a:latin typeface="Variable Bold" panose="02000803020000020004" pitchFamily="50" charset="0"/>
              </a:rPr>
              <a:t>Legimus</a:t>
            </a:r>
            <a:endParaRPr lang="sv-SE" dirty="0">
              <a:latin typeface="Variable Bold" panose="02000803020000020004" pitchFamily="50" charset="0"/>
            </a:endParaRPr>
          </a:p>
        </p:txBody>
      </p:sp>
      <p:sp>
        <p:nvSpPr>
          <p:cNvPr id="9" name="Platshållare för innehåll 9">
            <a:extLst>
              <a:ext uri="{FF2B5EF4-FFF2-40B4-BE49-F238E27FC236}">
                <a16:creationId xmlns:a16="http://schemas.microsoft.com/office/drawing/2014/main" id="{B5F4E289-92D4-4212-9303-3D229723C535}"/>
              </a:ext>
            </a:extLst>
          </p:cNvPr>
          <p:cNvSpPr txBox="1">
            <a:spLocks/>
          </p:cNvSpPr>
          <p:nvPr/>
        </p:nvSpPr>
        <p:spPr>
          <a:xfrm>
            <a:off x="6597600" y="4624178"/>
            <a:ext cx="1979085" cy="1422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Variable Bold" panose="02000803020000020004" pitchFamily="50" charset="0"/>
              </a:rPr>
              <a:t>Kan hänga med i nyheterna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D37EE95F-0279-4CFD-8EC7-586E0A23331D}"/>
              </a:ext>
            </a:extLst>
          </p:cNvPr>
          <p:cNvSpPr txBox="1">
            <a:spLocks/>
          </p:cNvSpPr>
          <p:nvPr/>
        </p:nvSpPr>
        <p:spPr>
          <a:xfrm>
            <a:off x="491329" y="5058888"/>
            <a:ext cx="2529513" cy="553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Variable Bold" panose="02000803020000020004" pitchFamily="50" charset="0"/>
              </a:rPr>
              <a:t>Fullängd</a:t>
            </a:r>
          </a:p>
        </p:txBody>
      </p:sp>
    </p:spTree>
    <p:extLst>
      <p:ext uri="{BB962C8B-B14F-4D97-AF65-F5344CB8AC3E}">
        <p14:creationId xmlns:p14="http://schemas.microsoft.com/office/powerpoint/2010/main" val="206040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Variable Black" panose="02000503020000020004" pitchFamily="50" charset="0"/>
              </a:rPr>
              <a:t>Kundtjänst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268413"/>
            <a:ext cx="7886700" cy="431677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sz="1800" b="1" dirty="0">
                <a:latin typeface="Variable Bold" panose="02000803020000020004" pitchFamily="50" charset="0"/>
              </a:rPr>
              <a:t>Kundens första kontakt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v-SE" sz="1800" dirty="0">
                <a:latin typeface="Variable Bold" panose="02000803020000020004" pitchFamily="50" charset="0"/>
              </a:rPr>
              <a:t>Informera, erbjuda och svara på enklare frågor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sv-SE" sz="1800" dirty="0">
              <a:latin typeface="Variable Bold" panose="02000803020000020004" pitchFamily="50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sz="1800" b="1" dirty="0">
                <a:latin typeface="Variable Bold" panose="02000803020000020004" pitchFamily="50" charset="0"/>
              </a:rPr>
              <a:t>Tar emot beställningar och avbeställningar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v-SE" sz="1800" dirty="0">
                <a:latin typeface="Variable Bold" panose="02000803020000020004" pitchFamily="50" charset="0"/>
              </a:rPr>
              <a:t>Informerar MTM via formulär på supportwebben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sv-SE" sz="1800" b="1" dirty="0">
              <a:solidFill>
                <a:prstClr val="black"/>
              </a:solidFill>
              <a:latin typeface="Variable Bold" panose="02000803020000020004" pitchFamily="50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sz="1800" b="1" dirty="0">
                <a:latin typeface="Variable Bold" panose="02000803020000020004" pitchFamily="50" charset="0"/>
              </a:rPr>
              <a:t>Svarar på prenumerationsfrågor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v-SE" sz="1800" dirty="0">
                <a:latin typeface="Variable Bold" panose="02000803020000020004" pitchFamily="50" charset="0"/>
              </a:rPr>
              <a:t>Frågor om fakturor, prenumerationskostnader och dylikt</a:t>
            </a:r>
            <a:endParaRPr lang="sv-SE" sz="1800" dirty="0">
              <a:solidFill>
                <a:prstClr val="black"/>
              </a:solidFill>
              <a:latin typeface="Variable Bold" panose="02000803020000020004" pitchFamily="50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sv-SE" sz="1800" dirty="0">
              <a:latin typeface="Variable Bold" panose="02000803020000020004" pitchFamily="50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sz="1800" b="1" dirty="0">
                <a:latin typeface="Variable Bold" panose="02000803020000020004" pitchFamily="50" charset="0"/>
              </a:rPr>
              <a:t>Hänvisar övriga frågor till Taltidningshjälpen </a:t>
            </a:r>
            <a:endParaRPr lang="sv-SE" sz="1800" b="1" dirty="0">
              <a:solidFill>
                <a:prstClr val="black"/>
              </a:solidFill>
              <a:latin typeface="Variable Bold" panose="02000803020000020004" pitchFamily="50" charset="0"/>
            </a:endParaRPr>
          </a:p>
        </p:txBody>
      </p:sp>
      <p:pic>
        <p:nvPicPr>
          <p:cNvPr id="4" name="Picture 2" descr="Bildresultat fÃ¶r headset clipart">
            <a:extLst>
              <a:ext uri="{FF2B5EF4-FFF2-40B4-BE49-F238E27FC236}">
                <a16:creationId xmlns:a16="http://schemas.microsoft.com/office/drawing/2014/main" id="{7ABC18BA-7C16-4FF7-8B8D-A52E12BD6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8" y="2038120"/>
            <a:ext cx="1811867" cy="192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051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Variable Black" panose="02000503020000020004" pitchFamily="50" charset="0"/>
              </a:rPr>
              <a:t>Taltidningshjälpen - supporten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1" y="1268413"/>
            <a:ext cx="5044016" cy="431677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sz="1800" b="1" dirty="0">
                <a:solidFill>
                  <a:prstClr val="black"/>
                </a:solidFill>
                <a:latin typeface="Variable Bold" panose="02000803020000020004" pitchFamily="50" charset="0"/>
              </a:rPr>
              <a:t>Leverantör till MTM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v-SE" sz="1800" dirty="0">
                <a:solidFill>
                  <a:prstClr val="black"/>
                </a:solidFill>
                <a:latin typeface="Variable Bold" panose="02000803020000020004" pitchFamily="50" charset="0"/>
              </a:rPr>
              <a:t>Polar Print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sv-SE" sz="1800" b="1" dirty="0">
              <a:solidFill>
                <a:prstClr val="black"/>
              </a:solidFill>
              <a:latin typeface="Variable Bold" panose="02000803020000020004" pitchFamily="50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sz="1800" b="1" dirty="0">
                <a:solidFill>
                  <a:prstClr val="black"/>
                </a:solidFill>
                <a:latin typeface="Variable Bold" panose="02000803020000020004" pitchFamily="50" charset="0"/>
              </a:rPr>
              <a:t>Support till prenumeranter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v-SE" sz="1800" dirty="0">
                <a:solidFill>
                  <a:prstClr val="black"/>
                </a:solidFill>
                <a:latin typeface="Variable Bold" panose="02000803020000020004" pitchFamily="50" charset="0"/>
              </a:rPr>
              <a:t>Hjälp med spelare, taltidningsläsning med mera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sv-SE" sz="1800" dirty="0">
              <a:solidFill>
                <a:prstClr val="black"/>
              </a:solidFill>
              <a:latin typeface="Variable Bold" panose="02000803020000020004" pitchFamily="50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sz="1800" b="1" dirty="0">
                <a:solidFill>
                  <a:prstClr val="black"/>
                </a:solidFill>
                <a:latin typeface="Variable Bold" panose="02000803020000020004" pitchFamily="50" charset="0"/>
              </a:rPr>
              <a:t>Information till intresserade</a:t>
            </a:r>
            <a:r>
              <a:rPr lang="sv-SE" sz="1800" dirty="0">
                <a:solidFill>
                  <a:prstClr val="black"/>
                </a:solidFill>
                <a:latin typeface="Variable Bold" panose="02000803020000020004" pitchFamily="50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v-SE" sz="1800" dirty="0">
                <a:solidFill>
                  <a:prstClr val="black"/>
                </a:solidFill>
                <a:latin typeface="Variable Bold" panose="02000803020000020004" pitchFamily="50" charset="0"/>
              </a:rPr>
              <a:t>Informerar intresserade som inte har en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v-SE" sz="1800" dirty="0">
                <a:solidFill>
                  <a:prstClr val="black"/>
                </a:solidFill>
                <a:latin typeface="Variable Bold" panose="02000803020000020004" pitchFamily="50" charset="0"/>
              </a:rPr>
              <a:t>prenumeranter om hur en taltidning fungerar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sv-SE" sz="1800" dirty="0">
              <a:solidFill>
                <a:prstClr val="black"/>
              </a:solidFill>
              <a:latin typeface="Variable Bold" panose="02000803020000020004" pitchFamily="50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sz="1800" b="1" dirty="0">
                <a:solidFill>
                  <a:prstClr val="black"/>
                </a:solidFill>
                <a:latin typeface="Variable Bold" panose="02000803020000020004" pitchFamily="50" charset="0"/>
              </a:rPr>
              <a:t>Hembesök </a:t>
            </a:r>
            <a:endParaRPr lang="sv-SE" sz="1800" dirty="0">
              <a:solidFill>
                <a:prstClr val="black"/>
              </a:solidFill>
              <a:latin typeface="Variable Bold" panose="02000803020000020004" pitchFamily="50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v-SE" sz="1800" dirty="0">
                <a:solidFill>
                  <a:prstClr val="black"/>
                </a:solidFill>
                <a:latin typeface="Variable Bold" panose="02000803020000020004" pitchFamily="50" charset="0"/>
              </a:rPr>
              <a:t>Installerar spelare hemma hos prenumeranterna</a:t>
            </a:r>
            <a:endParaRPr lang="sv-SE" sz="1800" dirty="0"/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17BB24E7-24B7-44C6-9539-2C25E301ECF0}"/>
              </a:ext>
            </a:extLst>
          </p:cNvPr>
          <p:cNvSpPr/>
          <p:nvPr/>
        </p:nvSpPr>
        <p:spPr>
          <a:xfrm>
            <a:off x="5672667" y="3876146"/>
            <a:ext cx="3240616" cy="1422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latin typeface="Variable Bold" panose="02000803020000020004" pitchFamily="50" charset="0"/>
              </a:rPr>
              <a:t>Telefon </a:t>
            </a:r>
          </a:p>
          <a:p>
            <a:pPr algn="ctr"/>
            <a:r>
              <a:rPr lang="sv-SE" sz="1600" dirty="0">
                <a:latin typeface="Variable Bold" panose="02000803020000020004" pitchFamily="50" charset="0"/>
              </a:rPr>
              <a:t>020-311 211 </a:t>
            </a:r>
          </a:p>
          <a:p>
            <a:pPr algn="ctr"/>
            <a:endParaRPr lang="sv-SE" sz="1200" dirty="0">
              <a:latin typeface="Variable Bold" panose="02000803020000020004" pitchFamily="50" charset="0"/>
            </a:endParaRPr>
          </a:p>
          <a:p>
            <a:pPr algn="ctr"/>
            <a:r>
              <a:rPr lang="sv-SE" sz="1200" dirty="0">
                <a:latin typeface="Variable Bold" panose="02000803020000020004" pitchFamily="50" charset="0"/>
              </a:rPr>
              <a:t>E-post </a:t>
            </a:r>
          </a:p>
          <a:p>
            <a:pPr algn="ctr"/>
            <a:r>
              <a:rPr lang="sv-SE" sz="1600" dirty="0">
                <a:latin typeface="Variable Bold" panose="02000803020000020004" pitchFamily="50" charset="0"/>
              </a:rPr>
              <a:t>taltidningshjalpen@polarprint.se </a:t>
            </a:r>
            <a:endParaRPr lang="sv-SE" sz="1200" dirty="0">
              <a:latin typeface="Variable Bold" panose="02000803020000020004" pitchFamily="50" charset="0"/>
            </a:endParaRPr>
          </a:p>
        </p:txBody>
      </p:sp>
      <p:pic>
        <p:nvPicPr>
          <p:cNvPr id="1026" name="Picture 2" descr="http://im14.inviewer.se/skiss/87/87AM2TAZIH.jpg">
            <a:extLst>
              <a:ext uri="{FF2B5EF4-FFF2-40B4-BE49-F238E27FC236}">
                <a16:creationId xmlns:a16="http://schemas.microsoft.com/office/drawing/2014/main" id="{7F84D21A-301F-41D2-A525-7F0AF99BF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333" y="1371519"/>
            <a:ext cx="2055283" cy="20552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864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Variable Black" panose="02000503020000020004" pitchFamily="50" charset="0"/>
              </a:rPr>
              <a:t>MTM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49" y="1268413"/>
            <a:ext cx="6872818" cy="431677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sz="1800" b="1" dirty="0">
                <a:solidFill>
                  <a:prstClr val="black"/>
                </a:solidFill>
                <a:latin typeface="Variable Bold" panose="02000803020000020004" pitchFamily="50" charset="0"/>
              </a:rPr>
              <a:t>Tar emot beställningar och avbeställningar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sv-SE" sz="1800" b="1" dirty="0">
              <a:solidFill>
                <a:prstClr val="black"/>
              </a:solidFill>
              <a:latin typeface="Variable Bold" panose="02000803020000020004" pitchFamily="50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sz="1800" b="1" dirty="0" err="1">
                <a:latin typeface="Variable Bold" panose="02000803020000020004" pitchFamily="50" charset="0"/>
              </a:rPr>
              <a:t>Behovsutreder</a:t>
            </a:r>
            <a:r>
              <a:rPr lang="sv-SE" sz="1800" b="1" dirty="0">
                <a:latin typeface="Variable Bold" panose="02000803020000020004" pitchFamily="50" charset="0"/>
              </a:rPr>
              <a:t> nya prenumeranter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v-SE" sz="1800" dirty="0">
                <a:latin typeface="Variable Bold" panose="02000803020000020004" pitchFamily="50" charset="0"/>
              </a:rPr>
              <a:t>Vilket sätt att läsa taltidningen på passar individen bäst?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sv-SE" sz="1800" b="1" dirty="0">
              <a:latin typeface="Variable Bold" panose="02000803020000020004" pitchFamily="50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sz="1800" b="1" dirty="0">
                <a:latin typeface="Variable Bold" panose="02000803020000020004" pitchFamily="50" charset="0"/>
              </a:rPr>
              <a:t>Stödjer er i ert arbete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v-SE" sz="1800" dirty="0">
                <a:latin typeface="Variable Bold" panose="02000803020000020004" pitchFamily="50" charset="0"/>
              </a:rPr>
              <a:t>Utbildar och svarar på era frågor, med mera.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sv-SE" sz="1800" dirty="0">
              <a:latin typeface="Variable Bold" panose="02000803020000020004" pitchFamily="50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v-SE" sz="1800" b="1" dirty="0">
                <a:latin typeface="Variable Bold" panose="02000803020000020004" pitchFamily="50" charset="0"/>
              </a:rPr>
              <a:t>Ger inte support till prenumeranter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v-SE" sz="1800" dirty="0">
                <a:latin typeface="Variable Bold" panose="02000803020000020004" pitchFamily="50" charset="0"/>
              </a:rPr>
              <a:t>All prenumerantkontakt sköts av Taltidningshjälpen,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v-SE" sz="1800" dirty="0">
                <a:latin typeface="Variable Bold" panose="02000803020000020004" pitchFamily="50" charset="0"/>
              </a:rPr>
              <a:t>enda undantaget är behovsutredningen.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sv-SE" sz="18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226132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0" y="391759"/>
            <a:ext cx="8255000" cy="760941"/>
          </a:xfrm>
        </p:spPr>
        <p:txBody>
          <a:bodyPr/>
          <a:lstStyle/>
          <a:p>
            <a:r>
              <a:rPr lang="sv-SE" sz="2800" dirty="0">
                <a:latin typeface="Variable Black" panose="02000503020000020004" pitchFamily="50" charset="0"/>
              </a:rPr>
              <a:t>Svar på vanliga frågor från prenumeranter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268413"/>
            <a:ext cx="7886700" cy="490855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v-SE" sz="1800" dirty="0">
                <a:latin typeface="Variable Bold" panose="02000803020000020004" pitchFamily="50" charset="0"/>
              </a:rPr>
              <a:t>”Vad händer efter att jag sagt prenumerationen?”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sv-SE" sz="1800" dirty="0">
              <a:latin typeface="Variable Bold" panose="02000803020000020004" pitchFamily="50" charset="0"/>
            </a:endParaRPr>
          </a:p>
          <a:p>
            <a:r>
              <a:rPr lang="sv-SE" sz="1800" dirty="0">
                <a:latin typeface="Variable Bold" panose="02000803020000020004" pitchFamily="50" charset="0"/>
              </a:rPr>
              <a:t>”Blir tidningen uppläst av en robot?”</a:t>
            </a:r>
          </a:p>
          <a:p>
            <a:endParaRPr lang="sv-SE" sz="1800" dirty="0">
              <a:latin typeface="Variable Bold" panose="02000803020000020004" pitchFamily="50" charset="0"/>
            </a:endParaRPr>
          </a:p>
          <a:p>
            <a:r>
              <a:rPr lang="sv-SE" sz="1800" dirty="0">
                <a:latin typeface="Variable Bold" panose="02000803020000020004" pitchFamily="50" charset="0"/>
              </a:rPr>
              <a:t>”Kan jag läsa taltidningen utomlands?”</a:t>
            </a:r>
          </a:p>
          <a:p>
            <a:endParaRPr lang="sv-SE" sz="1800" dirty="0">
              <a:latin typeface="Variable Bold" panose="02000803020000020004" pitchFamily="50" charset="0"/>
            </a:endParaRPr>
          </a:p>
          <a:p>
            <a:r>
              <a:rPr lang="sv-SE" sz="1800" dirty="0">
                <a:latin typeface="Variable Bold" panose="02000803020000020004" pitchFamily="50" charset="0"/>
              </a:rPr>
              <a:t>”Jag vill veta mer, vart ska jag vända mig?”</a:t>
            </a:r>
          </a:p>
          <a:p>
            <a:endParaRPr lang="sv-SE" sz="1800" dirty="0">
              <a:latin typeface="Variable Bold" panose="02000803020000020004" pitchFamily="50" charset="0"/>
            </a:endParaRPr>
          </a:p>
          <a:p>
            <a:r>
              <a:rPr lang="sv-SE" sz="1800" dirty="0">
                <a:latin typeface="Variable Bold" panose="02000803020000020004" pitchFamily="50" charset="0"/>
              </a:rPr>
              <a:t>”Vad är Talboken kommer?”</a:t>
            </a:r>
          </a:p>
          <a:p>
            <a:endParaRPr lang="sv-SE" sz="1800" dirty="0">
              <a:latin typeface="Variable Bold" panose="02000803020000020004" pitchFamily="50" charset="0"/>
            </a:endParaRPr>
          </a:p>
          <a:p>
            <a:r>
              <a:rPr lang="sv-SE" sz="1800" dirty="0">
                <a:latin typeface="Variable Bold" panose="02000803020000020004" pitchFamily="50" charset="0"/>
              </a:rPr>
              <a:t>”Vad är läns- och kommuntaltidningar?”</a:t>
            </a:r>
          </a:p>
          <a:p>
            <a:endParaRPr lang="sv-SE" sz="1800" dirty="0">
              <a:latin typeface="Variable Bold" panose="02000803020000020004" pitchFamily="50" charset="0"/>
            </a:endParaRPr>
          </a:p>
          <a:p>
            <a:endParaRPr lang="sv-SE" sz="1800" dirty="0">
              <a:latin typeface="Variable Bold" panose="02000803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95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"/>
          <p:cNvSpPr txBox="1">
            <a:spLocks/>
          </p:cNvSpPr>
          <p:nvPr/>
        </p:nvSpPr>
        <p:spPr>
          <a:xfrm>
            <a:off x="628650" y="365126"/>
            <a:ext cx="7886700" cy="7609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v-SE" dirty="0">
                <a:latin typeface="Variable Black" panose="02000503020000020004" pitchFamily="50" charset="0"/>
              </a:rPr>
              <a:t>Supportwebben</a:t>
            </a:r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 rotWithShape="1">
          <a:blip r:embed="rId2"/>
          <a:srcRect l="5870" t="9739" r="3152" b="9391"/>
          <a:stretch/>
        </p:blipFill>
        <p:spPr>
          <a:xfrm>
            <a:off x="628650" y="1351100"/>
            <a:ext cx="7836011" cy="4353340"/>
          </a:xfrm>
          <a:prstGeom prst="rect">
            <a:avLst/>
          </a:prstGeom>
        </p:spPr>
      </p:pic>
      <p:sp>
        <p:nvSpPr>
          <p:cNvPr id="16" name="Ellips 15"/>
          <p:cNvSpPr/>
          <p:nvPr/>
        </p:nvSpPr>
        <p:spPr>
          <a:xfrm>
            <a:off x="6718851" y="2475901"/>
            <a:ext cx="1584000" cy="468000"/>
          </a:xfrm>
          <a:prstGeom prst="ellipse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480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objekt 19"/>
          <p:cNvPicPr>
            <a:picLocks noChangeAspect="1"/>
          </p:cNvPicPr>
          <p:nvPr/>
        </p:nvPicPr>
        <p:blipFill rotWithShape="1">
          <a:blip r:embed="rId2"/>
          <a:srcRect l="12786" t="9393" r="17437" b="4099"/>
          <a:stretch/>
        </p:blipFill>
        <p:spPr>
          <a:xfrm>
            <a:off x="0" y="0"/>
            <a:ext cx="9192126" cy="712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0315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3958" y="391759"/>
            <a:ext cx="8098099" cy="760941"/>
          </a:xfrm>
        </p:spPr>
        <p:txBody>
          <a:bodyPr/>
          <a:lstStyle/>
          <a:p>
            <a:r>
              <a:rPr lang="sv-SE" sz="3200" dirty="0">
                <a:latin typeface="Variable Black" panose="02000503020000020004" pitchFamily="50" charset="0"/>
              </a:rPr>
              <a:t>Formulären – bra att tänka på!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268413"/>
            <a:ext cx="4671483" cy="490855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v-SE" sz="1800" dirty="0">
                <a:latin typeface="Variable Bold" panose="02000803020000020004" pitchFamily="50" charset="0"/>
              </a:rPr>
              <a:t>Hela titeln behövs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sv-SE" sz="1800" dirty="0">
              <a:latin typeface="Variable Bold" panose="02000803020000020004" pitchFamily="50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v-SE" sz="1800" dirty="0">
                <a:latin typeface="Variable Bold" panose="02000803020000020004" pitchFamily="50" charset="0"/>
              </a:rPr>
              <a:t>Startdatum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sv-SE" sz="1800" dirty="0">
              <a:latin typeface="Variable Bold" panose="02000803020000020004" pitchFamily="50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v-SE" sz="1800" dirty="0">
                <a:latin typeface="Variable Bold" panose="02000803020000020004" pitchFamily="50" charset="0"/>
              </a:rPr>
              <a:t>Stoppdatum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sv-SE" sz="1800" dirty="0">
              <a:latin typeface="Variable Bold" panose="02000803020000020004" pitchFamily="50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v-SE" sz="1800" dirty="0">
                <a:latin typeface="Variable Bold" panose="02000803020000020004" pitchFamily="50" charset="0"/>
              </a:rPr>
              <a:t>Tidsbegränsade prenumerationer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sv-SE" sz="1800" dirty="0">
              <a:latin typeface="Variable Bold" panose="02000803020000020004" pitchFamily="50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sv-SE" sz="1800" dirty="0">
                <a:latin typeface="Variable Bold" panose="02000803020000020004" pitchFamily="50" charset="0"/>
              </a:rPr>
              <a:t>Vem är användaren? </a:t>
            </a:r>
            <a:br>
              <a:rPr lang="sv-SE" sz="1800" dirty="0">
                <a:latin typeface="Variable Bold" panose="02000803020000020004" pitchFamily="50" charset="0"/>
              </a:rPr>
            </a:br>
            <a:r>
              <a:rPr lang="sv-SE" sz="1800" dirty="0">
                <a:latin typeface="Variable Bold" panose="02000803020000020004" pitchFamily="50" charset="0"/>
              </a:rPr>
              <a:t>Vem ska behovsutredningen kontakta?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sv-SE" sz="1800" dirty="0">
              <a:latin typeface="Variable Bold" panose="02000803020000020004" pitchFamily="50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sv-SE" sz="1800" dirty="0">
              <a:latin typeface="Variable Bold" panose="02000803020000020004" pitchFamily="50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sv-SE" sz="1800" dirty="0">
              <a:latin typeface="Variable Bold" panose="02000803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48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133611" cy="760941"/>
          </a:xfrm>
        </p:spPr>
        <p:txBody>
          <a:bodyPr/>
          <a:lstStyle/>
          <a:p>
            <a:r>
              <a:rPr lang="sv-SE" dirty="0">
                <a:latin typeface="Variable Black" panose="02000503020000020004" pitchFamily="50" charset="0"/>
              </a:rPr>
              <a:t>Hur gör man för att få en taltidning?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15521" y="3349508"/>
            <a:ext cx="1650052" cy="222368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400" dirty="0">
                <a:solidFill>
                  <a:prstClr val="black"/>
                </a:solidFill>
                <a:latin typeface="Variable Bold" panose="02000803020000020004" pitchFamily="50" charset="0"/>
              </a:rPr>
              <a:t>Prenumeranten beställer hos tidningens kundtjänst. Kundtjänst </a:t>
            </a:r>
            <a:r>
              <a:rPr lang="sv-SE" sz="1400" dirty="0">
                <a:latin typeface="Variable Bold" panose="02000803020000020004" pitchFamily="50" charset="0"/>
              </a:rPr>
              <a:t>informerar MTM om beställningen. 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4" t="27524" r="11470" b="46344"/>
          <a:stretch/>
        </p:blipFill>
        <p:spPr>
          <a:xfrm>
            <a:off x="492513" y="1381545"/>
            <a:ext cx="8158974" cy="1868145"/>
          </a:xfrm>
          <a:prstGeom prst="rect">
            <a:avLst/>
          </a:prstGeom>
        </p:spPr>
      </p:pic>
      <p:sp>
        <p:nvSpPr>
          <p:cNvPr id="14" name="Platshållare för innehåll 2"/>
          <p:cNvSpPr>
            <a:spLocks noGrp="1"/>
          </p:cNvSpPr>
          <p:nvPr>
            <p:ph sz="half" idx="1"/>
          </p:nvPr>
        </p:nvSpPr>
        <p:spPr>
          <a:xfrm>
            <a:off x="2364011" y="3349508"/>
            <a:ext cx="1810056" cy="2444600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400" dirty="0">
                <a:latin typeface="Variable Bold" panose="02000803020000020004" pitchFamily="50" charset="0"/>
              </a:rPr>
              <a:t>MTM ringer upp prenumeranten för en behovsutredning. </a:t>
            </a:r>
          </a:p>
        </p:txBody>
      </p:sp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6556289" y="3296599"/>
            <a:ext cx="1959061" cy="2248143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400" dirty="0">
                <a:latin typeface="Variable Bold" panose="02000803020000020004" pitchFamily="50" charset="0"/>
              </a:rPr>
              <a:t>Spelare fås via ett hembesök från Taltidningshjälpen.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400" dirty="0">
                <a:latin typeface="Variable Bold" panose="02000803020000020004" pitchFamily="50" charset="0"/>
              </a:rPr>
              <a:t>Instruktioner för läsning via e-post eller appen skickas på e-post.</a:t>
            </a:r>
          </a:p>
        </p:txBody>
      </p:sp>
      <p:sp>
        <p:nvSpPr>
          <p:cNvPr id="17" name="Platshållare för innehåll 2"/>
          <p:cNvSpPr>
            <a:spLocks noGrp="1"/>
          </p:cNvSpPr>
          <p:nvPr>
            <p:ph sz="half" idx="1"/>
          </p:nvPr>
        </p:nvSpPr>
        <p:spPr>
          <a:xfrm>
            <a:off x="4426969" y="3314089"/>
            <a:ext cx="1657024" cy="2444600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400" dirty="0">
                <a:latin typeface="Variable Bold" panose="02000803020000020004" pitchFamily="50" charset="0"/>
              </a:rPr>
              <a:t>MTM:s behovsutredare  tar reda på vilket sätt att läsa taltidningen på som passar individen bäst. </a:t>
            </a:r>
          </a:p>
        </p:txBody>
      </p:sp>
    </p:spTree>
    <p:extLst>
      <p:ext uri="{BB962C8B-B14F-4D97-AF65-F5344CB8AC3E}">
        <p14:creationId xmlns:p14="http://schemas.microsoft.com/office/powerpoint/2010/main" val="2180247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2"/>
          <a:srcRect l="12969" t="9446" r="17620" b="4630"/>
          <a:stretch/>
        </p:blipFill>
        <p:spPr>
          <a:xfrm>
            <a:off x="0" y="0"/>
            <a:ext cx="9144000" cy="7074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1848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14.inviewer.se/skiss/17/17AMOTKZNH.jpg">
            <a:extLst>
              <a:ext uri="{FF2B5EF4-FFF2-40B4-BE49-F238E27FC236}">
                <a16:creationId xmlns:a16="http://schemas.microsoft.com/office/drawing/2014/main" id="{0DC80A5B-DF22-405F-8436-A0DE3B296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648" y="2014052"/>
            <a:ext cx="2344705" cy="234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152547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77471" y="4474346"/>
            <a:ext cx="6052550" cy="19175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</a:pPr>
            <a:r>
              <a:rPr lang="sv-SE" sz="2400" i="1" dirty="0">
                <a:latin typeface="Variable Bold" panose="02000803020000020004" pitchFamily="50" charset="0"/>
              </a:rPr>
              <a:t>”Jag skulle inte leva med i tiden på samma sätt om jag inte hade tillgång till tidningen. </a:t>
            </a:r>
            <a:br>
              <a:rPr lang="sv-SE" sz="2400" i="1" dirty="0">
                <a:latin typeface="Variable Bold" panose="02000803020000020004" pitchFamily="50" charset="0"/>
              </a:rPr>
            </a:br>
            <a:r>
              <a:rPr lang="sv-SE" sz="2400" i="1" dirty="0">
                <a:latin typeface="Variable Bold" panose="02000803020000020004" pitchFamily="50" charset="0"/>
              </a:rPr>
              <a:t>Jag är otroligt tacksam för att det här finns!</a:t>
            </a:r>
            <a:r>
              <a:rPr lang="sv-SE" sz="2400" dirty="0">
                <a:latin typeface="Variable Bold" panose="02000803020000020004" pitchFamily="50" charset="0"/>
              </a:rPr>
              <a:t> </a:t>
            </a:r>
          </a:p>
        </p:txBody>
      </p:sp>
      <p:pic>
        <p:nvPicPr>
          <p:cNvPr id="1026" name="Picture 2" descr="http://im14.inviewer.se/skiss/22/22AMWOYO4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017" y="1173837"/>
            <a:ext cx="2139458" cy="32068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986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14.inviewer.se/skiss/23/23AMZO3O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98925"/>
            <a:ext cx="1195538" cy="179202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88" y="2398926"/>
            <a:ext cx="2701526" cy="1800827"/>
          </a:xfrm>
          <a:prstGeom prst="roundRect">
            <a:avLst/>
          </a:prstGeom>
        </p:spPr>
      </p:pic>
      <p:pic>
        <p:nvPicPr>
          <p:cNvPr id="2054" name="Picture 6" descr="http://im14.inviewer.se/skiss/12/12AMLOJOY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116" y="2398925"/>
            <a:ext cx="1201409" cy="180082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14.inviewer.se/skiss/60/60AM8NC9P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328" y="2398926"/>
            <a:ext cx="1201409" cy="180082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Ung man med hörlurar framför en datorskärm.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985" y="2407725"/>
            <a:ext cx="2654015" cy="179202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0941"/>
          </a:xfrm>
        </p:spPr>
        <p:txBody>
          <a:bodyPr/>
          <a:lstStyle/>
          <a:p>
            <a:r>
              <a:rPr lang="sv-SE" dirty="0">
                <a:latin typeface="Variable Black" panose="02000503020000020004" pitchFamily="50" charset="0"/>
              </a:rPr>
              <a:t>Hur läser man en taltidning?</a:t>
            </a:r>
          </a:p>
        </p:txBody>
      </p:sp>
    </p:spTree>
    <p:extLst>
      <p:ext uri="{BB962C8B-B14F-4D97-AF65-F5344CB8AC3E}">
        <p14:creationId xmlns:p14="http://schemas.microsoft.com/office/powerpoint/2010/main" val="1720642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Variable Black" panose="02000503020000020004" pitchFamily="50" charset="0"/>
              </a:rPr>
              <a:t>Daisy-spelare</a:t>
            </a:r>
            <a:endParaRPr lang="sv-SE" sz="1800" dirty="0">
              <a:latin typeface="Variable Black" panose="02000503020000020004" pitchFamily="50" charset="0"/>
            </a:endParaRPr>
          </a:p>
        </p:txBody>
      </p:sp>
      <p:pic>
        <p:nvPicPr>
          <p:cNvPr id="1026" name="Picture 2" descr="http://im14.inviewer.se/skiss/03/03AMNO9TUE.jpg">
            <a:extLst>
              <a:ext uri="{FF2B5EF4-FFF2-40B4-BE49-F238E27FC236}">
                <a16:creationId xmlns:a16="http://schemas.microsoft.com/office/drawing/2014/main" id="{ABD05894-F29B-4382-B8D7-3364FC69C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5" t="71128" r="53048" b="11361"/>
          <a:stretch/>
        </p:blipFill>
        <p:spPr bwMode="auto">
          <a:xfrm>
            <a:off x="4571999" y="3748730"/>
            <a:ext cx="871699" cy="108373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14.inviewer.se/skiss/51/51AMIOEO4E.jpg">
            <a:extLst>
              <a:ext uri="{FF2B5EF4-FFF2-40B4-BE49-F238E27FC236}">
                <a16:creationId xmlns:a16="http://schemas.microsoft.com/office/drawing/2014/main" id="{CB84E4C6-21F6-498C-B7AD-BA335FAB89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27"/>
          <a:stretch/>
        </p:blipFill>
        <p:spPr bwMode="auto">
          <a:xfrm>
            <a:off x="1434474" y="2455775"/>
            <a:ext cx="2890722" cy="20743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14.inviewer.se/skiss/05/05AM2ORONH.jpg">
            <a:extLst>
              <a:ext uri="{FF2B5EF4-FFF2-40B4-BE49-F238E27FC236}">
                <a16:creationId xmlns:a16="http://schemas.microsoft.com/office/drawing/2014/main" id="{749842E8-7994-4AF8-97B4-53BC9DEAA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2" t="67143"/>
          <a:stretch/>
        </p:blipFill>
        <p:spPr bwMode="auto">
          <a:xfrm>
            <a:off x="5122333" y="2270566"/>
            <a:ext cx="1633081" cy="122237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tshållare för innehåll 9">
            <a:extLst>
              <a:ext uri="{FF2B5EF4-FFF2-40B4-BE49-F238E27FC236}">
                <a16:creationId xmlns:a16="http://schemas.microsoft.com/office/drawing/2014/main" id="{F8B772BA-E99B-48E1-8B5C-7272B9E3EF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3821" y="5132137"/>
            <a:ext cx="1946738" cy="570832"/>
          </a:xfrm>
        </p:spPr>
        <p:txBody>
          <a:bodyPr/>
          <a:lstStyle/>
          <a:p>
            <a:pPr marL="0" indent="0">
              <a:buNone/>
            </a:pPr>
            <a:r>
              <a:rPr lang="sv-SE" dirty="0">
                <a:latin typeface="Variable Bold" panose="02000803020000020004" pitchFamily="50" charset="0"/>
              </a:rPr>
              <a:t>Hembesök</a:t>
            </a:r>
          </a:p>
        </p:txBody>
      </p:sp>
      <p:sp>
        <p:nvSpPr>
          <p:cNvPr id="7" name="Platshållare för innehåll 9">
            <a:extLst>
              <a:ext uri="{FF2B5EF4-FFF2-40B4-BE49-F238E27FC236}">
                <a16:creationId xmlns:a16="http://schemas.microsoft.com/office/drawing/2014/main" id="{7D7BBF3F-0088-4C6A-9DAE-EC725A764515}"/>
              </a:ext>
            </a:extLst>
          </p:cNvPr>
          <p:cNvSpPr txBox="1">
            <a:spLocks/>
          </p:cNvSpPr>
          <p:nvPr/>
        </p:nvSpPr>
        <p:spPr>
          <a:xfrm>
            <a:off x="2765352" y="1505505"/>
            <a:ext cx="4151915" cy="570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Variable Bold" panose="02000803020000020004" pitchFamily="50" charset="0"/>
              </a:rPr>
              <a:t>Lånas ut kostnadsfritt</a:t>
            </a:r>
          </a:p>
        </p:txBody>
      </p:sp>
      <p:sp>
        <p:nvSpPr>
          <p:cNvPr id="8" name="Platshållare för innehåll 9">
            <a:extLst>
              <a:ext uri="{FF2B5EF4-FFF2-40B4-BE49-F238E27FC236}">
                <a16:creationId xmlns:a16="http://schemas.microsoft.com/office/drawing/2014/main" id="{9F1D3460-E71D-4424-8CBF-54A9E73F693D}"/>
              </a:ext>
            </a:extLst>
          </p:cNvPr>
          <p:cNvSpPr txBox="1">
            <a:spLocks/>
          </p:cNvSpPr>
          <p:nvPr/>
        </p:nvSpPr>
        <p:spPr>
          <a:xfrm>
            <a:off x="5530705" y="4939631"/>
            <a:ext cx="3613295" cy="570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v-SE" dirty="0">
              <a:latin typeface="Variable Bold" panose="02000803020000020004" pitchFamily="50" charset="0"/>
            </a:endParaRPr>
          </a:p>
        </p:txBody>
      </p:sp>
      <p:sp>
        <p:nvSpPr>
          <p:cNvPr id="9" name="Platshållare för innehåll 9">
            <a:extLst>
              <a:ext uri="{FF2B5EF4-FFF2-40B4-BE49-F238E27FC236}">
                <a16:creationId xmlns:a16="http://schemas.microsoft.com/office/drawing/2014/main" id="{3AA385E4-7BDA-427C-B4FC-42EE1004B3A7}"/>
              </a:ext>
            </a:extLst>
          </p:cNvPr>
          <p:cNvSpPr txBox="1">
            <a:spLocks/>
          </p:cNvSpPr>
          <p:nvPr/>
        </p:nvSpPr>
        <p:spPr>
          <a:xfrm>
            <a:off x="6378647" y="3999043"/>
            <a:ext cx="2614674" cy="1276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08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260000" marR="0" indent="-2520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>
                <a:latin typeface="Variable Bold" panose="02000803020000020004" pitchFamily="50" charset="0"/>
              </a:rPr>
              <a:t>Egen internet-uppkoppling behövs </a:t>
            </a:r>
            <a:r>
              <a:rPr lang="sv-SE" b="1" dirty="0">
                <a:latin typeface="Variable Bold" panose="02000803020000020004" pitchFamily="50" charset="0"/>
              </a:rPr>
              <a:t>inte</a:t>
            </a:r>
          </a:p>
        </p:txBody>
      </p:sp>
    </p:spTree>
    <p:extLst>
      <p:ext uri="{BB962C8B-B14F-4D97-AF65-F5344CB8AC3E}">
        <p14:creationId xmlns:p14="http://schemas.microsoft.com/office/powerpoint/2010/main" val="417942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Variable Black" panose="02000503020000020004" pitchFamily="50" charset="0"/>
              </a:rPr>
              <a:t>Daisyspelare – Victor Stratus 4 M</a:t>
            </a:r>
            <a:endParaRPr lang="sv-SE" sz="1800" dirty="0">
              <a:latin typeface="Variable Black" panose="02000503020000020004" pitchFamily="50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E9D0FE8-E7F1-4841-8DF5-197323630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" t="25776" r="3227" b="21473"/>
          <a:stretch/>
        </p:blipFill>
        <p:spPr>
          <a:xfrm>
            <a:off x="2607733" y="1827697"/>
            <a:ext cx="3928534" cy="3506303"/>
          </a:xfrm>
          <a:prstGeom prst="rect">
            <a:avLst/>
          </a:prstGeom>
        </p:spPr>
      </p:pic>
      <p:pic>
        <p:nvPicPr>
          <p:cNvPr id="10" name="Picture 2" descr="Bildresultat för victor stratus 4 m">
            <a:extLst>
              <a:ext uri="{FF2B5EF4-FFF2-40B4-BE49-F238E27FC236}">
                <a16:creationId xmlns:a16="http://schemas.microsoft.com/office/drawing/2014/main" id="{BC5C6F36-C7F2-4456-9F0C-06B01BD4A0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8"/>
          <a:stretch/>
        </p:blipFill>
        <p:spPr bwMode="auto">
          <a:xfrm>
            <a:off x="2558727" y="1794934"/>
            <a:ext cx="3977540" cy="353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99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Variable Black" panose="02000503020000020004" pitchFamily="50" charset="0"/>
              </a:rPr>
              <a:t>Daisyspelare – Victor Stratus 12M</a:t>
            </a:r>
            <a:endParaRPr lang="sv-SE" sz="1800" dirty="0">
              <a:latin typeface="Variable Black" panose="02000503020000020004" pitchFamily="50" charset="0"/>
            </a:endParaRP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BAB75BFB-9AA7-4E94-AB01-0828AA8F5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5" t="28965" r="10334" b="20080"/>
          <a:stretch/>
        </p:blipFill>
        <p:spPr>
          <a:xfrm>
            <a:off x="2853266" y="1729576"/>
            <a:ext cx="3437467" cy="336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30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092018" cy="760941"/>
          </a:xfrm>
        </p:spPr>
        <p:txBody>
          <a:bodyPr/>
          <a:lstStyle/>
          <a:p>
            <a:r>
              <a:rPr lang="sv-SE" sz="3500" dirty="0">
                <a:latin typeface="Variable Black" panose="02000503020000020004" pitchFamily="50" charset="0"/>
              </a:rPr>
              <a:t>Daisyspelare – Victor </a:t>
            </a:r>
            <a:r>
              <a:rPr lang="sv-SE" sz="3500" dirty="0" err="1">
                <a:latin typeface="Variable Black" panose="02000503020000020004" pitchFamily="50" charset="0"/>
              </a:rPr>
              <a:t>Reader</a:t>
            </a:r>
            <a:r>
              <a:rPr lang="sv-SE" sz="3500" dirty="0">
                <a:latin typeface="Variable Black" panose="02000503020000020004" pitchFamily="50" charset="0"/>
              </a:rPr>
              <a:t> </a:t>
            </a:r>
            <a:r>
              <a:rPr lang="sv-SE" sz="3500" dirty="0" err="1">
                <a:latin typeface="Variable Black" panose="02000503020000020004" pitchFamily="50" charset="0"/>
              </a:rPr>
              <a:t>Stream</a:t>
            </a:r>
            <a:endParaRPr lang="sv-SE" sz="3500" dirty="0">
              <a:latin typeface="Variable Black" panose="02000503020000020004" pitchFamily="50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2" t="28677" r="21623" b="22010"/>
          <a:stretch/>
        </p:blipFill>
        <p:spPr>
          <a:xfrm>
            <a:off x="3379360" y="2125413"/>
            <a:ext cx="2140908" cy="284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29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Variable Black" panose="02000503020000020004" pitchFamily="50" charset="0"/>
              </a:rPr>
              <a:t>Appen Legimus</a:t>
            </a:r>
            <a:br>
              <a:rPr lang="sv-SE" dirty="0">
                <a:latin typeface="Variable Black" panose="02000503020000020004" pitchFamily="50" charset="0"/>
              </a:rPr>
            </a:br>
            <a:r>
              <a:rPr lang="sv-SE" sz="1800" dirty="0">
                <a:latin typeface="Variable Black" panose="02000503020000020004" pitchFamily="50" charset="0"/>
              </a:rPr>
              <a:t>i prenumerantens egen utrustning</a:t>
            </a:r>
          </a:p>
        </p:txBody>
      </p:sp>
      <p:pic>
        <p:nvPicPr>
          <p:cNvPr id="7" name="Picture 8" descr="Iphone och Ip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983" y="2430210"/>
            <a:ext cx="1846219" cy="174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Android telefon och plat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07" y="2481594"/>
            <a:ext cx="2367202" cy="164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549629"/>
            <a:ext cx="7886700" cy="457020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v-SE" sz="1800" b="1" spc="6200" dirty="0">
                <a:solidFill>
                  <a:prstClr val="black"/>
                </a:solidFill>
                <a:latin typeface="Variable Bold" panose="02000803020000020004" pitchFamily="50" charset="0"/>
              </a:rPr>
              <a:t> </a:t>
            </a:r>
            <a:r>
              <a:rPr lang="sv-SE" sz="2400" b="1" dirty="0">
                <a:solidFill>
                  <a:prstClr val="black"/>
                </a:solidFill>
                <a:latin typeface="Variable Bold" panose="02000803020000020004" pitchFamily="50" charset="0"/>
              </a:rPr>
              <a:t>● iPhone eller iPad </a:t>
            </a:r>
            <a:r>
              <a:rPr lang="sv-SE" sz="2400" b="1" spc="6200" dirty="0">
                <a:solidFill>
                  <a:prstClr val="black"/>
                </a:solidFill>
                <a:latin typeface="Variable Bold" panose="02000803020000020004" pitchFamily="50" charset="0"/>
              </a:rPr>
              <a:t>  </a:t>
            </a:r>
            <a:r>
              <a:rPr lang="sv-SE" sz="2400" b="1" dirty="0">
                <a:solidFill>
                  <a:prstClr val="black"/>
                </a:solidFill>
                <a:latin typeface="Variable Bold" panose="02000803020000020004" pitchFamily="50" charset="0"/>
              </a:rPr>
              <a:t>● Android</a:t>
            </a:r>
            <a:endParaRPr lang="sv-SE" sz="1800" dirty="0">
              <a:solidFill>
                <a:prstClr val="black"/>
              </a:solidFill>
              <a:latin typeface="Variable Bold" panose="0200080302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32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MT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53999"/>
      </a:accent1>
      <a:accent2>
        <a:srgbClr val="2A6475"/>
      </a:accent2>
      <a:accent3>
        <a:srgbClr val="E20177"/>
      </a:accent3>
      <a:accent4>
        <a:srgbClr val="027C68"/>
      </a:accent4>
      <a:accent5>
        <a:srgbClr val="DADADA"/>
      </a:accent5>
      <a:accent6>
        <a:srgbClr val="F0F0F0"/>
      </a:accent6>
      <a:hlink>
        <a:srgbClr val="0563C1"/>
      </a:hlink>
      <a:folHlink>
        <a:srgbClr val="954F72"/>
      </a:folHlink>
    </a:clrScheme>
    <a:fontScheme name="MTM - 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E806A31-8218-4C43-B511-85DA9F2FCAC4}" vid="{A3B37E31-64B9-4279-BD8E-3842E84037D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MTM_2015_OK_PowerPoint _mall_</Template>
  <TotalTime>4423</TotalTime>
  <Words>667</Words>
  <Application>Microsoft Office PowerPoint</Application>
  <PresentationFormat>Bildspel på skärmen (4:3)</PresentationFormat>
  <Paragraphs>164</Paragraphs>
  <Slides>32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32</vt:i4>
      </vt:variant>
    </vt:vector>
  </HeadingPairs>
  <TitlesOfParts>
    <vt:vector size="39" baseType="lpstr">
      <vt:lpstr>Arial</vt:lpstr>
      <vt:lpstr>Calibri</vt:lpstr>
      <vt:lpstr>Courier New</vt:lpstr>
      <vt:lpstr>Variable Black</vt:lpstr>
      <vt:lpstr>Variable Bold</vt:lpstr>
      <vt:lpstr>Wide Latin</vt:lpstr>
      <vt:lpstr>Office-tema</vt:lpstr>
      <vt:lpstr>Dagstidningen som taltidning</vt:lpstr>
      <vt:lpstr>Agenda</vt:lpstr>
      <vt:lpstr>Hur gör man för att få en taltidning?</vt:lpstr>
      <vt:lpstr>Hur läser man en taltidning?</vt:lpstr>
      <vt:lpstr>Daisy-spelare</vt:lpstr>
      <vt:lpstr>Daisyspelare – Victor Stratus 4 M</vt:lpstr>
      <vt:lpstr>Daisyspelare – Victor Stratus 12M</vt:lpstr>
      <vt:lpstr>Daisyspelare – Victor Reader Stream</vt:lpstr>
      <vt:lpstr>Appen Legimus i prenumerantens egen utrustning</vt:lpstr>
      <vt:lpstr>Appen Legimus i prenumerantens egen utrustning</vt:lpstr>
      <vt:lpstr>Appen Akila i prenumerantens egen utrustning</vt:lpstr>
      <vt:lpstr>Appen Akila i prenumerantens egen utrustning</vt:lpstr>
      <vt:lpstr>E-post i prenumerantens egen utrustning med skärmläsare / talsyntes</vt:lpstr>
      <vt:lpstr>Vad kommer med i taltidningen? </vt:lpstr>
      <vt:lpstr>Vem får läsa en taltidning?</vt:lpstr>
      <vt:lpstr>Hur läser vi?</vt:lpstr>
      <vt:lpstr>Hur läser jag?</vt:lpstr>
      <vt:lpstr>Hur läser jag?</vt:lpstr>
      <vt:lpstr>Hur läser jag?</vt:lpstr>
      <vt:lpstr>Hur läser jag?</vt:lpstr>
      <vt:lpstr>Hur läser jag?</vt:lpstr>
      <vt:lpstr>Hur läser jag?</vt:lpstr>
      <vt:lpstr>Kundtjänst</vt:lpstr>
      <vt:lpstr>Taltidningshjälpen - supporten</vt:lpstr>
      <vt:lpstr>MTM</vt:lpstr>
      <vt:lpstr>Svar på vanliga frågor från prenumeranter</vt:lpstr>
      <vt:lpstr>PowerPoint-presentation</vt:lpstr>
      <vt:lpstr>PowerPoint-presentation</vt:lpstr>
      <vt:lpstr>Formulären – bra att tänka på!</vt:lpstr>
      <vt:lpstr>PowerPoint-presentation</vt:lpstr>
      <vt:lpstr>PowerPoint-presentation</vt:lpstr>
      <vt:lpstr>”Jag skulle inte leva med i tiden på samma sätt om jag inte hade tillgång till tidningen.  Jag är otroligt tacksam för att det här finns! </vt:lpstr>
    </vt:vector>
  </TitlesOfParts>
  <Company>MTM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Dagstidningen som taltidning</dc:title>
  <dc:creator>Kaisa-Marie Gustavsson</dc:creator>
  <cp:lastModifiedBy>Kaisa-Marie Gustavsson</cp:lastModifiedBy>
  <cp:revision>253</cp:revision>
  <dcterms:created xsi:type="dcterms:W3CDTF">2017-03-20T07:59:32Z</dcterms:created>
  <dcterms:modified xsi:type="dcterms:W3CDTF">2018-04-17T09:19:40Z</dcterms:modified>
</cp:coreProperties>
</file>