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2" r:id="rId2"/>
    <p:sldId id="308" r:id="rId3"/>
    <p:sldId id="271" r:id="rId4"/>
    <p:sldId id="314" r:id="rId5"/>
    <p:sldId id="274" r:id="rId6"/>
    <p:sldId id="273" r:id="rId7"/>
    <p:sldId id="278" r:id="rId8"/>
    <p:sldId id="313" r:id="rId9"/>
    <p:sldId id="279" r:id="rId10"/>
    <p:sldId id="281" r:id="rId11"/>
    <p:sldId id="294" r:id="rId12"/>
    <p:sldId id="295" r:id="rId13"/>
    <p:sldId id="296" r:id="rId14"/>
    <p:sldId id="303" r:id="rId15"/>
    <p:sldId id="285" r:id="rId16"/>
    <p:sldId id="309" r:id="rId17"/>
    <p:sldId id="288" r:id="rId18"/>
    <p:sldId id="297" r:id="rId19"/>
    <p:sldId id="298" r:id="rId20"/>
    <p:sldId id="304" r:id="rId21"/>
    <p:sldId id="310" r:id="rId22"/>
    <p:sldId id="300" r:id="rId23"/>
    <p:sldId id="299" r:id="rId24"/>
    <p:sldId id="302" r:id="rId25"/>
    <p:sldId id="292" r:id="rId26"/>
    <p:sldId id="311" r:id="rId27"/>
    <p:sldId id="270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DF9"/>
    <a:srgbClr val="A54398"/>
    <a:srgbClr val="B76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6378" autoAdjust="0"/>
  </p:normalViewPr>
  <p:slideViewPr>
    <p:cSldViewPr snapToGrid="0">
      <p:cViewPr varScale="1">
        <p:scale>
          <a:sx n="80" d="100"/>
          <a:sy n="80" d="100"/>
        </p:scale>
        <p:origin x="62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7AD2D-C791-4DD8-BFED-4DC4756B8E8E}" type="doc">
      <dgm:prSet loTypeId="urn:microsoft.com/office/officeart/2005/8/layout/venn3" loCatId="relationship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sv-SE"/>
        </a:p>
      </dgm:t>
    </dgm:pt>
    <dgm:pt modelId="{D6982A52-1826-49A3-89C2-CF8C3D433D73}">
      <dgm:prSet phldrT="[Text]"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Prenumeranter</a:t>
          </a:r>
        </a:p>
      </dgm:t>
    </dgm:pt>
    <dgm:pt modelId="{7CB065D1-98A5-4DDC-9343-79E2E642EC19}" type="parTrans" cxnId="{22372872-4021-4CDD-9F0D-4A7757AF834E}">
      <dgm:prSet/>
      <dgm:spPr/>
      <dgm:t>
        <a:bodyPr/>
        <a:lstStyle/>
        <a:p>
          <a:endParaRPr lang="sv-SE"/>
        </a:p>
      </dgm:t>
    </dgm:pt>
    <dgm:pt modelId="{C33D416E-54B1-4CA8-8107-E82C29C5A3FB}" type="sibTrans" cxnId="{22372872-4021-4CDD-9F0D-4A7757AF834E}">
      <dgm:prSet/>
      <dgm:spPr/>
      <dgm:t>
        <a:bodyPr/>
        <a:lstStyle/>
        <a:p>
          <a:endParaRPr lang="sv-SE"/>
        </a:p>
      </dgm:t>
    </dgm:pt>
    <dgm:pt modelId="{DCE5B90D-0865-4889-967F-8CEE2A5696F0}">
      <dgm:prSet phldrT="[Text]"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Dagstidningar</a:t>
          </a:r>
        </a:p>
      </dgm:t>
    </dgm:pt>
    <dgm:pt modelId="{16FAFB2B-1B67-4274-982C-B465CD625698}" type="parTrans" cxnId="{794E222E-EBA9-433B-901C-239A4F32BB3A}">
      <dgm:prSet/>
      <dgm:spPr/>
      <dgm:t>
        <a:bodyPr/>
        <a:lstStyle/>
        <a:p>
          <a:endParaRPr lang="sv-SE"/>
        </a:p>
      </dgm:t>
    </dgm:pt>
    <dgm:pt modelId="{00F17180-B460-4998-9F7D-A87A7134D792}" type="sibTrans" cxnId="{794E222E-EBA9-433B-901C-239A4F32BB3A}">
      <dgm:prSet/>
      <dgm:spPr/>
      <dgm:t>
        <a:bodyPr/>
        <a:lstStyle/>
        <a:p>
          <a:endParaRPr lang="sv-SE"/>
        </a:p>
      </dgm:t>
    </dgm:pt>
    <dgm:pt modelId="{1F95556C-3200-47FC-9992-B10E0442090B}">
      <dgm:prSet phldrT="[Text]"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Redaktion</a:t>
          </a:r>
        </a:p>
      </dgm:t>
    </dgm:pt>
    <dgm:pt modelId="{56BD2930-C51E-4A9F-8039-E7CD69DBC2F5}" type="parTrans" cxnId="{F29A66C1-AB3E-49EF-94C1-AA72E250F883}">
      <dgm:prSet/>
      <dgm:spPr/>
      <dgm:t>
        <a:bodyPr/>
        <a:lstStyle/>
        <a:p>
          <a:endParaRPr lang="sv-SE"/>
        </a:p>
      </dgm:t>
    </dgm:pt>
    <dgm:pt modelId="{26EEDCE3-07A7-4EC3-A9F6-9E8DA1C41C87}" type="sibTrans" cxnId="{F29A66C1-AB3E-49EF-94C1-AA72E250F883}">
      <dgm:prSet/>
      <dgm:spPr/>
      <dgm:t>
        <a:bodyPr/>
        <a:lstStyle/>
        <a:p>
          <a:endParaRPr lang="sv-SE"/>
        </a:p>
      </dgm:t>
    </dgm:pt>
    <dgm:pt modelId="{5C435612-3588-4D72-A34A-9405C1E60E73}">
      <dgm:prSet/>
      <dgm:spPr/>
      <dgm:t>
        <a:bodyPr/>
        <a:lstStyle/>
        <a:p>
          <a:endParaRPr lang="sv-SE" dirty="0">
            <a:latin typeface="Variable Bold" panose="02000803020000020004" pitchFamily="50" charset="0"/>
          </a:endParaRPr>
        </a:p>
      </dgm:t>
    </dgm:pt>
    <dgm:pt modelId="{828103BA-F5EF-4305-86B9-9B17E4FA473C}" type="parTrans" cxnId="{D55FCB2D-4E6A-4FAF-8BEB-9DC1D0C51EEC}">
      <dgm:prSet/>
      <dgm:spPr/>
      <dgm:t>
        <a:bodyPr/>
        <a:lstStyle/>
        <a:p>
          <a:endParaRPr lang="sv-SE"/>
        </a:p>
      </dgm:t>
    </dgm:pt>
    <dgm:pt modelId="{2EB23FF8-BCD2-44FD-A416-E34A5BB23711}" type="sibTrans" cxnId="{D55FCB2D-4E6A-4FAF-8BEB-9DC1D0C51EEC}">
      <dgm:prSet/>
      <dgm:spPr/>
      <dgm:t>
        <a:bodyPr/>
        <a:lstStyle/>
        <a:p>
          <a:endParaRPr lang="sv-SE"/>
        </a:p>
      </dgm:t>
    </dgm:pt>
    <dgm:pt modelId="{0F6C78FC-66D3-4499-95AF-976CBEC6ABF4}">
      <dgm:prSet phldrT="[Text]"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Kundtjänst</a:t>
          </a:r>
        </a:p>
      </dgm:t>
    </dgm:pt>
    <dgm:pt modelId="{A8E7D2D3-5F58-4AA5-B624-DB1F52B188ED}" type="parTrans" cxnId="{C4A0E3A0-D18F-4D71-9E3C-F8E733C405C7}">
      <dgm:prSet/>
      <dgm:spPr/>
      <dgm:t>
        <a:bodyPr/>
        <a:lstStyle/>
        <a:p>
          <a:endParaRPr lang="sv-SE"/>
        </a:p>
      </dgm:t>
    </dgm:pt>
    <dgm:pt modelId="{10F4FA6F-FFCC-4E54-BA25-73486D77DDB1}" type="sibTrans" cxnId="{C4A0E3A0-D18F-4D71-9E3C-F8E733C405C7}">
      <dgm:prSet/>
      <dgm:spPr/>
      <dgm:t>
        <a:bodyPr/>
        <a:lstStyle/>
        <a:p>
          <a:endParaRPr lang="sv-SE"/>
        </a:p>
      </dgm:t>
    </dgm:pt>
    <dgm:pt modelId="{7274A267-D0D2-4699-A81A-E528BF238E13}">
      <dgm:prSet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Taltidningshjälpen</a:t>
          </a:r>
        </a:p>
      </dgm:t>
    </dgm:pt>
    <dgm:pt modelId="{0B22573D-7940-4763-B1C0-7F512D39EF2C}" type="parTrans" cxnId="{44FEB350-35E4-4BB4-B9BD-01ED108ACF1C}">
      <dgm:prSet/>
      <dgm:spPr/>
      <dgm:t>
        <a:bodyPr/>
        <a:lstStyle/>
        <a:p>
          <a:endParaRPr lang="sv-SE"/>
        </a:p>
      </dgm:t>
    </dgm:pt>
    <dgm:pt modelId="{DCC10469-CFC9-42D1-9E48-C67622FBA481}" type="sibTrans" cxnId="{44FEB350-35E4-4BB4-B9BD-01ED108ACF1C}">
      <dgm:prSet/>
      <dgm:spPr/>
      <dgm:t>
        <a:bodyPr/>
        <a:lstStyle/>
        <a:p>
          <a:endParaRPr lang="sv-SE"/>
        </a:p>
      </dgm:t>
    </dgm:pt>
    <dgm:pt modelId="{28287413-28AD-4307-91C4-C8C0B15F8C50}">
      <dgm:prSet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Producenter av      taltidningar</a:t>
          </a:r>
        </a:p>
      </dgm:t>
    </dgm:pt>
    <dgm:pt modelId="{6F276C85-5D60-490C-B6F3-488055051F00}" type="parTrans" cxnId="{757D5510-766B-49E3-BEAD-FA9CEEE716E3}">
      <dgm:prSet/>
      <dgm:spPr/>
      <dgm:t>
        <a:bodyPr/>
        <a:lstStyle/>
        <a:p>
          <a:endParaRPr lang="sv-SE"/>
        </a:p>
      </dgm:t>
    </dgm:pt>
    <dgm:pt modelId="{C7264CBB-F45A-48A5-BEA2-6D1FACF130EB}" type="sibTrans" cxnId="{757D5510-766B-49E3-BEAD-FA9CEEE716E3}">
      <dgm:prSet/>
      <dgm:spPr/>
      <dgm:t>
        <a:bodyPr/>
        <a:lstStyle/>
        <a:p>
          <a:endParaRPr lang="sv-SE"/>
        </a:p>
      </dgm:t>
    </dgm:pt>
    <dgm:pt modelId="{49738EDF-ECD4-49AC-A906-29C7CF726DF3}">
      <dgm:prSet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Leverantörer</a:t>
          </a:r>
        </a:p>
      </dgm:t>
    </dgm:pt>
    <dgm:pt modelId="{D53450E7-35D1-4FB1-BC42-EFC098E26108}" type="sibTrans" cxnId="{D21C21CF-E8AB-4D2F-9108-FDAA893B40A8}">
      <dgm:prSet/>
      <dgm:spPr/>
      <dgm:t>
        <a:bodyPr/>
        <a:lstStyle/>
        <a:p>
          <a:endParaRPr lang="sv-SE"/>
        </a:p>
      </dgm:t>
    </dgm:pt>
    <dgm:pt modelId="{E3079E64-0B65-4A3A-A4F5-CA4B99217387}" type="parTrans" cxnId="{D21C21CF-E8AB-4D2F-9108-FDAA893B40A8}">
      <dgm:prSet/>
      <dgm:spPr/>
      <dgm:t>
        <a:bodyPr/>
        <a:lstStyle/>
        <a:p>
          <a:endParaRPr lang="sv-SE"/>
        </a:p>
      </dgm:t>
    </dgm:pt>
    <dgm:pt modelId="{3AB0366C-F355-4226-8111-483770A24637}">
      <dgm:prSet phldrT="[Text]"/>
      <dgm:spPr/>
      <dgm:t>
        <a:bodyPr/>
        <a:lstStyle/>
        <a:p>
          <a:r>
            <a:rPr lang="sv-SE" dirty="0">
              <a:latin typeface="Variable Bold" panose="02000803020000020004" pitchFamily="50" charset="0"/>
            </a:rPr>
            <a:t>Marknadsföring/Sälj</a:t>
          </a:r>
        </a:p>
      </dgm:t>
    </dgm:pt>
    <dgm:pt modelId="{D18E2431-3C91-4DE4-A13A-7D92550D7847}" type="parTrans" cxnId="{91D9FA81-2205-491A-A61B-41D0EF7F9F50}">
      <dgm:prSet/>
      <dgm:spPr/>
      <dgm:t>
        <a:bodyPr/>
        <a:lstStyle/>
        <a:p>
          <a:endParaRPr lang="sv-SE"/>
        </a:p>
      </dgm:t>
    </dgm:pt>
    <dgm:pt modelId="{51D39EF5-9C4E-4EF7-A2D7-8F38D45460B4}" type="sibTrans" cxnId="{91D9FA81-2205-491A-A61B-41D0EF7F9F50}">
      <dgm:prSet/>
      <dgm:spPr/>
      <dgm:t>
        <a:bodyPr/>
        <a:lstStyle/>
        <a:p>
          <a:endParaRPr lang="sv-SE"/>
        </a:p>
      </dgm:t>
    </dgm:pt>
    <dgm:pt modelId="{F32E40C6-7875-4CDF-8466-A7DDEF771D86}" type="pres">
      <dgm:prSet presAssocID="{8817AD2D-C791-4DD8-BFED-4DC4756B8E8E}" presName="Name0" presStyleCnt="0">
        <dgm:presLayoutVars>
          <dgm:dir/>
          <dgm:resizeHandles val="exact"/>
        </dgm:presLayoutVars>
      </dgm:prSet>
      <dgm:spPr/>
    </dgm:pt>
    <dgm:pt modelId="{E083E90C-ADA9-4205-80C0-70101B6A172D}" type="pres">
      <dgm:prSet presAssocID="{D6982A52-1826-49A3-89C2-CF8C3D433D73}" presName="Name5" presStyleLbl="vennNode1" presStyleIdx="0" presStyleCnt="3" custLinFactNeighborX="-11320" custLinFactNeighborY="121">
        <dgm:presLayoutVars>
          <dgm:bulletEnabled val="1"/>
        </dgm:presLayoutVars>
      </dgm:prSet>
      <dgm:spPr/>
    </dgm:pt>
    <dgm:pt modelId="{F7C47F94-C45B-43AF-B901-E06A9C93B0FB}" type="pres">
      <dgm:prSet presAssocID="{C33D416E-54B1-4CA8-8107-E82C29C5A3FB}" presName="space" presStyleCnt="0"/>
      <dgm:spPr/>
    </dgm:pt>
    <dgm:pt modelId="{A56C8F1E-F4C9-41F7-9B9E-6ABD2E49D78B}" type="pres">
      <dgm:prSet presAssocID="{DCE5B90D-0865-4889-967F-8CEE2A5696F0}" presName="Name5" presStyleLbl="vennNode1" presStyleIdx="1" presStyleCnt="3" custLinFactNeighborX="0" custLinFactNeighborY="19414">
        <dgm:presLayoutVars>
          <dgm:bulletEnabled val="1"/>
        </dgm:presLayoutVars>
      </dgm:prSet>
      <dgm:spPr/>
    </dgm:pt>
    <dgm:pt modelId="{CD860203-3A3A-4DEB-B70E-E6DE16CF1443}" type="pres">
      <dgm:prSet presAssocID="{00F17180-B460-4998-9F7D-A87A7134D792}" presName="space" presStyleCnt="0"/>
      <dgm:spPr/>
    </dgm:pt>
    <dgm:pt modelId="{93986EFA-FEC2-4CF9-9038-963984914685}" type="pres">
      <dgm:prSet presAssocID="{5C435612-3588-4D72-A34A-9405C1E60E73}" presName="Name5" presStyleLbl="vennNode1" presStyleIdx="2" presStyleCnt="3" custLinFactNeighborX="-54719" custLinFactNeighborY="-30659">
        <dgm:presLayoutVars>
          <dgm:bulletEnabled val="1"/>
        </dgm:presLayoutVars>
      </dgm:prSet>
      <dgm:spPr/>
    </dgm:pt>
  </dgm:ptLst>
  <dgm:cxnLst>
    <dgm:cxn modelId="{757D5510-766B-49E3-BEAD-FA9CEEE716E3}" srcId="{49738EDF-ECD4-49AC-A906-29C7CF726DF3}" destId="{28287413-28AD-4307-91C4-C8C0B15F8C50}" srcOrd="1" destOrd="0" parTransId="{6F276C85-5D60-490C-B6F3-488055051F00}" sibTransId="{C7264CBB-F45A-48A5-BEA2-6D1FACF130EB}"/>
    <dgm:cxn modelId="{8BF0371A-FD82-46CF-AD4E-E89338DFEDDC}" type="presOf" srcId="{7274A267-D0D2-4699-A81A-E528BF238E13}" destId="{93986EFA-FEC2-4CF9-9038-963984914685}" srcOrd="0" destOrd="2" presId="urn:microsoft.com/office/officeart/2005/8/layout/venn3"/>
    <dgm:cxn modelId="{31E5841A-C6A5-457C-925B-8366866F99AF}" type="presOf" srcId="{3AB0366C-F355-4226-8111-483770A24637}" destId="{A56C8F1E-F4C9-41F7-9B9E-6ABD2E49D78B}" srcOrd="0" destOrd="3" presId="urn:microsoft.com/office/officeart/2005/8/layout/venn3"/>
    <dgm:cxn modelId="{E15CC627-AF55-405E-B69F-CED45F7F2635}" type="presOf" srcId="{8817AD2D-C791-4DD8-BFED-4DC4756B8E8E}" destId="{F32E40C6-7875-4CDF-8466-A7DDEF771D86}" srcOrd="0" destOrd="0" presId="urn:microsoft.com/office/officeart/2005/8/layout/venn3"/>
    <dgm:cxn modelId="{D55FCB2D-4E6A-4FAF-8BEB-9DC1D0C51EEC}" srcId="{8817AD2D-C791-4DD8-BFED-4DC4756B8E8E}" destId="{5C435612-3588-4D72-A34A-9405C1E60E73}" srcOrd="2" destOrd="0" parTransId="{828103BA-F5EF-4305-86B9-9B17E4FA473C}" sibTransId="{2EB23FF8-BCD2-44FD-A416-E34A5BB23711}"/>
    <dgm:cxn modelId="{794E222E-EBA9-433B-901C-239A4F32BB3A}" srcId="{8817AD2D-C791-4DD8-BFED-4DC4756B8E8E}" destId="{DCE5B90D-0865-4889-967F-8CEE2A5696F0}" srcOrd="1" destOrd="0" parTransId="{16FAFB2B-1B67-4274-982C-B465CD625698}" sibTransId="{00F17180-B460-4998-9F7D-A87A7134D792}"/>
    <dgm:cxn modelId="{3056F069-1E6D-4144-825C-66FC91D57DD0}" type="presOf" srcId="{49738EDF-ECD4-49AC-A906-29C7CF726DF3}" destId="{93986EFA-FEC2-4CF9-9038-963984914685}" srcOrd="0" destOrd="1" presId="urn:microsoft.com/office/officeart/2005/8/layout/venn3"/>
    <dgm:cxn modelId="{DCFD2D4E-A9FC-48AC-AE17-A9D797579873}" type="presOf" srcId="{1F95556C-3200-47FC-9992-B10E0442090B}" destId="{A56C8F1E-F4C9-41F7-9B9E-6ABD2E49D78B}" srcOrd="0" destOrd="1" presId="urn:microsoft.com/office/officeart/2005/8/layout/venn3"/>
    <dgm:cxn modelId="{44FEB350-35E4-4BB4-B9BD-01ED108ACF1C}" srcId="{49738EDF-ECD4-49AC-A906-29C7CF726DF3}" destId="{7274A267-D0D2-4699-A81A-E528BF238E13}" srcOrd="0" destOrd="0" parTransId="{0B22573D-7940-4763-B1C0-7F512D39EF2C}" sibTransId="{DCC10469-CFC9-42D1-9E48-C67622FBA481}"/>
    <dgm:cxn modelId="{22372872-4021-4CDD-9F0D-4A7757AF834E}" srcId="{8817AD2D-C791-4DD8-BFED-4DC4756B8E8E}" destId="{D6982A52-1826-49A3-89C2-CF8C3D433D73}" srcOrd="0" destOrd="0" parTransId="{7CB065D1-98A5-4DDC-9343-79E2E642EC19}" sibTransId="{C33D416E-54B1-4CA8-8107-E82C29C5A3FB}"/>
    <dgm:cxn modelId="{01994C59-5403-482E-9D81-5ECF7481C7E3}" type="presOf" srcId="{D6982A52-1826-49A3-89C2-CF8C3D433D73}" destId="{E083E90C-ADA9-4205-80C0-70101B6A172D}" srcOrd="0" destOrd="0" presId="urn:microsoft.com/office/officeart/2005/8/layout/venn3"/>
    <dgm:cxn modelId="{91D9FA81-2205-491A-A61B-41D0EF7F9F50}" srcId="{DCE5B90D-0865-4889-967F-8CEE2A5696F0}" destId="{3AB0366C-F355-4226-8111-483770A24637}" srcOrd="2" destOrd="0" parTransId="{D18E2431-3C91-4DE4-A13A-7D92550D7847}" sibTransId="{51D39EF5-9C4E-4EF7-A2D7-8F38D45460B4}"/>
    <dgm:cxn modelId="{E2A10D9C-CD56-4C2A-8EFB-E912D7E79005}" type="presOf" srcId="{5C435612-3588-4D72-A34A-9405C1E60E73}" destId="{93986EFA-FEC2-4CF9-9038-963984914685}" srcOrd="0" destOrd="0" presId="urn:microsoft.com/office/officeart/2005/8/layout/venn3"/>
    <dgm:cxn modelId="{89E60F9E-2277-4EAD-B8C5-07E361B03B4C}" type="presOf" srcId="{28287413-28AD-4307-91C4-C8C0B15F8C50}" destId="{93986EFA-FEC2-4CF9-9038-963984914685}" srcOrd="0" destOrd="3" presId="urn:microsoft.com/office/officeart/2005/8/layout/venn3"/>
    <dgm:cxn modelId="{C4A0E3A0-D18F-4D71-9E3C-F8E733C405C7}" srcId="{DCE5B90D-0865-4889-967F-8CEE2A5696F0}" destId="{0F6C78FC-66D3-4499-95AF-976CBEC6ABF4}" srcOrd="1" destOrd="0" parTransId="{A8E7D2D3-5F58-4AA5-B624-DB1F52B188ED}" sibTransId="{10F4FA6F-FFCC-4E54-BA25-73486D77DDB1}"/>
    <dgm:cxn modelId="{ABB9B8B9-5D3F-447D-A19B-04DFB7BCA2C3}" type="presOf" srcId="{0F6C78FC-66D3-4499-95AF-976CBEC6ABF4}" destId="{A56C8F1E-F4C9-41F7-9B9E-6ABD2E49D78B}" srcOrd="0" destOrd="2" presId="urn:microsoft.com/office/officeart/2005/8/layout/venn3"/>
    <dgm:cxn modelId="{F29A66C1-AB3E-49EF-94C1-AA72E250F883}" srcId="{DCE5B90D-0865-4889-967F-8CEE2A5696F0}" destId="{1F95556C-3200-47FC-9992-B10E0442090B}" srcOrd="0" destOrd="0" parTransId="{56BD2930-C51E-4A9F-8039-E7CD69DBC2F5}" sibTransId="{26EEDCE3-07A7-4EC3-A9F6-9E8DA1C41C87}"/>
    <dgm:cxn modelId="{D21C21CF-E8AB-4D2F-9108-FDAA893B40A8}" srcId="{5C435612-3588-4D72-A34A-9405C1E60E73}" destId="{49738EDF-ECD4-49AC-A906-29C7CF726DF3}" srcOrd="0" destOrd="0" parTransId="{E3079E64-0B65-4A3A-A4F5-CA4B99217387}" sibTransId="{D53450E7-35D1-4FB1-BC42-EFC098E26108}"/>
    <dgm:cxn modelId="{4091C7EF-A8AA-4254-BE5C-96FF2184C58D}" type="presOf" srcId="{DCE5B90D-0865-4889-967F-8CEE2A5696F0}" destId="{A56C8F1E-F4C9-41F7-9B9E-6ABD2E49D78B}" srcOrd="0" destOrd="0" presId="urn:microsoft.com/office/officeart/2005/8/layout/venn3"/>
    <dgm:cxn modelId="{8F9AF9E8-92B4-4FF4-BCD3-3450A469D45A}" type="presParOf" srcId="{F32E40C6-7875-4CDF-8466-A7DDEF771D86}" destId="{E083E90C-ADA9-4205-80C0-70101B6A172D}" srcOrd="0" destOrd="0" presId="urn:microsoft.com/office/officeart/2005/8/layout/venn3"/>
    <dgm:cxn modelId="{9FD3DB8E-D216-4A9A-A15A-2ED37D6E8221}" type="presParOf" srcId="{F32E40C6-7875-4CDF-8466-A7DDEF771D86}" destId="{F7C47F94-C45B-43AF-B901-E06A9C93B0FB}" srcOrd="1" destOrd="0" presId="urn:microsoft.com/office/officeart/2005/8/layout/venn3"/>
    <dgm:cxn modelId="{07A7F718-D1E6-4A88-ABF8-2DE36E97C235}" type="presParOf" srcId="{F32E40C6-7875-4CDF-8466-A7DDEF771D86}" destId="{A56C8F1E-F4C9-41F7-9B9E-6ABD2E49D78B}" srcOrd="2" destOrd="0" presId="urn:microsoft.com/office/officeart/2005/8/layout/venn3"/>
    <dgm:cxn modelId="{6D4C29F1-E11B-4AFD-96C4-7E4D2869F6F8}" type="presParOf" srcId="{F32E40C6-7875-4CDF-8466-A7DDEF771D86}" destId="{CD860203-3A3A-4DEB-B70E-E6DE16CF1443}" srcOrd="3" destOrd="0" presId="urn:microsoft.com/office/officeart/2005/8/layout/venn3"/>
    <dgm:cxn modelId="{96CDB5A6-E7C5-48C9-95EB-8C6B02CA971C}" type="presParOf" srcId="{F32E40C6-7875-4CDF-8466-A7DDEF771D86}" destId="{93986EFA-FEC2-4CF9-9038-963984914685}" srcOrd="4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3E90C-ADA9-4205-80C0-70101B6A172D}">
      <dsp:nvSpPr>
        <dsp:cNvPr id="0" name=""/>
        <dsp:cNvSpPr/>
      </dsp:nvSpPr>
      <dsp:spPr>
        <a:xfrm>
          <a:off x="0" y="1229753"/>
          <a:ext cx="2686617" cy="268661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854" tIns="21590" rIns="14785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>
              <a:latin typeface="Variable Bold" panose="02000803020000020004" pitchFamily="50" charset="0"/>
            </a:rPr>
            <a:t>Prenumeranter</a:t>
          </a:r>
        </a:p>
      </dsp:txBody>
      <dsp:txXfrm>
        <a:off x="393446" y="1623199"/>
        <a:ext cx="1899725" cy="1899725"/>
      </dsp:txXfrm>
    </dsp:sp>
    <dsp:sp modelId="{A56C8F1E-F4C9-41F7-9B9E-6ABD2E49D78B}">
      <dsp:nvSpPr>
        <dsp:cNvPr id="0" name=""/>
        <dsp:cNvSpPr/>
      </dsp:nvSpPr>
      <dsp:spPr>
        <a:xfrm>
          <a:off x="2152366" y="1748082"/>
          <a:ext cx="2686617" cy="2686617"/>
        </a:xfrm>
        <a:prstGeom prst="ellipse">
          <a:avLst/>
        </a:prstGeom>
        <a:solidFill>
          <a:schemeClr val="accent1">
            <a:shade val="80000"/>
            <a:alpha val="50000"/>
            <a:hueOff val="73190"/>
            <a:satOff val="-11058"/>
            <a:lumOff val="150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854" tIns="21590" rIns="147854" bIns="21590" numCol="1" spcCol="1270" anchor="ctr" anchorCtr="1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>
              <a:latin typeface="Variable Bold" panose="02000803020000020004" pitchFamily="50" charset="0"/>
            </a:rPr>
            <a:t>Dagstidningar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Redaktion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Kundtjänst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Marknadsföring/Sälj</a:t>
          </a:r>
        </a:p>
      </dsp:txBody>
      <dsp:txXfrm>
        <a:off x="2545812" y="2141528"/>
        <a:ext cx="1899725" cy="1899725"/>
      </dsp:txXfrm>
    </dsp:sp>
    <dsp:sp modelId="{93986EFA-FEC2-4CF9-9038-963984914685}">
      <dsp:nvSpPr>
        <dsp:cNvPr id="0" name=""/>
        <dsp:cNvSpPr/>
      </dsp:nvSpPr>
      <dsp:spPr>
        <a:xfrm>
          <a:off x="4007642" y="402812"/>
          <a:ext cx="2686617" cy="2686617"/>
        </a:xfrm>
        <a:prstGeom prst="ellipse">
          <a:avLst/>
        </a:prstGeom>
        <a:solidFill>
          <a:schemeClr val="accent1">
            <a:shade val="80000"/>
            <a:alpha val="50000"/>
            <a:hueOff val="146380"/>
            <a:satOff val="-22116"/>
            <a:lumOff val="300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854" tIns="21590" rIns="147854" bIns="21590" numCol="1" spcCol="1270" anchor="ctr" anchorCtr="1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 dirty="0">
            <a:latin typeface="Variable Bold" panose="02000803020000020004" pitchFamily="50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Leverantörer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Taltidningshjälpen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 dirty="0">
              <a:latin typeface="Variable Bold" panose="02000803020000020004" pitchFamily="50" charset="0"/>
            </a:rPr>
            <a:t>Producenter av      taltidningar</a:t>
          </a:r>
        </a:p>
      </dsp:txBody>
      <dsp:txXfrm>
        <a:off x="4401088" y="796258"/>
        <a:ext cx="1899725" cy="1899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000A9-C6D0-4D91-8B31-61C6FCAF0F57}" type="datetimeFigureOut">
              <a:rPr lang="sv-SE" smtClean="0"/>
              <a:t>2018-04-09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20539-3EDC-4E11-9604-D707AA4985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18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82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20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825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40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8CB3-BCDE-4A72-AB50-EC10545DE3A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204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62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27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79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23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447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20539-3EDC-4E11-9604-D707AA4985A9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8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rundade hörn 8"/>
          <p:cNvSpPr/>
          <p:nvPr userDrawn="1"/>
        </p:nvSpPr>
        <p:spPr>
          <a:xfrm>
            <a:off x="1" y="0"/>
            <a:ext cx="9144000" cy="6858000"/>
          </a:xfrm>
          <a:prstGeom prst="roundRect">
            <a:avLst>
              <a:gd name="adj" fmla="val 144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98629"/>
            <a:ext cx="57912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rundade hörn 8"/>
          <p:cNvSpPr/>
          <p:nvPr userDrawn="1"/>
        </p:nvSpPr>
        <p:spPr>
          <a:xfrm>
            <a:off x="1" y="0"/>
            <a:ext cx="9144000" cy="6858000"/>
          </a:xfrm>
          <a:prstGeom prst="roundRect">
            <a:avLst>
              <a:gd name="adj" fmla="val 144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28650" y="769937"/>
            <a:ext cx="7904162" cy="813327"/>
          </a:xfr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28650" y="1654702"/>
            <a:ext cx="4612218" cy="2976565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5116592"/>
            <a:ext cx="3471333" cy="149587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4"/>
          <a:stretch/>
        </p:blipFill>
        <p:spPr>
          <a:xfrm>
            <a:off x="4290967" y="1625594"/>
            <a:ext cx="4846211" cy="49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rundade hörn 8"/>
          <p:cNvSpPr/>
          <p:nvPr userDrawn="1"/>
        </p:nvSpPr>
        <p:spPr>
          <a:xfrm>
            <a:off x="1" y="0"/>
            <a:ext cx="9144000" cy="6858000"/>
          </a:xfrm>
          <a:prstGeom prst="roundRect">
            <a:avLst>
              <a:gd name="adj" fmla="val 144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19920" y="2658000"/>
            <a:ext cx="7904162" cy="1575334"/>
          </a:xfrm>
        </p:spPr>
        <p:txBody>
          <a:bodyPr anchor="t" anchorCtr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4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rundade hörn 8"/>
          <p:cNvSpPr/>
          <p:nvPr userDrawn="1"/>
        </p:nvSpPr>
        <p:spPr>
          <a:xfrm>
            <a:off x="1" y="0"/>
            <a:ext cx="9144000" cy="6172200"/>
          </a:xfrm>
          <a:prstGeom prst="roundRect">
            <a:avLst>
              <a:gd name="adj" fmla="val 144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4"/>
          <a:stretch/>
        </p:blipFill>
        <p:spPr>
          <a:xfrm>
            <a:off x="4290967" y="1176865"/>
            <a:ext cx="4846211" cy="4986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28650" y="769937"/>
            <a:ext cx="7904162" cy="813327"/>
          </a:xfr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28649" y="1654702"/>
            <a:ext cx="7904163" cy="986897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261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9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 userDrawn="1"/>
        </p:nvSpPr>
        <p:spPr>
          <a:xfrm>
            <a:off x="1" y="0"/>
            <a:ext cx="9144000" cy="6172200"/>
          </a:xfrm>
          <a:prstGeom prst="roundRect">
            <a:avLst>
              <a:gd name="adj" fmla="val 144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4"/>
          <a:stretch/>
        </p:blipFill>
        <p:spPr>
          <a:xfrm>
            <a:off x="4290967" y="1176865"/>
            <a:ext cx="4846211" cy="4986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7" y="761470"/>
            <a:ext cx="7908925" cy="813600"/>
          </a:xfrm>
        </p:spPr>
        <p:txBody>
          <a:bodyPr anchor="b">
            <a:noAutofit/>
          </a:bodyPr>
          <a:lstStyle>
            <a:lvl1pPr algn="l">
              <a:defRPr sz="41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1668458"/>
            <a:ext cx="7910512" cy="973142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06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3886200" cy="4908550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68413"/>
            <a:ext cx="3886200" cy="4908550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15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3486150" cy="4908550"/>
          </a:xfrm>
        </p:spPr>
        <p:txBody>
          <a:bodyPr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/>
            </a:lvl1pPr>
            <a:lvl2pPr marL="504000" marR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2pPr>
            <a:lvl3pPr marL="756000" marR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1260000" marR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224867" y="1268413"/>
            <a:ext cx="4290483" cy="4908550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0953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4817533" y="765175"/>
            <a:ext cx="3715280" cy="54356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765175"/>
            <a:ext cx="3841750" cy="4534957"/>
          </a:xfrm>
        </p:spPr>
        <p:txBody>
          <a:bodyPr anchor="ctr">
            <a:noAutofit/>
          </a:bodyPr>
          <a:lstStyle>
            <a:lvl1pPr algn="ctr">
              <a:defRPr sz="3400">
                <a:solidFill>
                  <a:srgbClr val="A54398"/>
                </a:solidFill>
              </a:defRPr>
            </a:lvl1pPr>
          </a:lstStyle>
          <a:p>
            <a:r>
              <a:rPr lang="sv-SE" dirty="0"/>
              <a:t>Klicka här för att skriva ”Citat”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92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47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2014-12-10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Valfri text i sidfoten. Justera text via menyfliken Infoga, knappen Sidh./sidfot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A1187-8647-4667-8F61-6FDD9FA743F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66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67875"/>
            <a:ext cx="7886700" cy="490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00286"/>
            <a:ext cx="980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sv-SE"/>
              <a:t>2014-12-10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1489" y="6500286"/>
            <a:ext cx="5328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sv-SE"/>
              <a:t>Valfri text i sidfoten. Justera text via menyfliken Infoga, knappen Sidh./sidfot 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4" y="6500286"/>
            <a:ext cx="43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8E9A1187-8647-4667-8F61-6FDD9FA743F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med rundade hörn 7"/>
          <p:cNvSpPr/>
          <p:nvPr userDrawn="1"/>
        </p:nvSpPr>
        <p:spPr>
          <a:xfrm>
            <a:off x="10800" y="6333077"/>
            <a:ext cx="9118800" cy="626523"/>
          </a:xfrm>
          <a:prstGeom prst="roundRect">
            <a:avLst/>
          </a:prstGeom>
          <a:noFill/>
          <a:ln>
            <a:solidFill>
              <a:srgbClr val="B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Bildobjekt 8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-1401" r="11254" b="49701"/>
          <a:stretch/>
        </p:blipFill>
        <p:spPr>
          <a:xfrm>
            <a:off x="7940690" y="6443857"/>
            <a:ext cx="1058333" cy="3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7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9" r:id="rId6"/>
    <p:sldLayoutId id="2147483668" r:id="rId7"/>
    <p:sldLayoutId id="2147483666" r:id="rId8"/>
    <p:sldLayoutId id="2147483667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8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60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hyperlink" Target="http://mtm.se/supportwebb-dagstidningen-som-taltidning/kontakt/nybestallning-av-taltidningsprenumerationer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svg"/><Relationship Id="rId7" Type="http://schemas.openxmlformats.org/officeDocument/2006/relationships/diagramData" Target="../diagrams/data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diagramDrawing" Target="../diagrams/drawing1.xml"/><Relationship Id="rId5" Type="http://schemas.openxmlformats.org/officeDocument/2006/relationships/image" Target="../media/image8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mtm.se/supportwebb-dagstidningen-som-taltidning/kontakt/nybestallning-av-taltidningsprenumerationer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sv-SE" sz="4800" dirty="0">
                <a:latin typeface="Variable Black" panose="02000503020000020004" pitchFamily="50" charset="0"/>
              </a:rPr>
              <a:t>Dagstidningen som taltidning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>
                <a:latin typeface="Variable Bold" panose="02000803020000020004" pitchFamily="50" charset="0"/>
              </a:rPr>
              <a:t>Grundkurs för kundtjänstmedarbetare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31341" y="4053016"/>
            <a:ext cx="2991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spc="300" dirty="0">
                <a:solidFill>
                  <a:schemeClr val="accent6">
                    <a:lumMod val="50000"/>
                  </a:schemeClr>
                </a:solidFill>
                <a:latin typeface="Variable Bold" panose="02000803020000020004" pitchFamily="50" charset="0"/>
              </a:rPr>
              <a:t>”Jag är glad att det är så enkelt att få till sig tidningen när man inget ser!”</a:t>
            </a:r>
            <a:r>
              <a:rPr lang="sv-SE" spc="3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916224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3"/>
          <a:srcRect l="15799" t="10117" r="12959" b="43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2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/>
          <a:srcRect l="41203" t="9778" r="27037" b="56296"/>
          <a:stretch/>
        </p:blipFill>
        <p:spPr>
          <a:xfrm>
            <a:off x="1524498" y="1038757"/>
            <a:ext cx="5808134" cy="3877733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1642502" y="1923278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Dagstidningen Nyhet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642501" y="4233331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2018-01-01</a:t>
            </a:r>
          </a:p>
        </p:txBody>
      </p:sp>
      <p:sp>
        <p:nvSpPr>
          <p:cNvPr id="14" name="Rubrik 1"/>
          <p:cNvSpPr txBox="1">
            <a:spLocks/>
          </p:cNvSpPr>
          <p:nvPr/>
        </p:nvSpPr>
        <p:spPr>
          <a:xfrm>
            <a:off x="628650" y="365126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Bild från supportwebben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757466" y="3302532"/>
            <a:ext cx="280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V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DC464CA-3502-40FB-A4E5-7092CC51E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06" t="47113" r="46914" b="47980"/>
          <a:stretch/>
        </p:blipFill>
        <p:spPr>
          <a:xfrm>
            <a:off x="1803571" y="3328350"/>
            <a:ext cx="187818" cy="1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8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1452" t="9677" r="27258" b="42598"/>
          <a:stretch/>
        </p:blipFill>
        <p:spPr>
          <a:xfrm>
            <a:off x="1567378" y="472963"/>
            <a:ext cx="5722374" cy="5454869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642502" y="1065840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Kalle Karlsson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642502" y="1812605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123456789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642502" y="2559370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Äldreboendet Måsen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42501" y="3292708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Storgatan 1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1642500" y="4054531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123 45 Storstaden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642499" y="4791841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123-456789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642498" y="5529151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kalle@exempel.se</a:t>
            </a:r>
          </a:p>
        </p:txBody>
      </p:sp>
    </p:spTree>
    <p:extLst>
      <p:ext uri="{BB962C8B-B14F-4D97-AF65-F5344CB8AC3E}">
        <p14:creationId xmlns:p14="http://schemas.microsoft.com/office/powerpoint/2010/main" val="4286665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7F15AB3-2009-4133-9282-6CAE290F6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79" t="35980" r="24093" b="16893"/>
          <a:stretch/>
        </p:blipFill>
        <p:spPr>
          <a:xfrm>
            <a:off x="1524495" y="53551"/>
            <a:ext cx="5572125" cy="45808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642502" y="635682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Sonen Pelle: 070 - 123456789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642502" y="1383680"/>
            <a:ext cx="557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Bor på äldreboendet Måsen </a:t>
            </a:r>
            <a:r>
              <a:rPr lang="sv-SE" sz="1400" dirty="0" err="1"/>
              <a:t>avd</a:t>
            </a:r>
            <a:r>
              <a:rPr lang="sv-SE" sz="1400" dirty="0"/>
              <a:t> 2. Kontakta sonen Pelle vardagar efter kl. 15. 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641609" y="2849774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Lisa Larsson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641609" y="3544757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lisa.larsson@dagstidningennyhet.se</a:t>
            </a:r>
          </a:p>
        </p:txBody>
      </p:sp>
      <p:sp>
        <p:nvSpPr>
          <p:cNvPr id="3" name="Ellips 2"/>
          <p:cNvSpPr/>
          <p:nvPr/>
        </p:nvSpPr>
        <p:spPr>
          <a:xfrm>
            <a:off x="1406488" y="3916517"/>
            <a:ext cx="1463040" cy="516835"/>
          </a:xfrm>
          <a:prstGeom prst="ellipse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378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D38BF9C-7411-4FF3-9B07-91574BFF0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09" t="15009" r="24119" b="27515"/>
          <a:stretch/>
        </p:blipFill>
        <p:spPr>
          <a:xfrm>
            <a:off x="1980774" y="87612"/>
            <a:ext cx="4863910" cy="48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5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Rutiner för nybeställning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7886700" cy="49085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sv-SE" sz="6000" b="1" dirty="0">
              <a:solidFill>
                <a:schemeClr val="accent1">
                  <a:lumMod val="75000"/>
                </a:schemeClr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MTM kontaktar prenumeranten via telefon och gör en behovsutredning där man kommer fram till om prenumeranten ska läsa taltidningen med lånad spelare eller egen utrustning</a:t>
            </a:r>
            <a:endParaRPr lang="sv-SE" sz="2800" dirty="0">
              <a:latin typeface="Variable Bold" panose="02000803020000020004" pitchFamily="50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sv-SE" sz="6000" b="1" dirty="0">
              <a:solidFill>
                <a:schemeClr val="accent1">
                  <a:lumMod val="75000"/>
                </a:schemeClr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Spelare levereras inom två veckor när en instruktör från Taltidningshjälpen gör hembesök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Ska prenumeranten läsa tidning via appen eller e-post kan vi starta samma dag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EA7C914-470D-4825-BFCB-5A099D6DF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61" y="1380704"/>
            <a:ext cx="1491887" cy="644039"/>
          </a:xfrm>
          <a:prstGeom prst="rect">
            <a:avLst/>
          </a:prstGeom>
        </p:spPr>
      </p:pic>
      <p:pic>
        <p:nvPicPr>
          <p:cNvPr id="1028" name="Picture 4" descr="uppsägning3_mindre">
            <a:extLst>
              <a:ext uri="{FF2B5EF4-FFF2-40B4-BE49-F238E27FC236}">
                <a16:creationId xmlns:a16="http://schemas.microsoft.com/office/drawing/2014/main" id="{5E51A54F-D367-43A3-BE41-D61EF2F7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61" y="3703320"/>
            <a:ext cx="1931878" cy="8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21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. Avsluta hos tidningens kundtjänst">
            <a:extLst>
              <a:ext uri="{FF2B5EF4-FFF2-40B4-BE49-F238E27FC236}">
                <a16:creationId xmlns:a16="http://schemas.microsoft.com/office/drawing/2014/main" id="{63CEBD4D-9004-4AF6-A3BC-93556EF0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33" y="1390650"/>
            <a:ext cx="2207375" cy="9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Rutiner för avbeställning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2611941"/>
            <a:ext cx="7886700" cy="35650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Ni tar emot avbeställning från prenumeranten eller anhörig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Ni registrerar i ert system</a:t>
            </a:r>
          </a:p>
          <a:p>
            <a:pPr marL="0" indent="0">
              <a:lnSpc>
                <a:spcPct val="150000"/>
              </a:lnSpc>
              <a:buNone/>
            </a:pPr>
            <a:endParaRPr lang="sv-SE" sz="6000" b="1" dirty="0">
              <a:solidFill>
                <a:schemeClr val="accent1">
                  <a:lumMod val="75000"/>
                </a:schemeClr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Ni skickar avbeställning till MTM via ett formulär på </a:t>
            </a:r>
            <a:r>
              <a:rPr lang="sv-SE" sz="2000" dirty="0">
                <a:latin typeface="Variable Bold" panose="02000803020000020004" pitchFamily="50" charset="0"/>
                <a:hlinkClick r:id="rId4"/>
              </a:rPr>
              <a:t>http://mtm.se/supportwebb-dagstidningen-som-taltidning/kontakt/nybestallning-av-taltidningsprenumerationer/</a:t>
            </a:r>
            <a:r>
              <a:rPr lang="sv-SE" sz="2000" dirty="0">
                <a:latin typeface="Variable Bold" panose="02000803020000020004" pitchFamily="50" charset="0"/>
              </a:rPr>
              <a:t> </a:t>
            </a:r>
          </a:p>
        </p:txBody>
      </p:sp>
      <p:pic>
        <p:nvPicPr>
          <p:cNvPr id="10" name="Picture 2" descr="2. MTM stoppar taltidningen">
            <a:extLst>
              <a:ext uri="{FF2B5EF4-FFF2-40B4-BE49-F238E27FC236}">
                <a16:creationId xmlns:a16="http://schemas.microsoft.com/office/drawing/2014/main" id="{5C8BF0DF-9287-442C-9BA4-3CC68A8A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33" y="3810123"/>
            <a:ext cx="2366140" cy="8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57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16228" t="15586" r="20439" b="84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5083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"/>
          <p:cNvSpPr txBox="1">
            <a:spLocks/>
          </p:cNvSpPr>
          <p:nvPr/>
        </p:nvSpPr>
        <p:spPr>
          <a:xfrm>
            <a:off x="628650" y="365126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/>
          <a:srcRect l="41666" t="11093" r="27267" b="29120"/>
          <a:stretch/>
        </p:blipFill>
        <p:spPr>
          <a:xfrm>
            <a:off x="1587829" y="24384"/>
            <a:ext cx="5681472" cy="6833616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642502" y="844839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Dagstidningen Nyhet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642502" y="1819182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2017-12-31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642501" y="2801059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Anders Andersson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42501" y="3506126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987654321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1642500" y="5028174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Lillgatan 1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642500" y="5722217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123 45 Småstaden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642500" y="6522452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123-456789</a:t>
            </a:r>
          </a:p>
        </p:txBody>
      </p:sp>
    </p:spTree>
    <p:extLst>
      <p:ext uri="{BB962C8B-B14F-4D97-AF65-F5344CB8AC3E}">
        <p14:creationId xmlns:p14="http://schemas.microsoft.com/office/powerpoint/2010/main" val="1409511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 txBox="1">
            <a:spLocks/>
          </p:cNvSpPr>
          <p:nvPr/>
        </p:nvSpPr>
        <p:spPr>
          <a:xfrm>
            <a:off x="485215" y="2439457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Bild från supportwebben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46D851F-F070-4C3B-ADB5-8F07A8C6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1" t="14082" r="24193" b="25821"/>
          <a:stretch/>
        </p:blipFill>
        <p:spPr>
          <a:xfrm>
            <a:off x="1524496" y="0"/>
            <a:ext cx="5528458" cy="589648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539046" y="1312888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Hustrun Eva: 070 - 123456789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524498" y="2067898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Sjukdom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539045" y="2809547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Kontakta hustrun Eva för retur av spelaren. 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524497" y="4229205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Johan Jonsson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539045" y="4991838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johan.jonsson@dagstidningennyhet.se</a:t>
            </a:r>
          </a:p>
        </p:txBody>
      </p:sp>
      <p:sp>
        <p:nvSpPr>
          <p:cNvPr id="13" name="Ellips 12"/>
          <p:cNvSpPr/>
          <p:nvPr/>
        </p:nvSpPr>
        <p:spPr>
          <a:xfrm>
            <a:off x="1319916" y="5315587"/>
            <a:ext cx="1558456" cy="671745"/>
          </a:xfrm>
          <a:prstGeom prst="ellipse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F0D8FC0-AA0A-4B55-9D6B-E0869E7557F4}"/>
              </a:ext>
            </a:extLst>
          </p:cNvPr>
          <p:cNvSpPr txBox="1"/>
          <p:nvPr/>
        </p:nvSpPr>
        <p:spPr>
          <a:xfrm>
            <a:off x="1539045" y="380394"/>
            <a:ext cx="557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eva@exempel.se</a:t>
            </a:r>
          </a:p>
        </p:txBody>
      </p:sp>
    </p:spTree>
    <p:extLst>
      <p:ext uri="{BB962C8B-B14F-4D97-AF65-F5344CB8AC3E}">
        <p14:creationId xmlns:p14="http://schemas.microsoft.com/office/powerpoint/2010/main" val="145421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Tidning">
            <a:extLst>
              <a:ext uri="{FF2B5EF4-FFF2-40B4-BE49-F238E27FC236}">
                <a16:creationId xmlns:a16="http://schemas.microsoft.com/office/drawing/2014/main" id="{8D0E6E45-A8B8-42AC-8BA7-FB74F3F32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4753" y="4753677"/>
            <a:ext cx="586540" cy="586540"/>
          </a:xfrm>
          <a:prstGeom prst="rect">
            <a:avLst/>
          </a:prstGeom>
        </p:spPr>
      </p:pic>
      <p:pic>
        <p:nvPicPr>
          <p:cNvPr id="17" name="Bild 16" descr="Grupp">
            <a:extLst>
              <a:ext uri="{FF2B5EF4-FFF2-40B4-BE49-F238E27FC236}">
                <a16:creationId xmlns:a16="http://schemas.microsoft.com/office/drawing/2014/main" id="{71ED6F3A-5035-4F88-A005-3D209ECE9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4481" y="2808420"/>
            <a:ext cx="685800" cy="6858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Taltidningsverksamheten</a:t>
            </a:r>
          </a:p>
        </p:txBody>
      </p:sp>
      <p:pic>
        <p:nvPicPr>
          <p:cNvPr id="21" name="Bildobjekt 12">
            <a:extLst>
              <a:ext uri="{FF2B5EF4-FFF2-40B4-BE49-F238E27FC236}">
                <a16:creationId xmlns:a16="http://schemas.microsoft.com/office/drawing/2014/main" id="{5C56073D-371B-4FAF-966B-46173DFD71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1011" y="1598860"/>
            <a:ext cx="1540067" cy="76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40F7BE2-A844-4812-AC47-C5EE33CED2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381215"/>
              </p:ext>
            </p:extLst>
          </p:nvPr>
        </p:nvGraphicFramePr>
        <p:xfrm>
          <a:off x="1242348" y="1131094"/>
          <a:ext cx="6991350" cy="513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4696650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1"/>
          <a:stretch/>
        </p:blipFill>
        <p:spPr>
          <a:xfrm>
            <a:off x="1524498" y="0"/>
            <a:ext cx="5808134" cy="688206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14E8FF0-58FD-4253-8AFE-CA8D9364B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73" t="17184" r="23301" b="28136"/>
          <a:stretch/>
        </p:blipFill>
        <p:spPr>
          <a:xfrm>
            <a:off x="1682999" y="275208"/>
            <a:ext cx="5491132" cy="50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94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Rutiner för avbeställning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3286644"/>
            <a:ext cx="7886700" cy="10900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Prenumerationen stoppas på angivet datum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Taltidningshjälpen skickar material för returnering av spelare</a:t>
            </a:r>
          </a:p>
        </p:txBody>
      </p:sp>
      <p:pic>
        <p:nvPicPr>
          <p:cNvPr id="3074" name="Picture 2" descr="3. Spelaren återlämnas">
            <a:extLst>
              <a:ext uri="{FF2B5EF4-FFF2-40B4-BE49-F238E27FC236}">
                <a16:creationId xmlns:a16="http://schemas.microsoft.com/office/drawing/2014/main" id="{948385FE-DF39-4340-B72A-A8E330F7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19" y="2041094"/>
            <a:ext cx="2443997" cy="10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79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 txBox="1">
            <a:spLocks/>
          </p:cNvSpPr>
          <p:nvPr/>
        </p:nvSpPr>
        <p:spPr>
          <a:xfrm>
            <a:off x="628650" y="365126"/>
            <a:ext cx="7886700" cy="760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latin typeface="Variable Black" panose="02000503020000020004" pitchFamily="50" charset="0"/>
              </a:rPr>
              <a:t>Supportwebben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2"/>
          <a:srcRect l="5870" t="9739" r="3152" b="9391"/>
          <a:stretch/>
        </p:blipFill>
        <p:spPr>
          <a:xfrm>
            <a:off x="628650" y="1351100"/>
            <a:ext cx="7836011" cy="4353340"/>
          </a:xfrm>
          <a:prstGeom prst="rect">
            <a:avLst/>
          </a:prstGeom>
        </p:spPr>
      </p:pic>
      <p:sp>
        <p:nvSpPr>
          <p:cNvPr id="16" name="Ellips 15"/>
          <p:cNvSpPr/>
          <p:nvPr/>
        </p:nvSpPr>
        <p:spPr>
          <a:xfrm>
            <a:off x="6718851" y="2475901"/>
            <a:ext cx="1584000" cy="468000"/>
          </a:xfrm>
          <a:prstGeom prst="ellipse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4800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2969" t="9739" r="17620" b="4044"/>
          <a:stretch/>
        </p:blipFill>
        <p:spPr>
          <a:xfrm>
            <a:off x="0" y="0"/>
            <a:ext cx="9144000" cy="709863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544420"/>
            <a:ext cx="7886700" cy="760941"/>
          </a:xfrm>
        </p:spPr>
        <p:txBody>
          <a:bodyPr/>
          <a:lstStyle/>
          <a:p>
            <a:r>
              <a:rPr lang="sv-SE" b="1" dirty="0">
                <a:latin typeface="Variable Bold" panose="02000803020000020004" pitchFamily="50" charset="0"/>
              </a:rPr>
              <a:t>Supportwebben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491193"/>
            <a:ext cx="6462432" cy="490855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Variable Bold" panose="02000803020000020004" pitchFamily="50" charset="0"/>
              </a:rPr>
              <a:t>Prenumerantärenden</a:t>
            </a:r>
          </a:p>
          <a:p>
            <a:pPr marL="0" indent="0">
              <a:buNone/>
            </a:pPr>
            <a:r>
              <a:rPr lang="sv-SE" sz="2400" dirty="0">
                <a:latin typeface="Variable Bold" panose="02000803020000020004" pitchFamily="50" charset="0"/>
              </a:rPr>
              <a:t>via formulär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Informera om beställda taltidningsprenumerationer 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Informera om avbeställda taltidningsprenumerationer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Beställ support åt befintliga prenumeranter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Beställ informationssamtal till intresserade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Kontrollera status på en prenumerant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Få information från MTM:s register 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Uppdatera kontaktuppgifter till en prenumerant</a:t>
            </a: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4"/>
          <a:srcRect l="12786" t="9393" r="17437" b="4099"/>
          <a:stretch/>
        </p:blipFill>
        <p:spPr>
          <a:xfrm>
            <a:off x="-48126" y="0"/>
            <a:ext cx="9192126" cy="7122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315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2786" t="9446" r="17437" b="4922"/>
          <a:stretch/>
        </p:blipFill>
        <p:spPr>
          <a:xfrm>
            <a:off x="0" y="0"/>
            <a:ext cx="9192126" cy="705050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latin typeface="Variable Bold" panose="02000803020000020004" pitchFamily="50" charset="0"/>
              </a:rPr>
              <a:t>Supportwebben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7701618" cy="490855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Variable Bold" panose="02000803020000020004" pitchFamily="50" charset="0"/>
              </a:rPr>
              <a:t>Stöd i dagligt arbete</a:t>
            </a:r>
            <a:endParaRPr lang="sv-SE" sz="2000" dirty="0"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Informationsbroschyr med rutiner 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FAQ </a:t>
            </a:r>
          </a:p>
          <a:p>
            <a:pPr>
              <a:lnSpc>
                <a:spcPct val="100000"/>
              </a:lnSpc>
            </a:pPr>
            <a:r>
              <a:rPr lang="sv-SE" sz="2000" dirty="0">
                <a:latin typeface="Variable Bold" panose="02000803020000020004" pitchFamily="50" charset="0"/>
              </a:rPr>
              <a:t>Stöd att ha vid kontakt med prenumeranter</a:t>
            </a:r>
          </a:p>
          <a:p>
            <a:pPr>
              <a:lnSpc>
                <a:spcPct val="100000"/>
              </a:lnSpc>
            </a:pPr>
            <a:endParaRPr lang="sv-SE" sz="2000" dirty="0">
              <a:latin typeface="Variable Bold" panose="02000803020000020004" pitchFamily="50" charset="0"/>
            </a:endParaRPr>
          </a:p>
          <a:p>
            <a:pPr marL="0" indent="0">
              <a:buNone/>
            </a:pPr>
            <a:endParaRPr lang="sv-SE" sz="2400" dirty="0">
              <a:latin typeface="Variable Bold" panose="02000803020000020004" pitchFamily="50" charset="0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/>
          <a:srcRect l="12969" t="9446" r="17620" b="4630"/>
          <a:stretch/>
        </p:blipFill>
        <p:spPr>
          <a:xfrm>
            <a:off x="2009" y="0"/>
            <a:ext cx="9188107" cy="7108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848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Vem gör vad?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7886700" cy="490855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sv-SE" b="1" dirty="0">
                <a:solidFill>
                  <a:prstClr val="black"/>
                </a:solidFill>
                <a:latin typeface="Variable Bold" panose="02000803020000020004" pitchFamily="50" charset="0"/>
              </a:rPr>
              <a:t>Kundtjänst</a:t>
            </a:r>
            <a:r>
              <a:rPr lang="sv-SE" sz="2800" b="1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Tar emot beställningar och avbeställningar samt skickar dem till MTM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Svarar på frågor rörande fakturor, prenumerationskostnader och dylikt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Kundens första kontakt – behöver kunna svara på enklare frågor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Hänvisar supportfrågor till Taltidningshjälpen </a:t>
            </a:r>
            <a:endParaRPr lang="sv-SE" sz="16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sv-SE" b="1" dirty="0">
                <a:solidFill>
                  <a:prstClr val="black"/>
                </a:solidFill>
                <a:latin typeface="Variable Bold" panose="02000803020000020004" pitchFamily="50" charset="0"/>
              </a:rPr>
              <a:t>MTM</a:t>
            </a:r>
            <a:r>
              <a:rPr lang="sv-SE" sz="2800" b="1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  <a:endParaRPr lang="sv-SE" sz="2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Tar emot beställningar och avbeställningar från kundtjänster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Ringer upp nya prenumeranter för behovsutredning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Svarar på frågor från tidningar och kundtjänster, ej från prenumeranter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sv-SE" b="1" dirty="0">
                <a:solidFill>
                  <a:prstClr val="black"/>
                </a:solidFill>
                <a:latin typeface="Variable Bold" panose="02000803020000020004" pitchFamily="50" charset="0"/>
              </a:rPr>
              <a:t>Taltidningshjälpen</a:t>
            </a:r>
            <a:r>
              <a:rPr lang="sv-SE" sz="2800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Gör hembesök och ger support till prenumeranterna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sv-SE" sz="1600" dirty="0">
                <a:latin typeface="Variable Bold" panose="02000803020000020004" pitchFamily="50" charset="0"/>
              </a:rPr>
              <a:t>Kan ge information till intresserade som vill veta mer om taltidningar</a:t>
            </a:r>
            <a:endParaRPr lang="sv-SE" sz="16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sv-SE" sz="1600" dirty="0">
              <a:latin typeface="Variable Bold" panose="02000803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8995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14.inviewer.se/skiss/17/17AMOTKZNH.jpg">
            <a:extLst>
              <a:ext uri="{FF2B5EF4-FFF2-40B4-BE49-F238E27FC236}">
                <a16:creationId xmlns:a16="http://schemas.microsoft.com/office/drawing/2014/main" id="{0DC80A5B-DF22-405F-8436-A0DE3B296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48" y="2014052"/>
            <a:ext cx="2344705" cy="23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525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77471" y="4474346"/>
            <a:ext cx="6052550" cy="1917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</a:pPr>
            <a:r>
              <a:rPr lang="sv-SE" sz="2400" i="1" dirty="0">
                <a:latin typeface="Variable Bold" panose="02000803020000020004" pitchFamily="50" charset="0"/>
              </a:rPr>
              <a:t>”Jag skulle inte leva med i tiden på samma sätt om jag inte hade tillgång till tidningen. </a:t>
            </a:r>
            <a:br>
              <a:rPr lang="sv-SE" sz="2400" i="1" dirty="0">
                <a:latin typeface="Variable Bold" panose="02000803020000020004" pitchFamily="50" charset="0"/>
              </a:rPr>
            </a:br>
            <a:r>
              <a:rPr lang="sv-SE" sz="2400" i="1" dirty="0">
                <a:latin typeface="Variable Bold" panose="02000803020000020004" pitchFamily="50" charset="0"/>
              </a:rPr>
              <a:t>Jag är otroligt tacksam för att det här finns!</a:t>
            </a:r>
            <a:r>
              <a:rPr lang="sv-SE" sz="2400" dirty="0">
                <a:latin typeface="Variable Bold" panose="02000803020000020004" pitchFamily="50" charset="0"/>
              </a:rPr>
              <a:t> </a:t>
            </a:r>
          </a:p>
        </p:txBody>
      </p:sp>
      <p:pic>
        <p:nvPicPr>
          <p:cNvPr id="1026" name="Picture 2" descr="http://im14.inviewer.se/skiss/22/22AMWOYO4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17" y="1173837"/>
            <a:ext cx="2139458" cy="3206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9860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39067" r="6723" b="7740"/>
          <a:stretch/>
        </p:blipFill>
        <p:spPr>
          <a:xfrm>
            <a:off x="4467727" y="889880"/>
            <a:ext cx="4676274" cy="514693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Vad är en taltidning?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1" y="1267875"/>
            <a:ext cx="4376486" cy="4194463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sv-SE" sz="2200" dirty="0">
                <a:latin typeface="Variable Bold" panose="02000803020000020004" pitchFamily="50" charset="0"/>
              </a:rPr>
              <a:t>Papperstidningen uppläst 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sv-SE" sz="2200" dirty="0">
                <a:latin typeface="Variable Bold" panose="02000803020000020004" pitchFamily="50" charset="0"/>
              </a:rPr>
              <a:t>Avsedd för personer som inte kan eller har svårt för att läsa den tryckta texten i tidningen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sv-SE" sz="2200" dirty="0">
                <a:latin typeface="Variable Bold" panose="02000803020000020004" pitchFamily="50" charset="0"/>
              </a:rPr>
              <a:t>Talsyntes för dagstidningarna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sv-SE" sz="2200" dirty="0">
                <a:latin typeface="Variable Bold" panose="02000803020000020004" pitchFamily="50" charset="0"/>
              </a:rPr>
              <a:t>Andra typer av taltidningar</a:t>
            </a:r>
          </a:p>
        </p:txBody>
      </p:sp>
    </p:spTree>
    <p:extLst>
      <p:ext uri="{BB962C8B-B14F-4D97-AF65-F5344CB8AC3E}">
        <p14:creationId xmlns:p14="http://schemas.microsoft.com/office/powerpoint/2010/main" val="303246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m14.inviewer.se/skiss/08/08AMLOULG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r="25839"/>
          <a:stretch/>
        </p:blipFill>
        <p:spPr bwMode="auto">
          <a:xfrm>
            <a:off x="2334000" y="1255302"/>
            <a:ext cx="2050428" cy="27747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"/>
          <a:stretch/>
        </p:blipFill>
        <p:spPr>
          <a:xfrm>
            <a:off x="168856" y="3010392"/>
            <a:ext cx="2051656" cy="2772342"/>
          </a:xfrm>
          <a:prstGeom prst="roundRect">
            <a:avLst/>
          </a:prstGeom>
        </p:spPr>
      </p:pic>
      <p:pic>
        <p:nvPicPr>
          <p:cNvPr id="8" name="Picture 4" descr="http://im14.inviewer.se/skiss/63/63AMVOITU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b="2748"/>
          <a:stretch/>
        </p:blipFill>
        <p:spPr bwMode="auto">
          <a:xfrm>
            <a:off x="2334001" y="4322028"/>
            <a:ext cx="2050427" cy="14607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14.inviewer.se/skiss/41/41AMV8IDL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312"/>
          <a:stretch/>
        </p:blipFill>
        <p:spPr bwMode="auto">
          <a:xfrm>
            <a:off x="169166" y="1255302"/>
            <a:ext cx="2052170" cy="14582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Vem får läsa en taltidning?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97916" y="1126067"/>
            <a:ext cx="4121150" cy="465666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Personer som har en läsnedsättning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Synskada, dyslexi, afasi, demens, allergi eller fysiska svårigheter att hålla i en papperstidning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Behovet finns i alla åldrar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Verksamheter som till exempel skolor, bibliotek, äldreboenden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Bristande språkkunskaper och analfabetism är </a:t>
            </a:r>
            <a:r>
              <a:rPr lang="sv-SE" sz="1700" b="1" dirty="0">
                <a:solidFill>
                  <a:prstClr val="black"/>
                </a:solidFill>
                <a:latin typeface="Variable Bold" panose="02000803020000020004" pitchFamily="50" charset="0"/>
              </a:rPr>
              <a:t>inte</a:t>
            </a:r>
            <a:r>
              <a:rPr lang="sv-SE" sz="1700" dirty="0">
                <a:solidFill>
                  <a:prstClr val="black"/>
                </a:solidFill>
                <a:latin typeface="Variable Bold" panose="02000803020000020004" pitchFamily="50" charset="0"/>
              </a:rPr>
              <a:t> läsnedsättningar</a:t>
            </a:r>
          </a:p>
        </p:txBody>
      </p:sp>
    </p:spTree>
    <p:extLst>
      <p:ext uri="{BB962C8B-B14F-4D97-AF65-F5344CB8AC3E}">
        <p14:creationId xmlns:p14="http://schemas.microsoft.com/office/powerpoint/2010/main" val="20766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14.inviewer.se/skiss/23/23AMZO3O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98925"/>
            <a:ext cx="1195538" cy="17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88" y="2398926"/>
            <a:ext cx="2701526" cy="1800827"/>
          </a:xfrm>
          <a:prstGeom prst="rect">
            <a:avLst/>
          </a:prstGeom>
        </p:spPr>
      </p:pic>
      <p:pic>
        <p:nvPicPr>
          <p:cNvPr id="2054" name="Picture 6" descr="http://im14.inviewer.se/skiss/12/12AMLOJOY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16" y="2398925"/>
            <a:ext cx="1201409" cy="18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14.inviewer.se/skiss/60/60AM8NC9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28" y="2398926"/>
            <a:ext cx="1201409" cy="18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g man med hörlurar framför en datorskärm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85" y="2407725"/>
            <a:ext cx="2654015" cy="17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941"/>
          </a:xfrm>
        </p:spPr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Hur läser man en taltidning?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6366B00-8C74-4745-B70C-398C58E6E33E}"/>
              </a:ext>
            </a:extLst>
          </p:cNvPr>
          <p:cNvSpPr/>
          <p:nvPr/>
        </p:nvSpPr>
        <p:spPr>
          <a:xfrm>
            <a:off x="597770" y="3691753"/>
            <a:ext cx="1959164" cy="1016000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riable Bold" panose="02000803020000020004" pitchFamily="50" charset="0"/>
              </a:rPr>
              <a:t>Låna spelare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E7EA59A4-88E2-4638-A3BF-68EEBF6DB94E}"/>
              </a:ext>
            </a:extLst>
          </p:cNvPr>
          <p:cNvSpPr/>
          <p:nvPr/>
        </p:nvSpPr>
        <p:spPr>
          <a:xfrm>
            <a:off x="4231251" y="1625599"/>
            <a:ext cx="1924548" cy="1163321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riable Bold" panose="02000803020000020004" pitchFamily="50" charset="0"/>
              </a:rPr>
              <a:t>App</a:t>
            </a:r>
            <a:endParaRPr lang="sv-SE" sz="24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ariable Bold" panose="02000803020000020004" pitchFamily="50" charset="0"/>
            </a:endParaRPr>
          </a:p>
          <a:p>
            <a:pPr algn="ctr"/>
            <a:r>
              <a:rPr lang="sv-SE" sz="1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riable Bold" panose="02000803020000020004" pitchFamily="50" charset="0"/>
              </a:rPr>
              <a:t>i egen telefon och surfplatta</a:t>
            </a:r>
            <a:endParaRPr lang="sv-SE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ariable Bold" panose="02000803020000020004" pitchFamily="50" charset="0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57AD8623-A662-4E6B-A615-2441903D314E}"/>
              </a:ext>
            </a:extLst>
          </p:cNvPr>
          <p:cNvSpPr/>
          <p:nvPr/>
        </p:nvSpPr>
        <p:spPr>
          <a:xfrm>
            <a:off x="7069667" y="3819710"/>
            <a:ext cx="2074333" cy="1144429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riable Bold" panose="02000803020000020004" pitchFamily="50" charset="0"/>
              </a:rPr>
              <a:t>E-post</a:t>
            </a:r>
          </a:p>
          <a:p>
            <a:pPr algn="ctr"/>
            <a:r>
              <a:rPr lang="sv-SE" sz="1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riable Bold" panose="02000803020000020004" pitchFamily="50" charset="0"/>
              </a:rPr>
              <a:t>till egen dator med skärmläsare</a:t>
            </a:r>
            <a:endParaRPr lang="sv-SE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ariable Bold" panose="02000803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42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Vad kommer med i taltidningen?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5404757" cy="43167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sv-SE" sz="1800" b="1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Fullängdstidning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Hela tidningen i samma ordning som papperstidningen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Profiltidning</a:t>
            </a: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Samma innehåll som fullängdstidningen i personligt vald ordning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Korttidning</a:t>
            </a: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Urval av tidningens innehåll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800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09" y="1564299"/>
            <a:ext cx="2486441" cy="37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99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133611" cy="760941"/>
          </a:xfrm>
        </p:spPr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Hur gör man för att få en taltidning?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15521" y="3349508"/>
            <a:ext cx="1651946" cy="222368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600" dirty="0">
                <a:solidFill>
                  <a:prstClr val="black"/>
                </a:solidFill>
                <a:latin typeface="Variable Bold" panose="02000803020000020004" pitchFamily="50" charset="0"/>
              </a:rPr>
              <a:t>Prenumeranten beställer hos tidningens kundtjänst. Kundtjänst </a:t>
            </a:r>
            <a:r>
              <a:rPr lang="sv-SE" sz="1600" dirty="0">
                <a:latin typeface="Variable Bold" panose="02000803020000020004" pitchFamily="50" charset="0"/>
              </a:rPr>
              <a:t>informerar MTM om beställningen. 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27524" r="11470" b="46344"/>
          <a:stretch/>
        </p:blipFill>
        <p:spPr>
          <a:xfrm>
            <a:off x="492513" y="1381545"/>
            <a:ext cx="8158974" cy="1868145"/>
          </a:xfrm>
          <a:prstGeom prst="rect">
            <a:avLst/>
          </a:prstGeom>
        </p:spPr>
      </p:pic>
      <p:sp>
        <p:nvSpPr>
          <p:cNvPr id="14" name="Platshållare för innehåll 2"/>
          <p:cNvSpPr>
            <a:spLocks noGrp="1"/>
          </p:cNvSpPr>
          <p:nvPr>
            <p:ph sz="half" idx="1"/>
          </p:nvPr>
        </p:nvSpPr>
        <p:spPr>
          <a:xfrm>
            <a:off x="2364011" y="3349508"/>
            <a:ext cx="1788264" cy="24446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600" dirty="0">
                <a:latin typeface="Variable Bold" panose="02000803020000020004" pitchFamily="50" charset="0"/>
              </a:rPr>
              <a:t>MTM ringer upp prenumeranten för en behovsutredning. </a:t>
            </a:r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6556289" y="3296599"/>
            <a:ext cx="1959061" cy="22481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600" dirty="0">
                <a:latin typeface="Variable Bold" panose="02000803020000020004" pitchFamily="50" charset="0"/>
              </a:rPr>
              <a:t>Spelare fås via ett hembesök från Taltidningshjälpen.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600" dirty="0">
                <a:latin typeface="Variable Bold" panose="02000803020000020004" pitchFamily="50" charset="0"/>
              </a:rPr>
              <a:t>Instruktioner för läsning via e-post eller appen skickas på e-post.</a:t>
            </a:r>
          </a:p>
        </p:txBody>
      </p:sp>
      <p:sp>
        <p:nvSpPr>
          <p:cNvPr id="17" name="Platshållare för innehåll 2"/>
          <p:cNvSpPr>
            <a:spLocks noGrp="1"/>
          </p:cNvSpPr>
          <p:nvPr>
            <p:ph sz="half" idx="1"/>
          </p:nvPr>
        </p:nvSpPr>
        <p:spPr>
          <a:xfrm>
            <a:off x="4426969" y="3314089"/>
            <a:ext cx="1657024" cy="24446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600" dirty="0">
                <a:latin typeface="Variable Bold" panose="02000803020000020004" pitchFamily="50" charset="0"/>
              </a:rPr>
              <a:t>MTM:s behovsutredare  tar reda på vilket sätt att läsa taltidningen på som passar individen bäst. </a:t>
            </a:r>
          </a:p>
        </p:txBody>
      </p:sp>
    </p:spTree>
    <p:extLst>
      <p:ext uri="{BB962C8B-B14F-4D97-AF65-F5344CB8AC3E}">
        <p14:creationId xmlns:p14="http://schemas.microsoft.com/office/powerpoint/2010/main" val="21802476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Taltidningshjälpen - supporten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268413"/>
            <a:ext cx="5404757" cy="43167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Leverantör till MTM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>
                <a:solidFill>
                  <a:prstClr val="black"/>
                </a:solidFill>
                <a:latin typeface="Variable Bold" panose="02000803020000020004" pitchFamily="50" charset="0"/>
              </a:rPr>
              <a:t>PolarPrint</a:t>
            </a: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800" b="1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Support till prenumeranter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Hjälp med spelare, taltidningsläsning med mera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Information till intresserade</a:t>
            </a: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Informerar intresserade som inte har en prenumeranter om hur en taltidning fungerar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sz="1800" b="1" dirty="0">
                <a:solidFill>
                  <a:prstClr val="black"/>
                </a:solidFill>
                <a:latin typeface="Variable Bold" panose="02000803020000020004" pitchFamily="50" charset="0"/>
              </a:rPr>
              <a:t>Hembesök </a:t>
            </a:r>
            <a:endParaRPr lang="sv-SE" sz="1800" dirty="0">
              <a:solidFill>
                <a:prstClr val="black"/>
              </a:solidFill>
              <a:latin typeface="Variable Bold" panose="0200080302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800" dirty="0">
                <a:solidFill>
                  <a:prstClr val="black"/>
                </a:solidFill>
                <a:latin typeface="Variable Bold" panose="02000803020000020004" pitchFamily="50" charset="0"/>
              </a:rPr>
              <a:t>Installerar spelare hemma hos prenumeranterna</a:t>
            </a:r>
            <a:endParaRPr lang="sv-SE" sz="1800" dirty="0"/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17BB24E7-24B7-44C6-9539-2C25E301ECF0}"/>
              </a:ext>
            </a:extLst>
          </p:cNvPr>
          <p:cNvSpPr/>
          <p:nvPr/>
        </p:nvSpPr>
        <p:spPr>
          <a:xfrm>
            <a:off x="5672667" y="3876146"/>
            <a:ext cx="3240616" cy="1422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latin typeface="Variable Bold" panose="02000803020000020004" pitchFamily="50" charset="0"/>
              </a:rPr>
              <a:t>Telefon </a:t>
            </a:r>
          </a:p>
          <a:p>
            <a:pPr algn="ctr"/>
            <a:r>
              <a:rPr lang="sv-SE" sz="1600" dirty="0">
                <a:latin typeface="Variable Bold" panose="02000803020000020004" pitchFamily="50" charset="0"/>
              </a:rPr>
              <a:t>020-311 211 </a:t>
            </a:r>
          </a:p>
          <a:p>
            <a:pPr algn="ctr"/>
            <a:endParaRPr lang="sv-SE" sz="1200" dirty="0">
              <a:latin typeface="Variable Bold" panose="02000803020000020004" pitchFamily="50" charset="0"/>
            </a:endParaRPr>
          </a:p>
          <a:p>
            <a:pPr algn="ctr"/>
            <a:r>
              <a:rPr lang="sv-SE" sz="1200" dirty="0">
                <a:latin typeface="Variable Bold" panose="02000803020000020004" pitchFamily="50" charset="0"/>
              </a:rPr>
              <a:t>E-post </a:t>
            </a:r>
          </a:p>
          <a:p>
            <a:pPr algn="ctr"/>
            <a:r>
              <a:rPr lang="sv-SE" sz="1600" dirty="0">
                <a:latin typeface="Variable Bold" panose="02000803020000020004" pitchFamily="50" charset="0"/>
              </a:rPr>
              <a:t>taltidningshjalpen@polarprint.se </a:t>
            </a:r>
            <a:endParaRPr lang="sv-SE" sz="1200" dirty="0">
              <a:latin typeface="Variable Bold" panose="02000803020000020004" pitchFamily="50" charset="0"/>
            </a:endParaRPr>
          </a:p>
        </p:txBody>
      </p:sp>
      <p:pic>
        <p:nvPicPr>
          <p:cNvPr id="1026" name="Picture 2" descr="http://im14.inviewer.se/skiss/87/87AM2TAZIH.jpg">
            <a:extLst>
              <a:ext uri="{FF2B5EF4-FFF2-40B4-BE49-F238E27FC236}">
                <a16:creationId xmlns:a16="http://schemas.microsoft.com/office/drawing/2014/main" id="{7F84D21A-301F-41D2-A525-7F0AF99B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1371519"/>
            <a:ext cx="2055283" cy="20552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648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ariable Black" panose="02000503020000020004" pitchFamily="50" charset="0"/>
              </a:rPr>
              <a:t>Rutiner för nybeställning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126067"/>
            <a:ext cx="7886700" cy="482946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sv-SE" sz="6000" b="1" dirty="0">
              <a:solidFill>
                <a:schemeClr val="accent1">
                  <a:lumMod val="75000"/>
                </a:schemeClr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sv-SE" sz="2000" dirty="0">
                <a:latin typeface="Variable Bold" panose="02000803020000020004" pitchFamily="50" charset="0"/>
              </a:rPr>
              <a:t>Ni tar emot beställning från prenumeranten eller anhörig</a:t>
            </a:r>
          </a:p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sv-SE" sz="2000" dirty="0">
                <a:latin typeface="Variable Bold" panose="02000803020000020004" pitchFamily="50" charset="0"/>
              </a:rPr>
              <a:t>Ni registrerar i ert system</a:t>
            </a:r>
            <a:endParaRPr lang="sv-SE" sz="6000" b="1" dirty="0">
              <a:solidFill>
                <a:schemeClr val="accent1">
                  <a:lumMod val="75000"/>
                </a:schemeClr>
              </a:solidFill>
              <a:latin typeface="Variable Bold" panose="02000803020000020004" pitchFamily="50" charset="0"/>
            </a:endParaRPr>
          </a:p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sv-SE" sz="2000" dirty="0">
                <a:latin typeface="Variable Bold" panose="02000803020000020004" pitchFamily="50" charset="0"/>
              </a:rPr>
              <a:t>Ni skickar beställning till MTM via ett formulär på </a:t>
            </a:r>
            <a:r>
              <a:rPr lang="sv-SE" sz="2000" dirty="0">
                <a:latin typeface="Variable Bold" panose="02000803020000020004" pitchFamily="50" charset="0"/>
                <a:hlinkClick r:id="rId2"/>
              </a:rPr>
              <a:t>http://mtm.se/supportwebb-dagstidningen-som-taltidning/kontakt/nybestallning-av-taltidningsprenumerationer/</a:t>
            </a:r>
            <a:r>
              <a:rPr lang="sv-SE" sz="2000" dirty="0">
                <a:latin typeface="Variable Bold" panose="02000803020000020004" pitchFamily="50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400" dirty="0">
              <a:latin typeface="Variable Bold" panose="02000803020000020004" pitchFamily="50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24" y="1627720"/>
            <a:ext cx="1657180" cy="6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02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MT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999"/>
      </a:accent1>
      <a:accent2>
        <a:srgbClr val="2A6475"/>
      </a:accent2>
      <a:accent3>
        <a:srgbClr val="E20177"/>
      </a:accent3>
      <a:accent4>
        <a:srgbClr val="027C68"/>
      </a:accent4>
      <a:accent5>
        <a:srgbClr val="DADADA"/>
      </a:accent5>
      <a:accent6>
        <a:srgbClr val="F0F0F0"/>
      </a:accent6>
      <a:hlink>
        <a:srgbClr val="0563C1"/>
      </a:hlink>
      <a:folHlink>
        <a:srgbClr val="954F72"/>
      </a:folHlink>
    </a:clrScheme>
    <a:fontScheme name="MTM -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E806A31-8218-4C43-B511-85DA9F2FCAC4}" vid="{A3B37E31-64B9-4279-BD8E-3842E84037D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MTM_2015_OK_PowerPoint _mall_</Template>
  <TotalTime>3873</TotalTime>
  <Words>707</Words>
  <Application>Microsoft Office PowerPoint</Application>
  <PresentationFormat>Bildspel på skärmen (4:3)</PresentationFormat>
  <Paragraphs>158</Paragraphs>
  <Slides>27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2" baseType="lpstr">
      <vt:lpstr>Arial</vt:lpstr>
      <vt:lpstr>Calibri</vt:lpstr>
      <vt:lpstr>Variable Black</vt:lpstr>
      <vt:lpstr>Variable Bold</vt:lpstr>
      <vt:lpstr>Office-tema</vt:lpstr>
      <vt:lpstr>Dagstidningen som taltidning</vt:lpstr>
      <vt:lpstr>Taltidningsverksamheten</vt:lpstr>
      <vt:lpstr>Vad är en taltidning?</vt:lpstr>
      <vt:lpstr>Vem får läsa en taltidning?</vt:lpstr>
      <vt:lpstr>Hur läser man en taltidning?</vt:lpstr>
      <vt:lpstr>Vad kommer med i taltidningen? </vt:lpstr>
      <vt:lpstr>Hur gör man för att få en taltidning?</vt:lpstr>
      <vt:lpstr>Taltidningshjälpen - supporten</vt:lpstr>
      <vt:lpstr>Rutiner för nybeställning </vt:lpstr>
      <vt:lpstr>Bild från supportwebben</vt:lpstr>
      <vt:lpstr>PowerPoint-presentation</vt:lpstr>
      <vt:lpstr>PowerPoint-presentation</vt:lpstr>
      <vt:lpstr>PowerPoint-presentation</vt:lpstr>
      <vt:lpstr>PowerPoint-presentation</vt:lpstr>
      <vt:lpstr>Rutiner för nybeställning </vt:lpstr>
      <vt:lpstr>Rutiner för avbeställning </vt:lpstr>
      <vt:lpstr>Bild från supportwebben</vt:lpstr>
      <vt:lpstr>PowerPoint-presentation</vt:lpstr>
      <vt:lpstr>PowerPoint-presentation</vt:lpstr>
      <vt:lpstr>PowerPoint-presentation</vt:lpstr>
      <vt:lpstr>Rutiner för avbeställning </vt:lpstr>
      <vt:lpstr>PowerPoint-presentation</vt:lpstr>
      <vt:lpstr>Supportwebben</vt:lpstr>
      <vt:lpstr>Supportwebben</vt:lpstr>
      <vt:lpstr>Vem gör vad?</vt:lpstr>
      <vt:lpstr>PowerPoint-presentation</vt:lpstr>
      <vt:lpstr>”Jag skulle inte leva med i tiden på samma sätt om jag inte hade tillgång till tidningen.  Jag är otroligt tacksam för att det här finns! </vt:lpstr>
    </vt:vector>
  </TitlesOfParts>
  <Company>MTM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Dagstidningen som taltidning</dc:title>
  <dc:creator>Kaisa-Marie Gustavsson</dc:creator>
  <cp:lastModifiedBy>Kaisa-Marie Gustavsson</cp:lastModifiedBy>
  <cp:revision>170</cp:revision>
  <dcterms:created xsi:type="dcterms:W3CDTF">2017-03-20T07:59:32Z</dcterms:created>
  <dcterms:modified xsi:type="dcterms:W3CDTF">2018-04-09T08:15:41Z</dcterms:modified>
</cp:coreProperties>
</file>