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60" r:id="rId2"/>
    <p:sldId id="526" r:id="rId3"/>
    <p:sldId id="558" r:id="rId4"/>
    <p:sldId id="567" r:id="rId5"/>
    <p:sldId id="575" r:id="rId6"/>
    <p:sldId id="576" r:id="rId7"/>
    <p:sldId id="585" r:id="rId8"/>
    <p:sldId id="577" r:id="rId9"/>
  </p:sldIdLst>
  <p:sldSz cx="13004800" cy="9753600"/>
  <p:notesSz cx="6794500" cy="9931400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65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54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41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3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1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0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Uhlin" initials="LU" lastIdx="1" clrIdx="0"/>
  <p:cmAuthor id="1" name="Clyde Lange" initials="C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0000"/>
    <a:srgbClr val="9C6114"/>
    <a:srgbClr val="ADCAB8"/>
    <a:srgbClr val="9C610B"/>
    <a:srgbClr val="944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 autoAdjust="0"/>
    <p:restoredTop sz="95872" autoAdjust="0"/>
  </p:normalViewPr>
  <p:slideViewPr>
    <p:cSldViewPr snapToGrid="0">
      <p:cViewPr varScale="1">
        <p:scale>
          <a:sx n="75" d="100"/>
          <a:sy n="75" d="100"/>
        </p:scale>
        <p:origin x="2056" y="17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816"/>
    </p:cViewPr>
  </p:sorterViewPr>
  <p:notesViewPr>
    <p:cSldViewPr snapToGrid="0">
      <p:cViewPr varScale="1">
        <p:scale>
          <a:sx n="88" d="100"/>
          <a:sy n="88" d="100"/>
        </p:scale>
        <p:origin x="2680" y="17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B15A9-6F7D-3748-A027-691BC6DC8A02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E2AE9-0867-CB43-9706-0B6BAA45B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634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2524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Presentera mig själv</a:t>
            </a:r>
          </a:p>
          <a:p>
            <a:r>
              <a:rPr lang="sv-SE" dirty="0"/>
              <a:t>Nätverket</a:t>
            </a:r>
          </a:p>
          <a:p>
            <a:r>
              <a:rPr lang="sv-SE" dirty="0"/>
              <a:t>UX</a:t>
            </a:r>
          </a:p>
          <a:p>
            <a:r>
              <a:rPr lang="sv-SE" dirty="0"/>
              <a:t>Undersökningen </a:t>
            </a:r>
          </a:p>
          <a:p>
            <a:r>
              <a:rPr lang="sv-SE" dirty="0"/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138111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Ett så kallat Expertnätverk inom Svensk biblioteksförening. Ca 80 medlemmar, varav drygt ett trettiotal är aktiva och deltar i nätverksträffar.</a:t>
            </a:r>
          </a:p>
          <a:p>
            <a:r>
              <a:rPr lang="sv-SE" dirty="0"/>
              <a:t>På den första träffen ht 2018 tog vi gemensamt fram en lista över områden som nätverket ska arbeta med, och rangordnade </a:t>
            </a:r>
            <a:r>
              <a:rPr lang="sv-SE" dirty="0" err="1"/>
              <a:t>aktiviterna</a:t>
            </a:r>
            <a:r>
              <a:rPr lang="sv-SE" dirty="0"/>
              <a:t> i listan. Högst upp fanns önskemålet att gemensamt genomföra en UX-undersökning för att få större förståelse för studenternas behov.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575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Lista metoder som används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Användbarhetstester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Observationer av olika slag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/>
              <a:t>probe</a:t>
            </a:r>
            <a:r>
              <a:rPr lang="sv-SE" dirty="0"/>
              <a:t> – slags 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Kognitiva kartor – respondenten ritar ur minnet en karta över en plats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Love letter/</a:t>
            </a:r>
            <a:r>
              <a:rPr lang="sv-SE" dirty="0" err="1"/>
              <a:t>breakup</a:t>
            </a:r>
            <a:r>
              <a:rPr lang="sv-SE" dirty="0"/>
              <a:t> 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5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749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20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01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84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Lite allmänt om resultaten – kvalitativt, brett spektra</a:t>
            </a:r>
          </a:p>
          <a:p>
            <a:r>
              <a:rPr lang="sv-SE" dirty="0"/>
              <a:t>Som man frågar får man svar</a:t>
            </a:r>
          </a:p>
        </p:txBody>
      </p:sp>
    </p:spTree>
    <p:extLst>
      <p:ext uri="{BB962C8B-B14F-4D97-AF65-F5344CB8AC3E}">
        <p14:creationId xmlns:p14="http://schemas.microsoft.com/office/powerpoint/2010/main" val="14368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1124" y="2083774"/>
            <a:ext cx="7273677" cy="1872000"/>
          </a:xfrm>
          <a:prstGeom prst="rect">
            <a:avLst/>
          </a:prstGeom>
        </p:spPr>
      </p:pic>
      <p:sp>
        <p:nvSpPr>
          <p:cNvPr id="6" name="Shape 124"/>
          <p:cNvSpPr>
            <a:spLocks noGrp="1"/>
          </p:cNvSpPr>
          <p:nvPr>
            <p:ph type="title" hasCustomPrompt="1"/>
          </p:nvPr>
        </p:nvSpPr>
        <p:spPr>
          <a:xfrm>
            <a:off x="765336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7653368" y="3177247"/>
            <a:ext cx="513122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5418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450" y="2376846"/>
            <a:ext cx="1031849" cy="12676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79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ut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219075" y="219075"/>
            <a:ext cx="12563475" cy="9312275"/>
          </a:xfrm>
          <a:solidFill>
            <a:schemeClr val="accent5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1" hasCustomPrompt="1"/>
          </p:nvPr>
        </p:nvSpPr>
        <p:spPr>
          <a:xfrm>
            <a:off x="219074" y="219075"/>
            <a:ext cx="12561889" cy="9312275"/>
          </a:xfrm>
          <a:solidFill>
            <a:schemeClr val="accent5"/>
          </a:solidFill>
        </p:spPr>
        <p:txBody>
          <a:bodyPr vert="horz"/>
          <a:lstStyle>
            <a:lvl1pPr marL="252000" marR="0" indent="-252000" algn="l" defTabSz="584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sv-SE" dirty="0"/>
              <a:t>Lägg till bakgrundsbild genom att dra en bild hit.</a:t>
            </a:r>
          </a:p>
        </p:txBody>
      </p:sp>
      <p:sp>
        <p:nvSpPr>
          <p:cNvPr id="9" name="Shape 202"/>
          <p:cNvSpPr/>
          <p:nvPr userDrawn="1"/>
        </p:nvSpPr>
        <p:spPr>
          <a:xfrm>
            <a:off x="1270001" y="4819780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>
            <a:noAutofit/>
          </a:bodyPr>
          <a:lstStyle/>
          <a:p>
            <a:pPr>
              <a:defRPr sz="3200"/>
            </a:pPr>
            <a:r>
              <a:rPr sz="4000" dirty="0"/>
              <a:t> 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270800" y="1310626"/>
            <a:ext cx="10465200" cy="3761510"/>
          </a:xfrm>
        </p:spPr>
        <p:txBody>
          <a:bodyPr vert="horz" bIns="50400" anchor="b">
            <a:noAutofit/>
          </a:bodyPr>
          <a:lstStyle>
            <a:lvl1pPr algn="ctr">
              <a:lnSpc>
                <a:spcPts val="12500"/>
              </a:lnSpc>
              <a:defRPr sz="119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</a:t>
            </a:r>
            <a:br>
              <a:rPr lang="sv-SE" dirty="0"/>
            </a:br>
            <a:r>
              <a:rPr lang="sv-SE" dirty="0"/>
              <a:t>RUBRIK HÄR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70001" y="5247293"/>
            <a:ext cx="10466388" cy="2549525"/>
          </a:xfrm>
        </p:spPr>
        <p:txBody>
          <a:bodyPr vert="horz">
            <a:norm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FFFFFF"/>
                </a:solidFill>
                <a:latin typeface="Times New Roman"/>
              </a:defRPr>
            </a:lvl1pPr>
          </a:lstStyle>
          <a:p>
            <a:pPr lvl="0"/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404482389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1080000"/>
            <a:ext cx="9360000" cy="2286000"/>
          </a:xfrm>
          <a:prstGeom prst="rect">
            <a:avLst/>
          </a:prstGeom>
        </p:spPr>
        <p:txBody>
          <a:bodyPr bIns="359982" anchor="b">
            <a:no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800000" y="3380925"/>
            <a:ext cx="9360000" cy="5835600"/>
          </a:xfrm>
          <a:prstGeom prst="rect">
            <a:avLst/>
          </a:prstGeom>
        </p:spPr>
        <p:txBody>
          <a:bodyPr anchor="t">
            <a:noAutofit/>
          </a:bodyPr>
          <a:lstStyle>
            <a:lvl1pPr marL="252000" marR="0" indent="-252000" algn="l" defTabSz="58417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800" b="0" i="0" baseline="0">
                <a:latin typeface="Arial"/>
                <a:cs typeface="Arial"/>
              </a:defRPr>
            </a:lvl1pPr>
            <a:lvl2pPr marL="504000" marR="0" indent="-252000" algn="l" defTabSz="584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.HelveticaNeueDeskInterface-Regular" charset="-120"/>
              <a:buChar char="-"/>
              <a:tabLst/>
              <a:defRPr sz="2800"/>
            </a:lvl2pPr>
            <a:lvl3pPr marL="756000" indent="-252000" algn="l">
              <a:spcBef>
                <a:spcPts val="0"/>
              </a:spcBef>
              <a:buSzTx/>
              <a:buFont typeface=".HelveticaNeueDeskInterface-Regular" charset="-120"/>
              <a:buChar char="-"/>
              <a:defRPr sz="2800"/>
            </a:lvl3pPr>
            <a:lvl4pPr marL="1008000" indent="-252000" algn="l">
              <a:spcBef>
                <a:spcPts val="0"/>
              </a:spcBef>
              <a:buSzTx/>
              <a:buFont typeface=".HelveticaNeueDeskInterface-Regular" charset="-120"/>
              <a:buChar char="-"/>
              <a:defRPr sz="2800"/>
            </a:lvl4pPr>
            <a:lvl5pPr marL="1260000" indent="-252000" algn="l">
              <a:spcBef>
                <a:spcPts val="0"/>
              </a:spcBef>
              <a:buSzTx/>
              <a:buFont typeface=".HelveticaNeueDeskInterface-Regular" charset="-120"/>
              <a:buChar char="-"/>
              <a:defRPr sz="2800" baseline="0"/>
            </a:lvl5pPr>
            <a:lvl6pPr marL="1512000" indent="-252000">
              <a:spcBef>
                <a:spcPts val="0"/>
              </a:spcBef>
              <a:buClr>
                <a:schemeClr val="accent1"/>
              </a:buClr>
              <a:buSzPct val="100000"/>
              <a:buFont typeface=".HelveticaNeueDeskInterface-Regular" charset="-120"/>
              <a:buChar char="-"/>
              <a:defRPr sz="2800" b="0" i="0">
                <a:latin typeface="Arial" charset="0"/>
                <a:ea typeface="Arial" charset="0"/>
                <a:cs typeface="Arial" charset="0"/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856852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048BD3-57F6-8C48-B3C6-2B020CC6A10F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1080000"/>
            <a:ext cx="9360000" cy="2286000"/>
          </a:xfrm>
          <a:prstGeom prst="rect">
            <a:avLst/>
          </a:prstGeom>
        </p:spPr>
        <p:txBody>
          <a:bodyPr bIns="359982" anchor="b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800000" y="3380925"/>
            <a:ext cx="9360000" cy="5835600"/>
          </a:xfrm>
          <a:prstGeom prst="rect">
            <a:avLst/>
          </a:prstGeom>
        </p:spPr>
        <p:txBody>
          <a:bodyPr anchor="t">
            <a:noAutofit/>
          </a:bodyPr>
          <a:lstStyle>
            <a:lvl1pPr marL="252000" marR="0" indent="-252000" algn="l" defTabSz="58417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504000" marR="0" indent="-252000" algn="l" defTabSz="584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.HelveticaNeueDeskInterface-Regular" charset="-120"/>
              <a:buChar char="-"/>
              <a:tabLst/>
              <a:defRPr sz="2800">
                <a:solidFill>
                  <a:schemeClr val="bg1"/>
                </a:solidFill>
              </a:defRPr>
            </a:lvl2pPr>
            <a:lvl3pPr marL="756000" indent="-252000" algn="l">
              <a:spcBef>
                <a:spcPts val="0"/>
              </a:spcBef>
              <a:buClr>
                <a:schemeClr val="accent6"/>
              </a:buClr>
              <a:buSzTx/>
              <a:buFont typeface=".HelveticaNeueDeskInterface-Regular" charset="-120"/>
              <a:buChar char="-"/>
              <a:defRPr sz="2800">
                <a:solidFill>
                  <a:schemeClr val="bg1"/>
                </a:solidFill>
              </a:defRPr>
            </a:lvl3pPr>
            <a:lvl4pPr marL="1008000" indent="-252000" algn="l">
              <a:spcBef>
                <a:spcPts val="0"/>
              </a:spcBef>
              <a:buClr>
                <a:schemeClr val="accent6"/>
              </a:buClr>
              <a:buSzTx/>
              <a:buFont typeface=".HelveticaNeueDeskInterface-Regular" charset="-120"/>
              <a:buChar char="-"/>
              <a:defRPr sz="2800">
                <a:solidFill>
                  <a:schemeClr val="bg1"/>
                </a:solidFill>
              </a:defRPr>
            </a:lvl4pPr>
            <a:lvl5pPr marL="1260000" indent="-252000" algn="l">
              <a:spcBef>
                <a:spcPts val="0"/>
              </a:spcBef>
              <a:buClr>
                <a:schemeClr val="accent6"/>
              </a:buClr>
              <a:buSzTx/>
              <a:buFont typeface=".HelveticaNeueDeskInterface-Regular" charset="-120"/>
              <a:buChar char="-"/>
              <a:defRPr sz="2800" baseline="0">
                <a:solidFill>
                  <a:schemeClr val="bg1"/>
                </a:solidFill>
              </a:defRPr>
            </a:lvl5pPr>
            <a:lvl6pPr marL="1512000" indent="-252000">
              <a:spcBef>
                <a:spcPts val="0"/>
              </a:spcBef>
              <a:buClr>
                <a:schemeClr val="accent6"/>
              </a:buClr>
              <a:buSzPct val="100000"/>
              <a:buFont typeface=".HelveticaNeueDeskInterface-Regular" charset="-120"/>
              <a:buChar char="-"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6757212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skrymmande grafik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540000"/>
            <a:ext cx="9360000" cy="18000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0" y="2340000"/>
            <a:ext cx="9360000" cy="61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10459BE-9E3D-AF4D-880C-F40772C9481F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540000"/>
            <a:ext cx="9360000" cy="18000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0" y="2340000"/>
            <a:ext cx="9360000" cy="612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842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990000" y="219075"/>
            <a:ext cx="10980000" cy="1535067"/>
          </a:xfrm>
          <a:prstGeom prst="rect">
            <a:avLst/>
          </a:prstGeom>
        </p:spPr>
        <p:txBody>
          <a:bodyPr lIns="50400" tIns="50400" rIns="50400" bIns="50400" anchor="ctr" anchorCtr="0">
            <a:norm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/>
              <a:t>För jättemycket text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90000" y="1754142"/>
            <a:ext cx="10980000" cy="77772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02667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ED2D29-51E2-7644-9B28-5DCC139B1F01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990000" y="219075"/>
            <a:ext cx="10980000" cy="1535065"/>
          </a:xfrm>
          <a:prstGeom prst="rect">
            <a:avLst/>
          </a:prstGeom>
        </p:spPr>
        <p:txBody>
          <a:bodyPr lIns="50400" tIns="50400" rIns="50400" bIns="50400" anchor="ctr" anchorCtr="0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/>
              <a:t>För jättemycket text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90000" y="1754142"/>
            <a:ext cx="10980000" cy="7777207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2247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19074" y="219075"/>
            <a:ext cx="12561889" cy="9312276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437313" y="6887125"/>
            <a:ext cx="6567487" cy="1858413"/>
          </a:xfrm>
          <a:solidFill>
            <a:schemeClr val="bg1"/>
          </a:solidFill>
        </p:spPr>
        <p:txBody>
          <a:bodyPr vert="horz" lIns="719963" tIns="612000" rIns="539972" bIns="75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44477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2pPr>
            <a:lvl3pPr marL="888955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3pPr>
            <a:lvl4pPr marL="1333432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4pPr>
            <a:lvl5pPr marL="1777909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146435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19074" y="219075"/>
            <a:ext cx="12561889" cy="9312276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8394699" y="6887125"/>
            <a:ext cx="4610101" cy="1858413"/>
          </a:xfrm>
          <a:solidFill>
            <a:schemeClr val="bg1"/>
          </a:solidFill>
        </p:spPr>
        <p:txBody>
          <a:bodyPr vert="horz" wrap="square" lIns="719963" tIns="612000" rIns="539972" bIns="75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44477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2pPr>
            <a:lvl3pPr marL="888955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3pPr>
            <a:lvl4pPr marL="1333432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4pPr>
            <a:lvl5pPr marL="1777909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41038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135626" y="123307"/>
            <a:ext cx="4648315" cy="293799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chemeClr val="bg1">
                  <a:alpha val="76000"/>
                </a:schemeClr>
              </a:gs>
              <a:gs pos="50000">
                <a:schemeClr val="bg1">
                  <a:alpha val="0"/>
                </a:scheme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15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047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7F5A12F-FF6C-184C-8138-31F9E5457509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79600" y="3903926"/>
            <a:ext cx="11844000" cy="840849"/>
          </a:xfrm>
        </p:spPr>
        <p:txBody>
          <a:bodyPr vert="horz" bIns="5040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32626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405313" y="219075"/>
            <a:ext cx="4187825" cy="4657725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219076" y="219075"/>
            <a:ext cx="4186238" cy="4657725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8593137" y="219075"/>
            <a:ext cx="4187825" cy="4657725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405313" y="4876800"/>
            <a:ext cx="4187825" cy="4654550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219076" y="4876800"/>
            <a:ext cx="4186238" cy="4654550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8593137" y="4876800"/>
            <a:ext cx="4187825" cy="4654550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751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4405312" y="4876800"/>
            <a:ext cx="4192585" cy="465455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405313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219076" y="219075"/>
            <a:ext cx="4186238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8593137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219076" y="4876800"/>
            <a:ext cx="4186238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8593137" y="4876800"/>
            <a:ext cx="4187825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4408487" y="5781848"/>
            <a:ext cx="4186238" cy="2010801"/>
          </a:xfrm>
        </p:spPr>
        <p:txBody>
          <a:bodyPr lIns="612000" rIns="61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100" kern="1200" baseline="0">
                <a:solidFill>
                  <a:schemeClr val="bg1"/>
                </a:solidFill>
                <a:latin typeface="Times New Roman" charset="0"/>
              </a:defRPr>
            </a:lvl1pPr>
            <a:lvl2pPr indent="0">
              <a:lnSpc>
                <a:spcPct val="100000"/>
              </a:lnSpc>
              <a:defRPr sz="3100" kern="1200" baseline="0">
                <a:latin typeface="Times New Roman" charset="0"/>
              </a:defRPr>
            </a:lvl2pPr>
            <a:lvl3pPr indent="0">
              <a:lnSpc>
                <a:spcPct val="100000"/>
              </a:lnSpc>
              <a:defRPr sz="3100" kern="1200" baseline="0">
                <a:latin typeface="Times New Roman" charset="0"/>
              </a:defRPr>
            </a:lvl3pPr>
            <a:lvl4pPr indent="0">
              <a:lnSpc>
                <a:spcPct val="100000"/>
              </a:lnSpc>
              <a:defRPr sz="3100" kern="1200" baseline="0">
                <a:latin typeface="Times New Roman" charset="0"/>
              </a:defRPr>
            </a:lvl4pPr>
            <a:lvl5pPr indent="0">
              <a:lnSpc>
                <a:spcPct val="100000"/>
              </a:lnSpc>
              <a:defRPr sz="3100" kern="1200" baseline="0">
                <a:latin typeface="Times New Roman" charset="0"/>
              </a:defRPr>
            </a:lvl5pPr>
          </a:lstStyle>
          <a:p>
            <a:pPr lvl="0"/>
            <a:r>
              <a:rPr lang="sv-SE" dirty="0"/>
              <a:t>Använd denna mall när du behöver text i ett collage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4405312" y="4876800"/>
            <a:ext cx="4192585" cy="465455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405313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219076" y="219075"/>
            <a:ext cx="4186238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8593137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219076" y="4876800"/>
            <a:ext cx="4186238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8593137" y="4876800"/>
            <a:ext cx="4187825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4408487" y="5781848"/>
            <a:ext cx="4186238" cy="2010801"/>
          </a:xfrm>
        </p:spPr>
        <p:txBody>
          <a:bodyPr lIns="612000" rIns="61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100" kern="1200" baseline="0">
                <a:solidFill>
                  <a:schemeClr val="bg1"/>
                </a:solidFill>
                <a:latin typeface="Times New Roman" charset="0"/>
              </a:defRPr>
            </a:lvl1pPr>
            <a:lvl2pPr indent="0">
              <a:lnSpc>
                <a:spcPct val="100000"/>
              </a:lnSpc>
              <a:defRPr sz="3100" kern="1200" baseline="0">
                <a:latin typeface="Times New Roman" charset="0"/>
              </a:defRPr>
            </a:lvl2pPr>
            <a:lvl3pPr indent="0">
              <a:lnSpc>
                <a:spcPct val="100000"/>
              </a:lnSpc>
              <a:defRPr sz="3100" kern="1200" baseline="0">
                <a:latin typeface="Times New Roman" charset="0"/>
              </a:defRPr>
            </a:lvl3pPr>
            <a:lvl4pPr indent="0">
              <a:lnSpc>
                <a:spcPct val="100000"/>
              </a:lnSpc>
              <a:defRPr sz="3100" kern="1200" baseline="0">
                <a:latin typeface="Times New Roman" charset="0"/>
              </a:defRPr>
            </a:lvl4pPr>
            <a:lvl5pPr indent="0">
              <a:lnSpc>
                <a:spcPct val="100000"/>
              </a:lnSpc>
              <a:defRPr sz="3100" kern="1200" baseline="0">
                <a:latin typeface="Times New Roman" charset="0"/>
              </a:defRPr>
            </a:lvl5pPr>
          </a:lstStyle>
          <a:p>
            <a:pPr lvl="0"/>
            <a:r>
              <a:rPr lang="sv-SE" dirty="0"/>
              <a:t>Använd denna mall när du behöver text i ett collage</a:t>
            </a:r>
          </a:p>
        </p:txBody>
      </p:sp>
    </p:spTree>
    <p:extLst>
      <p:ext uri="{BB962C8B-B14F-4D97-AF65-F5344CB8AC3E}">
        <p14:creationId xmlns:p14="http://schemas.microsoft.com/office/powerpoint/2010/main" val="186116899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942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sp>
        <p:nvSpPr>
          <p:cNvPr id="11" name="Rektangel 2"/>
          <p:cNvSpPr/>
          <p:nvPr userDrawn="1"/>
        </p:nvSpPr>
        <p:spPr>
          <a:xfrm>
            <a:off x="135626" y="123307"/>
            <a:ext cx="4648315" cy="293799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chemeClr val="bg1">
                  <a:alpha val="76000"/>
                </a:schemeClr>
              </a:gs>
              <a:gs pos="50000">
                <a:schemeClr val="bg1">
                  <a:alpha val="0"/>
                </a:scheme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bIns="50400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84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image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6" cy="9320761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72E7832-5C68-3D47-B80E-EC596B1907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23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image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6" cy="932076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B75C6C6-C187-C24E-8B04-09605D7350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91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niversitetshuset_ginko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"/>
          <a:stretch/>
        </p:blipFill>
        <p:spPr>
          <a:xfrm>
            <a:off x="220512" y="217449"/>
            <a:ext cx="12564076" cy="934748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12"/>
          <a:stretch/>
        </p:blipFill>
        <p:spPr>
          <a:xfrm>
            <a:off x="583890" y="417261"/>
            <a:ext cx="1087255" cy="137553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84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4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niversitetshuset_ginko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"/>
          <a:stretch/>
        </p:blipFill>
        <p:spPr>
          <a:xfrm>
            <a:off x="220512" y="217449"/>
            <a:ext cx="12564076" cy="934748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Rak 12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12"/>
          <a:stretch/>
        </p:blipFill>
        <p:spPr>
          <a:xfrm>
            <a:off x="583890" y="417261"/>
            <a:ext cx="1087255" cy="137553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948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7609©Ruona 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7" cy="9320761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991BBDF-A07A-5647-B266-F0CB9DBC40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74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5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7609©Ruona 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7" cy="9320761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AC78387-D79B-014D-AB3D-1AD674C9E5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67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800000" y="1080000"/>
            <a:ext cx="93600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36000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800000" y="3380400"/>
            <a:ext cx="9360000" cy="583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t">
            <a:normAutofit/>
          </a:bodyPr>
          <a:lstStyle/>
          <a:p>
            <a:r>
              <a:rPr dirty="0"/>
              <a:t>Brödtext nivå ett</a:t>
            </a:r>
          </a:p>
          <a:p>
            <a:pPr lvl="1"/>
            <a:r>
              <a:rPr dirty="0"/>
              <a:t>Brödtext nivå två</a:t>
            </a:r>
          </a:p>
          <a:p>
            <a:pPr lvl="2"/>
            <a:r>
              <a:rPr dirty="0"/>
              <a:t>Brödtext nivå tre</a:t>
            </a:r>
          </a:p>
          <a:p>
            <a:pPr lvl="3"/>
            <a:r>
              <a:rPr dirty="0"/>
              <a:t>Brödtext nivå fyra</a:t>
            </a:r>
          </a:p>
          <a:p>
            <a:pPr lvl="4"/>
            <a:r>
              <a:rPr dirty="0"/>
              <a:t>Brödtext nivå fem</a:t>
            </a:r>
            <a:endParaRPr lang="sv-SE" dirty="0"/>
          </a:p>
          <a:p>
            <a:pPr lvl="5"/>
            <a:r>
              <a:rPr lang="sv-SE" dirty="0"/>
              <a:t>Brödtext nivå sex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72" r:id="rId3"/>
    <p:sldLayoutId id="2147483680" r:id="rId4"/>
    <p:sldLayoutId id="2147483681" r:id="rId5"/>
    <p:sldLayoutId id="2147483675" r:id="rId6"/>
    <p:sldLayoutId id="2147483676" r:id="rId7"/>
    <p:sldLayoutId id="2147483677" r:id="rId8"/>
    <p:sldLayoutId id="2147483678" r:id="rId9"/>
    <p:sldLayoutId id="2147483684" r:id="rId10"/>
    <p:sldLayoutId id="2147483671" r:id="rId11"/>
    <p:sldLayoutId id="2147483661" r:id="rId12"/>
    <p:sldLayoutId id="2147483685" r:id="rId13"/>
    <p:sldLayoutId id="2147483683" r:id="rId14"/>
    <p:sldLayoutId id="2147483686" r:id="rId15"/>
    <p:sldLayoutId id="2147483687" r:id="rId16"/>
    <p:sldLayoutId id="2147483688" r:id="rId17"/>
    <p:sldLayoutId id="2147483666" r:id="rId18"/>
    <p:sldLayoutId id="2147483669" r:id="rId19"/>
    <p:sldLayoutId id="2147483689" r:id="rId20"/>
    <p:sldLayoutId id="2147483663" r:id="rId21"/>
    <p:sldLayoutId id="2147483682" r:id="rId22"/>
    <p:sldLayoutId id="2147483690" r:id="rId23"/>
    <p:sldLayoutId id="2147483667" r:id="rId24"/>
  </p:sldLayoutIdLst>
  <p:transition spd="med"/>
  <p:hf sldNum="0" hdr="0" ftr="0" dt="0"/>
  <p:txStyles>
    <p:titleStyle>
      <a:lvl1pPr marL="0" marR="0" indent="0" algn="l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Times New Roman"/>
          <a:ea typeface="+mn-ea"/>
          <a:cs typeface="Times New Roman"/>
          <a:sym typeface="Helvetica Light"/>
        </a:defRPr>
      </a:lvl1pPr>
      <a:lvl2pPr marL="0" marR="0" indent="22858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52000" marR="0" indent="-252000" algn="l" defTabSz="58417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1pPr>
      <a:lvl2pPr marL="504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2pPr>
      <a:lvl3pPr marL="756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3pPr>
      <a:lvl4pPr marL="1008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4pPr>
      <a:lvl5pPr marL="1260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5pPr>
      <a:lvl6pPr marL="1512000" marR="0" indent="-252000" algn="l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Helvetica Light"/>
        </a:defRPr>
      </a:lvl6pPr>
      <a:lvl7pPr marL="3111341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5819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296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2776" userDrawn="1">
          <p15:clr>
            <a:srgbClr val="F26B43"/>
          </p15:clr>
        </p15:guide>
        <p15:guide id="3" pos="138" userDrawn="1">
          <p15:clr>
            <a:srgbClr val="F26B43"/>
          </p15:clr>
        </p15:guide>
        <p15:guide id="4" pos="5414" userDrawn="1">
          <p15:clr>
            <a:srgbClr val="F26B43"/>
          </p15:clr>
        </p15:guide>
        <p15:guide id="5" pos="8052" userDrawn="1">
          <p15:clr>
            <a:srgbClr val="F26B43"/>
          </p15:clr>
        </p15:guide>
        <p15:guide id="6" orient="horz" pos="138" userDrawn="1">
          <p15:clr>
            <a:srgbClr val="F26B43"/>
          </p15:clr>
        </p15:guide>
        <p15:guide id="7" orient="horz" pos="6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din studievardag ut?</a:t>
            </a:r>
            <a:br>
              <a:rPr lang="sv-SE" dirty="0"/>
            </a:br>
            <a:r>
              <a:rPr lang="sv-SE" sz="2000" dirty="0"/>
              <a:t>Ett UX-projekt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Åsa </a:t>
            </a:r>
            <a:r>
              <a:rPr lang="sv-SE" dirty="0" err="1"/>
              <a:t>forsberg</a:t>
            </a:r>
            <a:r>
              <a:rPr lang="sv-SE" dirty="0"/>
              <a:t> 20201105</a:t>
            </a:r>
          </a:p>
        </p:txBody>
      </p:sp>
    </p:spTree>
    <p:extLst>
      <p:ext uri="{BB962C8B-B14F-4D97-AF65-F5344CB8AC3E}">
        <p14:creationId xmlns:p14="http://schemas.microsoft.com/office/powerpoint/2010/main" val="19441855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Nätverket</a:t>
            </a:r>
            <a:r>
              <a:rPr lang="en-US" sz="4000" dirty="0"/>
              <a:t> </a:t>
            </a:r>
            <a:r>
              <a:rPr lang="en-US" sz="4000" dirty="0" err="1"/>
              <a:t>för</a:t>
            </a:r>
            <a:r>
              <a:rPr lang="en-US" sz="4000" dirty="0"/>
              <a:t> service till </a:t>
            </a:r>
            <a:r>
              <a:rPr lang="en-US" sz="4000" dirty="0" err="1"/>
              <a:t>studenter</a:t>
            </a:r>
            <a:r>
              <a:rPr lang="en-US" sz="4000" dirty="0"/>
              <a:t> med </a:t>
            </a:r>
            <a:r>
              <a:rPr lang="en-US" sz="4000" dirty="0" err="1"/>
              <a:t>läs</a:t>
            </a:r>
            <a:r>
              <a:rPr lang="en-US" sz="4000" dirty="0"/>
              <a:t>- </a:t>
            </a:r>
            <a:r>
              <a:rPr lang="en-US" sz="4000" dirty="0" err="1"/>
              <a:t>och</a:t>
            </a:r>
            <a:r>
              <a:rPr lang="en-US" sz="4000" dirty="0"/>
              <a:t> </a:t>
            </a:r>
            <a:r>
              <a:rPr lang="en-US" sz="4000" dirty="0" err="1"/>
              <a:t>skrivnedsättning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tabLst>
                <a:tab pos="6927850" algn="r"/>
              </a:tabLst>
            </a:pPr>
            <a:r>
              <a:rPr lang="sv-SE" dirty="0"/>
              <a:t>Svensk biblioteksförenings expertnätverk</a:t>
            </a:r>
          </a:p>
          <a:p>
            <a:pPr>
              <a:tabLst>
                <a:tab pos="6927850" algn="r"/>
              </a:tabLst>
            </a:pPr>
            <a:r>
              <a:rPr lang="sv-SE" dirty="0"/>
              <a:t>Kontaktbibliotekarier för studenter med funktionsnedsättning vid svenska lärosäten</a:t>
            </a:r>
          </a:p>
          <a:p>
            <a:pPr>
              <a:tabLst>
                <a:tab pos="6927850" algn="r"/>
              </a:tabLst>
            </a:pPr>
            <a:r>
              <a:rPr lang="sv-SE" dirty="0"/>
              <a:t>Ca 80 medlemmar</a:t>
            </a:r>
          </a:p>
        </p:txBody>
      </p:sp>
    </p:spTree>
    <p:extLst>
      <p:ext uri="{BB962C8B-B14F-4D97-AF65-F5344CB8AC3E}">
        <p14:creationId xmlns:p14="http://schemas.microsoft.com/office/powerpoint/2010/main" val="41283425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7E7072B-B3DB-8E4A-9B8E-1A515B337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38" y="817587"/>
            <a:ext cx="5505450" cy="376555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95A6F47-55F4-4D4B-BADB-1064437D6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0" y="1082700"/>
            <a:ext cx="4572526" cy="323532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1DADC7F-877E-6541-94F9-580518B68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288" y="4180950"/>
            <a:ext cx="4864100" cy="45593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7F20A8A-B867-694F-89DA-F10F31500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9034" y="4210121"/>
            <a:ext cx="3967162" cy="29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814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EDCAA-F313-BE47-978C-566CD849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Varför en gemensam undersökning?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1AF52B-F501-1F48-A558-F8265C6018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Tillsammans få ett stort underlag av respondenter, och därmed ett resultat med större giltighet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Få ökad insikt i studenternas studiesituation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De deltagande bibliotekarierna ska lära sig mer om UX-metoder och att genomföra en UX-undersökning</a:t>
            </a:r>
          </a:p>
        </p:txBody>
      </p:sp>
    </p:spTree>
    <p:extLst>
      <p:ext uri="{BB962C8B-B14F-4D97-AF65-F5344CB8AC3E}">
        <p14:creationId xmlns:p14="http://schemas.microsoft.com/office/powerpoint/2010/main" val="3412532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9BF267-A933-1943-8462-A80F316A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Fotoutmaningen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0C8983-D964-9048-8283-EEB866504F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/>
              <a:t>probe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Minst tre foton av studievardagen under en vecka</a:t>
            </a:r>
          </a:p>
          <a:p>
            <a:pPr marL="0" indent="0">
              <a:buNone/>
            </a:pPr>
            <a:r>
              <a:rPr lang="sv-SE" dirty="0"/>
              <a:t>Intervju utifrån fotona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bild1.jpg">
            <a:extLst>
              <a:ext uri="{FF2B5EF4-FFF2-40B4-BE49-F238E27FC236}">
                <a16:creationId xmlns:a16="http://schemas.microsoft.com/office/drawing/2014/main" id="{5E03B6F7-FAF3-0845-8FC0-78050C79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96" y="4586287"/>
            <a:ext cx="3305175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55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00CE4B-2275-564D-AE0C-C7B13C27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Genomförande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08FAB1-34A1-7748-9092-C810DC5828D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Slutet av VT eller början av HT 2019</a:t>
            </a:r>
          </a:p>
          <a:p>
            <a:r>
              <a:rPr lang="sv-SE" dirty="0"/>
              <a:t>12 högskolebibliotek</a:t>
            </a:r>
          </a:p>
          <a:p>
            <a:r>
              <a:rPr lang="sv-SE" dirty="0"/>
              <a:t>1-6 respondenter/lärosäte – totalt 29 respondenter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75362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41A28-B6AF-5A45-BC08-1ACB8B61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Deltagande bibliotek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131278-96BD-8748-8B6C-0B82BEE2DC4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v-SE" sz="2000" dirty="0"/>
              <a:t>Chalmers bibliotek</a:t>
            </a:r>
          </a:p>
          <a:p>
            <a:r>
              <a:rPr lang="sv-SE" sz="2000" dirty="0"/>
              <a:t>Göteborgs universitetsbibliotek</a:t>
            </a:r>
          </a:p>
          <a:p>
            <a:r>
              <a:rPr lang="sv-SE" sz="2000" dirty="0"/>
              <a:t>Högskolan Västs, biblioteket</a:t>
            </a:r>
          </a:p>
          <a:p>
            <a:r>
              <a:rPr lang="sv-SE" sz="2000" dirty="0"/>
              <a:t>KTH biblioteket</a:t>
            </a:r>
          </a:p>
          <a:p>
            <a:r>
              <a:rPr lang="sv-SE" sz="2000" dirty="0"/>
              <a:t>Linköpings universitetsbibliotek</a:t>
            </a:r>
          </a:p>
          <a:p>
            <a:r>
              <a:rPr lang="sv-SE" sz="2000" dirty="0"/>
              <a:t>Luleå tekniska universitet, universitetsbiblioteket</a:t>
            </a:r>
          </a:p>
          <a:p>
            <a:r>
              <a:rPr lang="sv-SE" sz="2000" dirty="0"/>
              <a:t>Lunds universitet, Campus Helsingborgs bibliotek</a:t>
            </a:r>
          </a:p>
          <a:p>
            <a:r>
              <a:rPr lang="sv-SE" sz="2000" dirty="0"/>
              <a:t>Lunds universitet, Medicinska fakultetens bibliotek</a:t>
            </a:r>
          </a:p>
          <a:p>
            <a:r>
              <a:rPr lang="sv-SE" sz="2000" dirty="0"/>
              <a:t>SLU, biblioteket i Alnarp</a:t>
            </a:r>
          </a:p>
          <a:p>
            <a:r>
              <a:rPr lang="sv-SE" sz="2000" dirty="0"/>
              <a:t>Södertörns högskola, biblioteket</a:t>
            </a:r>
          </a:p>
          <a:p>
            <a:r>
              <a:rPr lang="sv-SE" sz="2000" dirty="0"/>
              <a:t>Umeå Universitetsbibliotek</a:t>
            </a:r>
          </a:p>
          <a:p>
            <a:r>
              <a:rPr lang="sv-SE" sz="2000" dirty="0"/>
              <a:t>Örebro Universitetsbibliotek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67312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3C780-BD32-E04B-9EF4-3783582E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726EA3-0D24-4040-BE67-875754598D2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v-SE" dirty="0"/>
              <a:t>För det enskilda högskolebiblioteket</a:t>
            </a:r>
          </a:p>
          <a:p>
            <a:r>
              <a:rPr lang="sv-SE" dirty="0"/>
              <a:t>Gemensam sammanställning av resultaten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4755BF-2F29-404B-82F2-FD3810A86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4559437"/>
            <a:ext cx="622935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6496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theme/theme1.xml><?xml version="1.0" encoding="utf-8"?>
<a:theme xmlns:a="http://schemas.openxmlformats.org/drawingml/2006/main" name="LU mall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LU-mall-SVE-nov2018-4-3" id="{0F5ECFCA-5AD0-6941-9D6D-18AB14843AA3}" vid="{8318133A-0015-AC43-B58E-C36B396F58A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 mall</Template>
  <TotalTime>1802</TotalTime>
  <Words>282</Words>
  <Application>Microsoft Macintosh PowerPoint</Application>
  <PresentationFormat>Anpassad</PresentationFormat>
  <Paragraphs>55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.HelveticaNeueDeskInterface-Regular</vt:lpstr>
      <vt:lpstr>Arial</vt:lpstr>
      <vt:lpstr>Calibri</vt:lpstr>
      <vt:lpstr>Helvetica Light</vt:lpstr>
      <vt:lpstr>Helvetica Neue</vt:lpstr>
      <vt:lpstr>Times New Roman</vt:lpstr>
      <vt:lpstr>LU mall</vt:lpstr>
      <vt:lpstr>Hur ser din studievardag ut? Ett UX-projekt</vt:lpstr>
      <vt:lpstr>Nätverket för service till studenter med läs- och skrivnedsättning</vt:lpstr>
      <vt:lpstr>PowerPoint-presentation</vt:lpstr>
      <vt:lpstr>Varför en gemensam undersökning?</vt:lpstr>
      <vt:lpstr>Fotoutmaningen</vt:lpstr>
      <vt:lpstr>Genomförande</vt:lpstr>
      <vt:lpstr>Deltagande bibliotek</vt:lpstr>
      <vt:lpstr>Resultat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ser din studievardag ut? </dc:title>
  <dc:creator>Microsoft Office User</dc:creator>
  <cp:lastModifiedBy>Microsoft Office User</cp:lastModifiedBy>
  <cp:revision>24</cp:revision>
  <cp:lastPrinted>2020-10-28T09:37:36Z</cp:lastPrinted>
  <dcterms:created xsi:type="dcterms:W3CDTF">2020-10-27T09:11:13Z</dcterms:created>
  <dcterms:modified xsi:type="dcterms:W3CDTF">2020-11-03T15:29:30Z</dcterms:modified>
</cp:coreProperties>
</file>