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61" r:id="rId3"/>
    <p:sldId id="277" r:id="rId4"/>
    <p:sldId id="259" r:id="rId5"/>
    <p:sldId id="260" r:id="rId6"/>
    <p:sldId id="263" r:id="rId7"/>
    <p:sldId id="267" r:id="rId8"/>
    <p:sldId id="276" r:id="rId9"/>
    <p:sldId id="268" r:id="rId10"/>
    <p:sldId id="278" r:id="rId11"/>
    <p:sldId id="269" r:id="rId12"/>
    <p:sldId id="279" r:id="rId13"/>
    <p:sldId id="270" r:id="rId14"/>
    <p:sldId id="283" r:id="rId15"/>
    <p:sldId id="284" r:id="rId16"/>
    <p:sldId id="282" r:id="rId17"/>
    <p:sldId id="281" r:id="rId18"/>
    <p:sldId id="266" r:id="rId19"/>
    <p:sldId id="274" r:id="rId20"/>
    <p:sldId id="273" r:id="rId21"/>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362" autoAdjust="0"/>
  </p:normalViewPr>
  <p:slideViewPr>
    <p:cSldViewPr>
      <p:cViewPr varScale="1">
        <p:scale>
          <a:sx n="65" d="100"/>
          <a:sy n="65" d="100"/>
        </p:scale>
        <p:origin x="66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E0FBA44-EB34-4AC7-AED1-C445969CCAE5}" type="datetimeFigureOut">
              <a:rPr lang="sv-SE" smtClean="0"/>
              <a:pPr/>
              <a:t>2014-11-06</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A7033F6-A8CC-4F02-BA10-5E82CFAD039C}" type="slidenum">
              <a:rPr lang="sv-SE" smtClean="0"/>
              <a:pPr/>
              <a:t>‹#›</a:t>
            </a:fld>
            <a:endParaRPr lang="sv-SE"/>
          </a:p>
        </p:txBody>
      </p:sp>
    </p:spTree>
    <p:extLst>
      <p:ext uri="{BB962C8B-B14F-4D97-AF65-F5344CB8AC3E}">
        <p14:creationId xmlns:p14="http://schemas.microsoft.com/office/powerpoint/2010/main" val="1592030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496E28-4B08-4761-9A73-DF08B29A786A}" type="slidenum">
              <a:rPr lang="sv-SE">
                <a:solidFill>
                  <a:srgbClr val="C0504D"/>
                </a:solidFill>
              </a:rPr>
              <a:pPr/>
              <a:t>1</a:t>
            </a:fld>
            <a:endParaRPr lang="sv-SE">
              <a:solidFill>
                <a:srgbClr val="C0504D"/>
              </a:solidFill>
            </a:endParaRP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sv-SE" dirty="0"/>
          </a:p>
        </p:txBody>
      </p:sp>
    </p:spTree>
    <p:extLst>
      <p:ext uri="{BB962C8B-B14F-4D97-AF65-F5344CB8AC3E}">
        <p14:creationId xmlns:p14="http://schemas.microsoft.com/office/powerpoint/2010/main" val="4042856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kern="1200" dirty="0" smtClean="0">
                <a:solidFill>
                  <a:schemeClr val="tx1"/>
                </a:solidFill>
                <a:effectLst/>
                <a:latin typeface="+mn-lt"/>
                <a:ea typeface="+mn-ea"/>
                <a:cs typeface="+mn-cs"/>
              </a:rPr>
              <a:t>Ett utmärkande drag för barnens beskrivningar av hur de hittar talböcker och andra böcker att använda är att de ofta involverar andra personer.</a:t>
            </a:r>
          </a:p>
          <a:p>
            <a:endParaRPr lang="sv-S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Sammanfattningsvis kan det sägas att barnen berättar att det finns många vägar som leder dem till talböcker och andra böcker att läsa. Vad berättelserna också uttrycker är det som i litteraturen om informationssökning brukar kallas för </a:t>
            </a:r>
            <a:r>
              <a:rPr lang="sv-SE" sz="1200" kern="1200" dirty="0" err="1" smtClean="0">
                <a:solidFill>
                  <a:schemeClr val="tx1"/>
                </a:solidFill>
                <a:effectLst/>
                <a:latin typeface="+mn-lt"/>
                <a:ea typeface="+mn-ea"/>
                <a:cs typeface="+mn-cs"/>
              </a:rPr>
              <a:t>serendipitet</a:t>
            </a:r>
            <a:r>
              <a:rPr lang="sv-SE" sz="1200" kern="1200" dirty="0" smtClean="0">
                <a:solidFill>
                  <a:schemeClr val="tx1"/>
                </a:solidFill>
                <a:effectLst/>
                <a:latin typeface="+mn-lt"/>
                <a:ea typeface="+mn-ea"/>
                <a:cs typeface="+mn-cs"/>
              </a:rPr>
              <a:t> (Case, 2012, s. 101f) som kan beskrivas som att </a:t>
            </a:r>
            <a:r>
              <a:rPr lang="sv-SE" sz="1200" i="1" kern="1200" dirty="0" smtClean="0">
                <a:solidFill>
                  <a:schemeClr val="tx1"/>
                </a:solidFill>
                <a:effectLst/>
                <a:latin typeface="+mn-lt"/>
                <a:ea typeface="+mn-ea"/>
                <a:cs typeface="+mn-cs"/>
              </a:rPr>
              <a:t>råka på</a:t>
            </a:r>
            <a:r>
              <a:rPr lang="sv-SE" sz="1200" kern="1200" dirty="0" smtClean="0">
                <a:solidFill>
                  <a:schemeClr val="tx1"/>
                </a:solidFill>
                <a:effectLst/>
                <a:latin typeface="+mn-lt"/>
                <a:ea typeface="+mn-ea"/>
                <a:cs typeface="+mn-cs"/>
              </a:rPr>
              <a:t> ett dokument som visar sig vara relevant och användbart, även om man inte aktivt letade efter det. I berättelserna framstår således inte sökandet efter böcker som en noggrant planerad aktivitet, och inte heller som en särskilt bekymmersam aktivitet.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Exempelvis</a:t>
            </a:r>
            <a:r>
              <a:rPr lang="sv-SE" sz="1200" kern="1200" baseline="0" dirty="0" smtClean="0">
                <a:solidFill>
                  <a:schemeClr val="tx1"/>
                </a:solidFill>
                <a:effectLst/>
                <a:latin typeface="+mn-lt"/>
                <a:ea typeface="+mn-ea"/>
                <a:cs typeface="+mn-cs"/>
              </a:rPr>
              <a:t> när de talar om svårigheter att söka i MTM:s katalog: </a:t>
            </a:r>
            <a:endParaRPr lang="sv-SE" sz="1200" kern="1200" dirty="0" smtClean="0">
              <a:solidFill>
                <a:schemeClr val="tx1"/>
              </a:solidFill>
              <a:effectLst/>
              <a:latin typeface="+mn-lt"/>
              <a:ea typeface="+mn-ea"/>
              <a:cs typeface="+mn-cs"/>
            </a:endParaRPr>
          </a:p>
          <a:p>
            <a:endParaRPr lang="sv-SE" dirty="0"/>
          </a:p>
        </p:txBody>
      </p:sp>
      <p:sp>
        <p:nvSpPr>
          <p:cNvPr id="4" name="Slide Number Placeholder 3"/>
          <p:cNvSpPr>
            <a:spLocks noGrp="1"/>
          </p:cNvSpPr>
          <p:nvPr>
            <p:ph type="sldNum" sz="quarter" idx="10"/>
          </p:nvPr>
        </p:nvSpPr>
        <p:spPr/>
        <p:txBody>
          <a:bodyPr/>
          <a:lstStyle/>
          <a:p>
            <a:fld id="{4CDCECA5-82A2-49E6-A141-C0DDA8639F57}" type="slidenum">
              <a:rPr lang="sv-SE" smtClean="0"/>
              <a:pPr/>
              <a:t>10</a:t>
            </a:fld>
            <a:endParaRPr lang="sv-SE"/>
          </a:p>
        </p:txBody>
      </p:sp>
    </p:spTree>
    <p:extLst>
      <p:ext uri="{BB962C8B-B14F-4D97-AF65-F5344CB8AC3E}">
        <p14:creationId xmlns:p14="http://schemas.microsoft.com/office/powerpoint/2010/main" val="1434284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Kan leda</a:t>
            </a:r>
            <a:r>
              <a:rPr lang="sv-SE" baseline="0" dirty="0" smtClean="0"/>
              <a:t> till andra fynd. </a:t>
            </a:r>
            <a:endParaRPr lang="sv-SE" dirty="0"/>
          </a:p>
        </p:txBody>
      </p:sp>
      <p:sp>
        <p:nvSpPr>
          <p:cNvPr id="4" name="Slide Number Placeholder 3"/>
          <p:cNvSpPr>
            <a:spLocks noGrp="1"/>
          </p:cNvSpPr>
          <p:nvPr>
            <p:ph type="sldNum" sz="quarter" idx="10"/>
          </p:nvPr>
        </p:nvSpPr>
        <p:spPr/>
        <p:txBody>
          <a:bodyPr/>
          <a:lstStyle/>
          <a:p>
            <a:fld id="{4CDCECA5-82A2-49E6-A141-C0DDA8639F57}" type="slidenum">
              <a:rPr lang="sv-SE" smtClean="0"/>
              <a:pPr/>
              <a:t>11</a:t>
            </a:fld>
            <a:endParaRPr lang="sv-SE"/>
          </a:p>
        </p:txBody>
      </p:sp>
    </p:spTree>
    <p:extLst>
      <p:ext uri="{BB962C8B-B14F-4D97-AF65-F5344CB8AC3E}">
        <p14:creationId xmlns:p14="http://schemas.microsoft.com/office/powerpoint/2010/main" val="1505528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Slutligen då, vad berättar</a:t>
            </a:r>
            <a:r>
              <a:rPr lang="sv-SE" baseline="0" dirty="0" smtClean="0"/>
              <a:t> de om upplevelser av bibliotek? </a:t>
            </a:r>
          </a:p>
          <a:p>
            <a:endParaRPr lang="sv-SE" baseline="0" dirty="0" smtClean="0"/>
          </a:p>
          <a:p>
            <a:r>
              <a:rPr lang="sv-SE" baseline="0" dirty="0" smtClean="0"/>
              <a:t>Barnen berättar om användning av </a:t>
            </a:r>
            <a:r>
              <a:rPr lang="sv-SE" sz="1200" kern="1200" dirty="0" smtClean="0">
                <a:solidFill>
                  <a:schemeClr val="tx1"/>
                </a:solidFill>
                <a:effectLst/>
                <a:latin typeface="+mn-lt"/>
                <a:ea typeface="+mn-ea"/>
                <a:cs typeface="+mn-cs"/>
              </a:rPr>
              <a:t>olika typer av bibliotek, både skol- och folkbibliotek, samt via MTM:s tjänst Egen nedladdning.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Berättelserna om bibliotek skiftar mellan de olika barnen, också inom grupperna, både vad gäller hur de trivs i biblioteksmiljöer och hur ofta de brukar besöka bibliotek.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I flera intervjuer beskrivs bibliotek också på ett ganska traditionellt sätt, som lugna och tysta ställen fyllda med böcker, vilket ibland beskrivs som något tråkigt, men också flera gånger som något positivt – lugn och</a:t>
            </a:r>
            <a:r>
              <a:rPr lang="sv-SE" sz="1200" kern="1200" baseline="0" dirty="0" smtClean="0">
                <a:solidFill>
                  <a:schemeClr val="tx1"/>
                </a:solidFill>
                <a:effectLst/>
                <a:latin typeface="+mn-lt"/>
                <a:ea typeface="+mn-ea"/>
                <a:cs typeface="+mn-cs"/>
              </a:rPr>
              <a:t> tystnad tycks vara uppskattat. </a:t>
            </a:r>
          </a:p>
          <a:p>
            <a:endParaRPr lang="sv-SE"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effectLst/>
                <a:latin typeface="+mn-lt"/>
                <a:ea typeface="+mn-ea"/>
                <a:cs typeface="+mn-cs"/>
              </a:rPr>
              <a:t>Lugn är också något de vill bli bemötta med: de beskriver hur de gärna vill ha personalens </a:t>
            </a:r>
            <a:r>
              <a:rPr lang="sv-SE" dirty="0" smtClean="0"/>
              <a:t>ha uppmärksamhet, tips och hjälp när de behöver det, </a:t>
            </a:r>
            <a:br>
              <a:rPr lang="sv-SE" dirty="0" smtClean="0"/>
            </a:br>
            <a:r>
              <a:rPr lang="sv-SE" dirty="0" smtClean="0"/>
              <a:t>men inte tillrättavisningar vad gäller bokval .</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En annan anledning till få biblioteksbesök som nämns av en del barn är att de inte tycker att de behöver besöka något bibliotek rent fysiskt sedan de har börjat använda MTM:s tjänst Egen nedladdning. Men i följande citat tycks det dock som att det finns en möjlighet att ändå identifiera sig som en biblioteksbesökare genom att använda sig av denna tjänst, då MTM beskrivs som en typ av bibliotek: </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endParaRPr lang="sv-SE" dirty="0"/>
          </a:p>
        </p:txBody>
      </p:sp>
      <p:sp>
        <p:nvSpPr>
          <p:cNvPr id="4" name="Slide Number Placeholder 3"/>
          <p:cNvSpPr>
            <a:spLocks noGrp="1"/>
          </p:cNvSpPr>
          <p:nvPr>
            <p:ph type="sldNum" sz="quarter" idx="10"/>
          </p:nvPr>
        </p:nvSpPr>
        <p:spPr/>
        <p:txBody>
          <a:bodyPr/>
          <a:lstStyle/>
          <a:p>
            <a:fld id="{4CDCECA5-82A2-49E6-A141-C0DDA8639F57}" type="slidenum">
              <a:rPr lang="sv-SE" smtClean="0"/>
              <a:pPr/>
              <a:t>12</a:t>
            </a:fld>
            <a:endParaRPr lang="sv-SE"/>
          </a:p>
        </p:txBody>
      </p:sp>
    </p:spTree>
    <p:extLst>
      <p:ext uri="{BB962C8B-B14F-4D97-AF65-F5344CB8AC3E}">
        <p14:creationId xmlns:p14="http://schemas.microsoft.com/office/powerpoint/2010/main" val="1825637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4CDCECA5-82A2-49E6-A141-C0DDA8639F57}" type="slidenum">
              <a:rPr lang="sv-SE" smtClean="0"/>
              <a:pPr/>
              <a:t>13</a:t>
            </a:fld>
            <a:endParaRPr lang="sv-SE"/>
          </a:p>
        </p:txBody>
      </p:sp>
    </p:spTree>
    <p:extLst>
      <p:ext uri="{BB962C8B-B14F-4D97-AF65-F5344CB8AC3E}">
        <p14:creationId xmlns:p14="http://schemas.microsoft.com/office/powerpoint/2010/main" val="1190961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Kan leda</a:t>
            </a:r>
            <a:r>
              <a:rPr lang="sv-SE" baseline="0" dirty="0" smtClean="0"/>
              <a:t> till andra fynd. </a:t>
            </a:r>
            <a:endParaRPr lang="sv-SE" dirty="0"/>
          </a:p>
        </p:txBody>
      </p:sp>
      <p:sp>
        <p:nvSpPr>
          <p:cNvPr id="4" name="Slide Number Placeholder 3"/>
          <p:cNvSpPr>
            <a:spLocks noGrp="1"/>
          </p:cNvSpPr>
          <p:nvPr>
            <p:ph type="sldNum" sz="quarter" idx="10"/>
          </p:nvPr>
        </p:nvSpPr>
        <p:spPr/>
        <p:txBody>
          <a:bodyPr/>
          <a:lstStyle/>
          <a:p>
            <a:fld id="{4CDCECA5-82A2-49E6-A141-C0DDA8639F57}" type="slidenum">
              <a:rPr lang="sv-SE" smtClean="0"/>
              <a:pPr/>
              <a:t>14</a:t>
            </a:fld>
            <a:endParaRPr lang="sv-SE"/>
          </a:p>
        </p:txBody>
      </p:sp>
    </p:spTree>
    <p:extLst>
      <p:ext uri="{BB962C8B-B14F-4D97-AF65-F5344CB8AC3E}">
        <p14:creationId xmlns:p14="http://schemas.microsoft.com/office/powerpoint/2010/main" val="1350713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sv-SE" sz="1200" kern="1200" dirty="0" smtClean="0">
                <a:solidFill>
                  <a:schemeClr val="tx1"/>
                </a:solidFill>
                <a:effectLst/>
                <a:latin typeface="+mn-lt"/>
                <a:ea typeface="+mn-ea"/>
                <a:cs typeface="+mn-cs"/>
              </a:rPr>
              <a:t>Analysen</a:t>
            </a:r>
            <a:r>
              <a:rPr lang="sv-SE" sz="1200" kern="1200" baseline="0" dirty="0" smtClean="0">
                <a:solidFill>
                  <a:schemeClr val="tx1"/>
                </a:solidFill>
                <a:effectLst/>
                <a:latin typeface="+mn-lt"/>
                <a:ea typeface="+mn-ea"/>
                <a:cs typeface="+mn-cs"/>
              </a:rPr>
              <a:t> skedde i tre steg, där jag i det tredje steget såg</a:t>
            </a:r>
            <a:r>
              <a:rPr lang="sv-SE" sz="1200" kern="1200" dirty="0" smtClean="0">
                <a:solidFill>
                  <a:schemeClr val="tx1"/>
                </a:solidFill>
                <a:effectLst/>
                <a:latin typeface="+mn-lt"/>
                <a:ea typeface="+mn-ea"/>
                <a:cs typeface="+mn-cs"/>
              </a:rPr>
              <a:t> resultaten i ljuset av de tre teoretiska begrepp som ni ser här på sliden: </a:t>
            </a:r>
            <a:r>
              <a:rPr lang="sv-SE" sz="1200" b="0" i="1" u="none" strike="noStrike" kern="1200" baseline="0" dirty="0" smtClean="0">
                <a:solidFill>
                  <a:schemeClr val="tx1"/>
                </a:solidFill>
                <a:latin typeface="+mn-lt"/>
                <a:ea typeface="ＭＳ Ｐゴシック" pitchFamily="-65" charset="-128"/>
              </a:rPr>
              <a:t>läsandets materialitet, remediering </a:t>
            </a:r>
            <a:r>
              <a:rPr lang="sv-SE" sz="1200" b="0" i="0" u="none" strike="noStrike" kern="1200" baseline="0" dirty="0" smtClean="0">
                <a:solidFill>
                  <a:schemeClr val="tx1"/>
                </a:solidFill>
                <a:latin typeface="+mn-lt"/>
                <a:ea typeface="ＭＳ Ｐゴシック" pitchFamily="-65" charset="-128"/>
              </a:rPr>
              <a:t>och </a:t>
            </a:r>
            <a:r>
              <a:rPr lang="sv-SE" sz="1200" b="0" i="1" u="none" strike="noStrike" kern="1200" baseline="0" dirty="0" smtClean="0">
                <a:solidFill>
                  <a:schemeClr val="tx1"/>
                </a:solidFill>
                <a:latin typeface="+mn-lt"/>
                <a:ea typeface="ＭＳ Ｐゴシック" pitchFamily="-65" charset="-128"/>
              </a:rPr>
              <a:t>meningserbjudanden</a:t>
            </a:r>
            <a:r>
              <a:rPr lang="sv-SE" sz="1200" b="0" i="0" u="none" strike="noStrike" kern="1200" baseline="0" dirty="0" smtClean="0">
                <a:solidFill>
                  <a:schemeClr val="tx1"/>
                </a:solidFill>
                <a:latin typeface="+mn-lt"/>
                <a:ea typeface="ＭＳ Ｐゴシック" pitchFamily="-65" charset="-128"/>
              </a:rPr>
              <a:t>. </a:t>
            </a: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Dessa</a:t>
            </a:r>
            <a:r>
              <a:rPr lang="sv-SE" sz="1200" kern="1200" baseline="0" dirty="0" smtClean="0">
                <a:solidFill>
                  <a:schemeClr val="tx1"/>
                </a:solidFill>
                <a:effectLst/>
                <a:latin typeface="+mn-lt"/>
                <a:ea typeface="+mn-ea"/>
                <a:cs typeface="+mn-cs"/>
              </a:rPr>
              <a:t> begrepp hjälpte mig att beskriva det spelar roll a</a:t>
            </a:r>
            <a:r>
              <a:rPr lang="sv-SE" sz="1200" kern="1200" dirty="0" smtClean="0">
                <a:solidFill>
                  <a:schemeClr val="tx1"/>
                </a:solidFill>
                <a:effectLst/>
                <a:latin typeface="+mn-lt"/>
                <a:ea typeface="+mn-ea"/>
                <a:cs typeface="+mn-cs"/>
              </a:rPr>
              <a:t>tt barnen läser just talböcker för hur de beskriver sin läsning och hur de uppfattar att andra uppfattar deras läsning.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Återkommer</a:t>
            </a:r>
            <a:r>
              <a:rPr lang="sv-SE" sz="1200" kern="1200" baseline="0" dirty="0" smtClean="0">
                <a:solidFill>
                  <a:schemeClr val="tx1"/>
                </a:solidFill>
                <a:effectLst/>
                <a:latin typeface="+mn-lt"/>
                <a:ea typeface="+mn-ea"/>
                <a:cs typeface="+mn-cs"/>
              </a:rPr>
              <a:t> till dessa i relation till vad barnen berättade om sin läsning, sin användning av talböcker, sina sätt att hitta talböcker och bemötande på de lokala biblioteken.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1" kern="1200" baseline="0" dirty="0" smtClean="0">
                <a:solidFill>
                  <a:schemeClr val="tx1"/>
                </a:solidFill>
                <a:effectLst/>
                <a:latin typeface="+mn-lt"/>
                <a:ea typeface="+mn-ea"/>
                <a:cs typeface="+mn-cs"/>
              </a:rPr>
              <a:t>Läsningens materialitet: </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kern="1200" baseline="0" dirty="0" smtClean="0">
                <a:solidFill>
                  <a:schemeClr val="tx1"/>
                </a:solidFill>
                <a:effectLst/>
                <a:latin typeface="+mn-lt"/>
                <a:ea typeface="+mn-ea"/>
                <a:cs typeface="+mn-cs"/>
              </a:rPr>
              <a:t>Läsningens rent fysiska dimension spelar roll för hur den upplevs. </a:t>
            </a:r>
            <a:r>
              <a:rPr lang="sv-SE" sz="1200" kern="1200" dirty="0" smtClean="0">
                <a:solidFill>
                  <a:schemeClr val="tx1"/>
                </a:solidFill>
                <a:effectLst/>
                <a:latin typeface="+mn-lt"/>
                <a:ea typeface="+mn-ea"/>
                <a:cs typeface="+mn-cs"/>
              </a:rPr>
              <a:t>Den här rapporten fokuserar på betydelsen av att de centrala föremål som manipuleras i läsaktiviteter är av ett särskilt slag, nämligen talböcker. Dessa böcker skiljer sig från konventionella tryckta böcker på flera sätt. En utgångspunkt för analysen av barnens berättelser om sin talbokanvändning är att dessa skillnader är av betydelse för barnens läsning.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1" kern="1200" dirty="0" smtClean="0">
                <a:solidFill>
                  <a:schemeClr val="tx1"/>
                </a:solidFill>
                <a:effectLst/>
                <a:latin typeface="+mn-lt"/>
                <a:ea typeface="+mn-ea"/>
                <a:cs typeface="+mn-cs"/>
              </a:rPr>
              <a:t>Materialitet</a:t>
            </a:r>
            <a:r>
              <a:rPr lang="sv-SE" sz="1200" b="0" kern="1200" dirty="0" smtClean="0">
                <a:solidFill>
                  <a:schemeClr val="tx1"/>
                </a:solidFill>
                <a:effectLst/>
                <a:latin typeface="+mn-lt"/>
                <a:ea typeface="+mn-ea"/>
                <a:cs typeface="+mn-cs"/>
              </a:rPr>
              <a:t> kan förstås på tre nivåer:</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sz="1200" b="0" kern="1200" dirty="0" smtClean="0">
                <a:solidFill>
                  <a:schemeClr val="tx1"/>
                </a:solidFill>
                <a:effectLst/>
                <a:latin typeface="+mn-lt"/>
                <a:ea typeface="+mn-ea"/>
                <a:cs typeface="+mn-cs"/>
              </a:rPr>
              <a:t>Hårvarunivå, t.ex.</a:t>
            </a:r>
            <a:r>
              <a:rPr lang="sv-SE" sz="1200" b="0" kern="1200" baseline="0" dirty="0" smtClean="0">
                <a:solidFill>
                  <a:schemeClr val="tx1"/>
                </a:solidFill>
                <a:effectLst/>
                <a:latin typeface="+mn-lt"/>
                <a:ea typeface="+mn-ea"/>
                <a:cs typeface="+mn-cs"/>
              </a:rPr>
              <a:t> uppspelningsapparater</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sz="1200" b="0" kern="1200" baseline="0" dirty="0" smtClean="0">
                <a:solidFill>
                  <a:schemeClr val="tx1"/>
                </a:solidFill>
                <a:effectLst/>
                <a:latin typeface="+mn-lt"/>
                <a:ea typeface="+mn-ea"/>
                <a:cs typeface="+mn-cs"/>
              </a:rPr>
              <a:t>Dokumentnivå, lagring och uppmärkning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sz="1200" b="0" kern="1200" baseline="0" dirty="0" smtClean="0">
                <a:solidFill>
                  <a:schemeClr val="tx1"/>
                </a:solidFill>
                <a:effectLst/>
                <a:latin typeface="+mn-lt"/>
                <a:ea typeface="+mn-ea"/>
                <a:cs typeface="+mn-cs"/>
              </a:rPr>
              <a:t>Social och institutionell nivå: det sammanhang där läsningen sker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1" kern="1200" dirty="0" smtClean="0">
                <a:solidFill>
                  <a:schemeClr val="tx1"/>
                </a:solidFill>
                <a:effectLst/>
                <a:latin typeface="+mn-lt"/>
                <a:ea typeface="+mn-ea"/>
                <a:cs typeface="+mn-cs"/>
              </a:rPr>
              <a:t>Remediering: </a:t>
            </a:r>
            <a:r>
              <a:rPr lang="sv-SE" sz="1200" b="0" kern="1200" dirty="0" smtClean="0">
                <a:solidFill>
                  <a:schemeClr val="tx1"/>
                </a:solidFill>
                <a:effectLst/>
                <a:latin typeface="+mn-lt"/>
                <a:ea typeface="+mn-ea"/>
                <a:cs typeface="+mn-cs"/>
              </a:rPr>
              <a:t>Nya medieformat uppstår inte ur tomma intet,</a:t>
            </a:r>
            <a:r>
              <a:rPr lang="sv-SE" sz="1200" b="0" kern="1200" baseline="0" dirty="0" smtClean="0">
                <a:solidFill>
                  <a:schemeClr val="tx1"/>
                </a:solidFill>
                <a:effectLst/>
                <a:latin typeface="+mn-lt"/>
                <a:ea typeface="+mn-ea"/>
                <a:cs typeface="+mn-cs"/>
              </a:rPr>
              <a:t> utan lånar egenskaper från andra. Måste likna andra, men samtidigt erbjuda något nytt för att överleva. </a:t>
            </a:r>
            <a:r>
              <a:rPr lang="sv-SE" sz="1200" kern="1200" dirty="0" smtClean="0">
                <a:solidFill>
                  <a:schemeClr val="tx1"/>
                </a:solidFill>
                <a:effectLst/>
                <a:latin typeface="+mn-lt"/>
                <a:ea typeface="+mn-ea"/>
                <a:cs typeface="+mn-cs"/>
              </a:rPr>
              <a:t>Digitaliserade talböcker lånar egenskaper från exempelvis kassettböcker. Alla talboksformat lånar dessutom egenskaper från den konventionella, tryckta boken. Att uppmärksamma läsningens och böckers materialitet kommer i analysen av fokusgruppssamtalen även att innebära att likheter och skillnader mellan olika bokformat, och den betydelse dessa likheter och skillnader tillskrivs i samtalen, fokuseras.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1" kern="1200" dirty="0" smtClean="0">
                <a:solidFill>
                  <a:schemeClr val="tx1"/>
                </a:solidFill>
                <a:effectLst/>
                <a:latin typeface="+mn-lt"/>
                <a:ea typeface="+mn-ea"/>
                <a:cs typeface="+mn-cs"/>
              </a:rPr>
              <a:t>Meningserbjudanden</a:t>
            </a: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Med begreppet avses de erbjudanden som människor uppfattar i en specifik fysisk miljö, vilket inkluderar de redskap som vi människor skapar och har till vårt förfogande.</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Både de möjligheter och de begränsningar som erbjuds handlar om vad som är fysiskt möjligt, men också om vad som uppfattas som möjligt och inte, beroende på exempelvis tilltro till den egna förmågan eller vad som uppfattas som socialt sanktionerat. Både möjligheterna och begränsningarna uppstår således </a:t>
            </a:r>
            <a:r>
              <a:rPr lang="sv-SE" sz="1200" i="1" kern="1200" dirty="0" smtClean="0">
                <a:solidFill>
                  <a:schemeClr val="tx1"/>
                </a:solidFill>
                <a:effectLst/>
                <a:latin typeface="+mn-lt"/>
                <a:ea typeface="+mn-ea"/>
                <a:cs typeface="+mn-cs"/>
              </a:rPr>
              <a:t>mellan</a:t>
            </a:r>
            <a:r>
              <a:rPr lang="sv-SE" sz="1200" kern="1200" dirty="0" smtClean="0">
                <a:solidFill>
                  <a:schemeClr val="tx1"/>
                </a:solidFill>
                <a:effectLst/>
                <a:latin typeface="+mn-lt"/>
                <a:ea typeface="+mn-ea"/>
                <a:cs typeface="+mn-cs"/>
              </a:rPr>
              <a:t> redskapet och den som använder det. Detta innebär också att alla redskap kan visa sig ha och få oväntade meningserbjudanden </a:t>
            </a:r>
            <a:endParaRPr lang="sv-SE"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DCECA5-82A2-49E6-A141-C0DDA8639F57}" type="slidenum">
              <a:rPr lang="sv-SE" smtClean="0"/>
              <a:pPr/>
              <a:t>15</a:t>
            </a:fld>
            <a:endParaRPr lang="sv-SE"/>
          </a:p>
        </p:txBody>
      </p:sp>
    </p:spTree>
    <p:extLst>
      <p:ext uri="{BB962C8B-B14F-4D97-AF65-F5344CB8AC3E}">
        <p14:creationId xmlns:p14="http://schemas.microsoft.com/office/powerpoint/2010/main" val="2188971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sv-SE" dirty="0" smtClean="0"/>
              <a:t>Utifrån</a:t>
            </a:r>
            <a:r>
              <a:rPr lang="sv-SE" baseline="0" dirty="0" smtClean="0"/>
              <a:t> de tre teoretiska begreppen används sedan i rapporten för att beskriva vad som framkommit i analysen. </a:t>
            </a:r>
          </a:p>
          <a:p>
            <a:endParaRPr lang="sv-SE" baseline="0" dirty="0" smtClean="0"/>
          </a:p>
          <a:p>
            <a:r>
              <a:rPr lang="sv-SE" baseline="0" dirty="0" smtClean="0"/>
              <a:t>Som ni kanske minns talade jag om tre nivåer av materialitet, och barnens berättelser kan sägas röra sig på alla dessa tre nivåer och de kan sägas beskriva meningserbjudanden på alla tre nivåerna. </a:t>
            </a:r>
          </a:p>
          <a:p>
            <a:endParaRPr lang="sv-SE"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sz="1200" kern="1200" dirty="0" smtClean="0">
                <a:solidFill>
                  <a:schemeClr val="tx1"/>
                </a:solidFill>
                <a:effectLst/>
                <a:latin typeface="+mn-lt"/>
                <a:ea typeface="+mn-ea"/>
                <a:cs typeface="+mn-cs"/>
              </a:rPr>
              <a:t>När det gäller den första nivån, som alltså rör sig om de redskap som används för att ta del av talböcker, så illusterar barnens berättelser på </a:t>
            </a:r>
            <a:r>
              <a:rPr lang="sv-SE" sz="1200" i="1" kern="1200" dirty="0" smtClean="0">
                <a:solidFill>
                  <a:schemeClr val="tx1"/>
                </a:solidFill>
                <a:effectLst/>
                <a:latin typeface="+mn-lt"/>
                <a:ea typeface="+mn-ea"/>
                <a:cs typeface="+mn-cs"/>
              </a:rPr>
              <a:t>meningserbjudanden</a:t>
            </a:r>
            <a:r>
              <a:rPr lang="sv-SE" sz="1200" kern="1200" dirty="0" smtClean="0">
                <a:solidFill>
                  <a:schemeClr val="tx1"/>
                </a:solidFill>
                <a:effectLst/>
                <a:latin typeface="+mn-lt"/>
                <a:ea typeface="+mn-ea"/>
                <a:cs typeface="+mn-cs"/>
              </a:rPr>
              <a:t> som hänger samman med de typer av uppspelningsapparater barnen använder sig av.</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
            </a:r>
            <a:br>
              <a:rPr lang="sv-SE" sz="1200" kern="1200" dirty="0" smtClean="0">
                <a:solidFill>
                  <a:schemeClr val="tx1"/>
                </a:solidFill>
                <a:effectLst/>
                <a:latin typeface="+mn-lt"/>
                <a:ea typeface="+mn-ea"/>
                <a:cs typeface="+mn-cs"/>
              </a:rPr>
            </a:br>
            <a:r>
              <a:rPr lang="sv-SE" sz="1200" b="1" kern="1200" dirty="0" smtClean="0">
                <a:solidFill>
                  <a:schemeClr val="tx1"/>
                </a:solidFill>
                <a:effectLst/>
                <a:latin typeface="+mn-lt"/>
                <a:ea typeface="+mn-ea"/>
                <a:cs typeface="+mn-cs"/>
              </a:rPr>
              <a:t>Uppspelningsmediernas mindre storlek </a:t>
            </a:r>
            <a:r>
              <a:rPr lang="sv-SE" sz="1200" kern="1200" dirty="0" smtClean="0">
                <a:solidFill>
                  <a:schemeClr val="tx1"/>
                </a:solidFill>
                <a:effectLst/>
                <a:latin typeface="+mn-lt"/>
                <a:ea typeface="+mn-ea"/>
                <a:cs typeface="+mn-cs"/>
              </a:rPr>
              <a:t>tycks också, enligt barnens berättelser, erbjuda möjligheten att göra talboksanvändningen till en privat aktivitet, som kan liknas vid tyst läsning av en tryckt bok. En aspekt av de mindre spelarnas fördelar handlar om att de, till skillnad från större spelare, inte väcker omgivningens uppmärksamhet. Genom att göra talboksanvändningen mindre synlig, och mer lik exempelvis lyssnandet på musik, möjliggörs en normalisering av aktiviteten. </a:t>
            </a:r>
            <a:br>
              <a:rPr lang="sv-SE" sz="1200" kern="1200" dirty="0" smtClean="0">
                <a:solidFill>
                  <a:schemeClr val="tx1"/>
                </a:solidFill>
                <a:effectLst/>
                <a:latin typeface="+mn-lt"/>
                <a:ea typeface="+mn-ea"/>
                <a:cs typeface="+mn-cs"/>
              </a:rPr>
            </a:br>
            <a:endParaRPr lang="sv-SE"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dirty="0" smtClean="0"/>
              <a:t>Den andra nivån gäller dokumentnivån och de remedieringsförsök som talböckerna innefattar, alltså funktioner</a:t>
            </a:r>
            <a:r>
              <a:rPr lang="sv-SE" baseline="0" dirty="0" smtClean="0"/>
              <a:t> som är lånade från den tryckta boken. </a:t>
            </a:r>
            <a:r>
              <a:rPr lang="sv-SE" sz="1200" kern="1200" dirty="0" smtClean="0">
                <a:solidFill>
                  <a:schemeClr val="tx1"/>
                </a:solidFill>
                <a:effectLst/>
                <a:latin typeface="+mn-lt"/>
                <a:ea typeface="+mn-ea"/>
                <a:cs typeface="+mn-cs"/>
              </a:rPr>
              <a:t>Av gruppintervjuerna att döma tycks det dock som att barnen använder dessa funktioner i </a:t>
            </a:r>
            <a:r>
              <a:rPr lang="sv-SE" sz="1200" b="1" kern="1200" dirty="0" smtClean="0">
                <a:solidFill>
                  <a:schemeClr val="tx1"/>
                </a:solidFill>
                <a:effectLst/>
                <a:latin typeface="+mn-lt"/>
                <a:ea typeface="+mn-ea"/>
                <a:cs typeface="+mn-cs"/>
              </a:rPr>
              <a:t>tämligen liten utsträckning</a:t>
            </a:r>
            <a:r>
              <a:rPr lang="sv-SE" sz="1200" kern="1200" dirty="0" smtClean="0">
                <a:solidFill>
                  <a:schemeClr val="tx1"/>
                </a:solidFill>
                <a:effectLst/>
                <a:latin typeface="+mn-lt"/>
                <a:ea typeface="+mn-ea"/>
                <a:cs typeface="+mn-cs"/>
              </a:rPr>
              <a:t>, och att de finner dem svåranvändbara.</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Av analysen av samtalen framgår att barnen tillskriver talboken </a:t>
            </a:r>
            <a:r>
              <a:rPr lang="sv-SE" sz="1200" i="1" kern="1200" dirty="0" smtClean="0">
                <a:solidFill>
                  <a:schemeClr val="tx1"/>
                </a:solidFill>
                <a:effectLst/>
                <a:latin typeface="+mn-lt"/>
                <a:ea typeface="+mn-ea"/>
                <a:cs typeface="+mn-cs"/>
              </a:rPr>
              <a:t>meningserbjudanen</a:t>
            </a:r>
            <a:r>
              <a:rPr lang="sv-SE" sz="1200" kern="1200" dirty="0" smtClean="0">
                <a:solidFill>
                  <a:schemeClr val="tx1"/>
                </a:solidFill>
                <a:effectLst/>
                <a:latin typeface="+mn-lt"/>
                <a:ea typeface="+mn-ea"/>
                <a:cs typeface="+mn-cs"/>
              </a:rPr>
              <a:t> som så att säga leder </a:t>
            </a:r>
            <a:r>
              <a:rPr lang="sv-SE" sz="1200" b="1" kern="1200" dirty="0" smtClean="0">
                <a:solidFill>
                  <a:schemeClr val="tx1"/>
                </a:solidFill>
                <a:effectLst/>
                <a:latin typeface="+mn-lt"/>
                <a:ea typeface="+mn-ea"/>
                <a:cs typeface="+mn-cs"/>
              </a:rPr>
              <a:t>i två olika riktningar</a:t>
            </a:r>
            <a:r>
              <a:rPr lang="sv-SE" sz="1200" kern="1200" dirty="0" smtClean="0">
                <a:solidFill>
                  <a:schemeClr val="tx1"/>
                </a:solidFill>
                <a:effectLst/>
                <a:latin typeface="+mn-lt"/>
                <a:ea typeface="+mn-ea"/>
                <a:cs typeface="+mn-cs"/>
              </a:rPr>
              <a:t>, å ena sidan mot den typ av medium, den tryckta boken, som talböckerna </a:t>
            </a:r>
            <a:r>
              <a:rPr lang="sv-SE" sz="1200" i="1" kern="1200" dirty="0" smtClean="0">
                <a:solidFill>
                  <a:schemeClr val="tx1"/>
                </a:solidFill>
                <a:effectLst/>
                <a:latin typeface="+mn-lt"/>
                <a:ea typeface="+mn-ea"/>
                <a:cs typeface="+mn-cs"/>
              </a:rPr>
              <a:t>remedierar</a:t>
            </a:r>
            <a:r>
              <a:rPr lang="sv-SE" sz="1200" kern="1200" dirty="0" smtClean="0">
                <a:solidFill>
                  <a:schemeClr val="tx1"/>
                </a:solidFill>
                <a:effectLst/>
                <a:latin typeface="+mn-lt"/>
                <a:ea typeface="+mn-ea"/>
                <a:cs typeface="+mn-cs"/>
              </a:rPr>
              <a:t>, men å andra sidan mot ett medieformat som kan ses som mer självständigt</a:t>
            </a:r>
            <a:r>
              <a:rPr lang="sv-SE" sz="1200" kern="1200" baseline="0" dirty="0" smtClean="0">
                <a:solidFill>
                  <a:schemeClr val="tx1"/>
                </a:solidFill>
                <a:effectLst/>
                <a:latin typeface="+mn-lt"/>
                <a:ea typeface="+mn-ea"/>
                <a:cs typeface="+mn-cs"/>
              </a:rPr>
              <a:t> och där användingen av dem kan ses som något annat än läsning av tryckta böcker. </a:t>
            </a:r>
            <a:r>
              <a:rPr lang="sv-SE" sz="1200" kern="1200" dirty="0" smtClean="0">
                <a:solidFill>
                  <a:schemeClr val="tx1"/>
                </a:solidFill>
                <a:effectLst/>
                <a:latin typeface="+mn-lt"/>
                <a:ea typeface="+mn-ea"/>
                <a:cs typeface="+mn-cs"/>
              </a:rPr>
              <a:t/>
            </a:r>
            <a:br>
              <a:rPr lang="sv-SE" sz="1200" kern="1200" dirty="0" smtClean="0">
                <a:solidFill>
                  <a:schemeClr val="tx1"/>
                </a:solidFill>
                <a:effectLst/>
                <a:latin typeface="+mn-lt"/>
                <a:ea typeface="+mn-ea"/>
                <a:cs typeface="+mn-cs"/>
              </a:rPr>
            </a:br>
            <a:endParaRPr lang="sv-SE"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sz="1200" kern="1200" dirty="0" smtClean="0">
                <a:solidFill>
                  <a:schemeClr val="tx1"/>
                </a:solidFill>
                <a:effectLst/>
                <a:latin typeface="+mn-lt"/>
                <a:ea typeface="+mn-ea"/>
                <a:cs typeface="+mn-cs"/>
              </a:rPr>
              <a:t>Av barnens berättelser framgår att de </a:t>
            </a:r>
            <a:r>
              <a:rPr lang="sv-SE" sz="1200" b="1" kern="1200" dirty="0" smtClean="0">
                <a:solidFill>
                  <a:schemeClr val="tx1"/>
                </a:solidFill>
                <a:effectLst/>
                <a:latin typeface="+mn-lt"/>
                <a:ea typeface="+mn-ea"/>
                <a:cs typeface="+mn-cs"/>
              </a:rPr>
              <a:t>sociala sammanhang </a:t>
            </a:r>
            <a:r>
              <a:rPr lang="sv-SE" sz="1200" kern="1200" dirty="0" smtClean="0">
                <a:solidFill>
                  <a:schemeClr val="tx1"/>
                </a:solidFill>
                <a:effectLst/>
                <a:latin typeface="+mn-lt"/>
                <a:ea typeface="+mn-ea"/>
                <a:cs typeface="+mn-cs"/>
              </a:rPr>
              <a:t>där deras användning av talböcker sker, har betydelse för hur dessa aktiviteter tar form. Ett tydligt spår i berättelserna är att </a:t>
            </a:r>
            <a:r>
              <a:rPr lang="sv-SE" sz="1200" b="1" kern="1200" dirty="0" smtClean="0">
                <a:solidFill>
                  <a:schemeClr val="tx1"/>
                </a:solidFill>
                <a:effectLst/>
                <a:latin typeface="+mn-lt"/>
                <a:ea typeface="+mn-ea"/>
                <a:cs typeface="+mn-cs"/>
              </a:rPr>
              <a:t>människor i barnens omgivning</a:t>
            </a:r>
            <a:r>
              <a:rPr lang="sv-SE" sz="1200" kern="1200" dirty="0" smtClean="0">
                <a:solidFill>
                  <a:schemeClr val="tx1"/>
                </a:solidFill>
                <a:effectLst/>
                <a:latin typeface="+mn-lt"/>
                <a:ea typeface="+mn-ea"/>
                <a:cs typeface="+mn-cs"/>
              </a:rPr>
              <a:t>, som familj, vänner och olika professionella grupper, har </a:t>
            </a:r>
            <a:r>
              <a:rPr lang="sv-SE" sz="1200" b="1" kern="1200" dirty="0" smtClean="0">
                <a:solidFill>
                  <a:schemeClr val="tx1"/>
                </a:solidFill>
                <a:effectLst/>
                <a:latin typeface="+mn-lt"/>
                <a:ea typeface="+mn-ea"/>
                <a:cs typeface="+mn-cs"/>
              </a:rPr>
              <a:t>betydelse för barnen då de hittar talböcker</a:t>
            </a:r>
            <a:r>
              <a:rPr lang="sv-SE" sz="1200" kern="1200" dirty="0" smtClean="0">
                <a:solidFill>
                  <a:schemeClr val="tx1"/>
                </a:solidFill>
                <a:effectLst/>
                <a:latin typeface="+mn-lt"/>
                <a:ea typeface="+mn-ea"/>
                <a:cs typeface="+mn-cs"/>
              </a:rPr>
              <a:t>. </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Även om </a:t>
            </a:r>
            <a:r>
              <a:rPr lang="sv-SE" sz="1200" b="1" kern="1200" dirty="0" smtClean="0">
                <a:solidFill>
                  <a:schemeClr val="tx1"/>
                </a:solidFill>
                <a:effectLst/>
                <a:latin typeface="+mn-lt"/>
                <a:ea typeface="+mn-ea"/>
                <a:cs typeface="+mn-cs"/>
              </a:rPr>
              <a:t>användning av talböcker beskrivs mer som en individuell aktivitet, </a:t>
            </a:r>
            <a:r>
              <a:rPr lang="sv-SE" sz="1200" kern="1200" dirty="0" smtClean="0">
                <a:solidFill>
                  <a:schemeClr val="tx1"/>
                </a:solidFill>
                <a:effectLst/>
                <a:latin typeface="+mn-lt"/>
                <a:ea typeface="+mn-ea"/>
                <a:cs typeface="+mn-cs"/>
              </a:rPr>
              <a:t>snarare än en kollektiv, så spelar den sociala och institutionella inramningen roll för hur aktiviteten tar form. Möjligen skulle det kunna ses som att den enskilda användningen av talböcker kan ses som ett uttryck för en </a:t>
            </a:r>
            <a:r>
              <a:rPr lang="sv-SE" sz="1200" b="1" kern="1200" dirty="0" smtClean="0">
                <a:solidFill>
                  <a:schemeClr val="tx1"/>
                </a:solidFill>
                <a:effectLst/>
                <a:latin typeface="+mn-lt"/>
                <a:ea typeface="+mn-ea"/>
                <a:cs typeface="+mn-cs"/>
              </a:rPr>
              <a:t>socialt skapad idé om att läsning är en aktivitet som framförallt bör ske enskilt.</a:t>
            </a:r>
            <a:r>
              <a:rPr lang="sv-SE" sz="1200" kern="1200" dirty="0" smtClean="0">
                <a:solidFill>
                  <a:schemeClr val="tx1"/>
                </a:solidFill>
                <a:effectLst/>
                <a:latin typeface="+mn-lt"/>
                <a:ea typeface="+mn-ea"/>
                <a:cs typeface="+mn-cs"/>
              </a:rPr>
              <a:t> Genom användningen av hörlurar möjliggörs denna typ av användning och talboksanvändning får därmed likheter med läsning av tryckta böcker. </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En viktig fråga gäller dock </a:t>
            </a:r>
            <a:r>
              <a:rPr lang="sv-SE" sz="1200" b="1" kern="1200" dirty="0" smtClean="0">
                <a:solidFill>
                  <a:schemeClr val="tx1"/>
                </a:solidFill>
                <a:effectLst/>
                <a:latin typeface="+mn-lt"/>
                <a:ea typeface="+mn-ea"/>
                <a:cs typeface="+mn-cs"/>
              </a:rPr>
              <a:t>den mening som människor och institutioner i barnens omgivning tillskriver användning av talböcker</a:t>
            </a:r>
            <a:r>
              <a:rPr lang="sv-SE" sz="1200" kern="1200" dirty="0" smtClean="0">
                <a:solidFill>
                  <a:schemeClr val="tx1"/>
                </a:solidFill>
                <a:effectLst/>
                <a:latin typeface="+mn-lt"/>
                <a:ea typeface="+mn-ea"/>
                <a:cs typeface="+mn-cs"/>
              </a:rPr>
              <a:t>. Till viss del tyder intervjuerna på att talböckernas kompensatoriska roll, snarare än deras egenart, är den som har företräde i de sociala och institutionella praktiker som barnen är delar av. De idéer som barnen uttrycker kring att talboksanvändning inte kan ses som läsning, och som kanske till och med kan ses som en form av genväg eller fusk, </a:t>
            </a:r>
            <a:r>
              <a:rPr lang="sv-SE" sz="1200" b="1" kern="1200" dirty="0" smtClean="0">
                <a:solidFill>
                  <a:schemeClr val="tx1"/>
                </a:solidFill>
                <a:effectLst/>
                <a:latin typeface="+mn-lt"/>
                <a:ea typeface="+mn-ea"/>
                <a:cs typeface="+mn-cs"/>
              </a:rPr>
              <a:t>tyder på att de uppfattar att läsning av tryckt text är ett – trots att det kan för dem vara ouppnåeligt – ideal. </a:t>
            </a:r>
          </a:p>
        </p:txBody>
      </p:sp>
      <p:sp>
        <p:nvSpPr>
          <p:cNvPr id="4" name="Slide Number Placeholder 3"/>
          <p:cNvSpPr>
            <a:spLocks noGrp="1"/>
          </p:cNvSpPr>
          <p:nvPr>
            <p:ph type="sldNum" sz="quarter" idx="10"/>
          </p:nvPr>
        </p:nvSpPr>
        <p:spPr/>
        <p:txBody>
          <a:bodyPr/>
          <a:lstStyle/>
          <a:p>
            <a:fld id="{4CDCECA5-82A2-49E6-A141-C0DDA8639F57}" type="slidenum">
              <a:rPr lang="sv-SE" smtClean="0"/>
              <a:pPr/>
              <a:t>16</a:t>
            </a:fld>
            <a:endParaRPr lang="sv-SE"/>
          </a:p>
        </p:txBody>
      </p:sp>
    </p:spTree>
    <p:extLst>
      <p:ext uri="{BB962C8B-B14F-4D97-AF65-F5344CB8AC3E}">
        <p14:creationId xmlns:p14="http://schemas.microsoft.com/office/powerpoint/2010/main" val="2366509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sv-SE" sz="1200" kern="1200" dirty="0" smtClean="0">
                <a:solidFill>
                  <a:schemeClr val="tx1"/>
                </a:solidFill>
                <a:effectLst/>
                <a:latin typeface="+mn-lt"/>
                <a:ea typeface="ＭＳ Ｐゴシック" pitchFamily="-65" charset="-128"/>
                <a:cs typeface="ＭＳ Ｐゴシック" pitchFamily="-65" charset="-128"/>
              </a:rPr>
              <a:t>Vad</a:t>
            </a:r>
            <a:r>
              <a:rPr lang="sv-SE" sz="1200" kern="1200" baseline="0" dirty="0" smtClean="0">
                <a:solidFill>
                  <a:schemeClr val="tx1"/>
                </a:solidFill>
                <a:effectLst/>
                <a:latin typeface="+mn-lt"/>
                <a:ea typeface="ＭＳ Ｐゴシック" pitchFamily="-65" charset="-128"/>
                <a:cs typeface="ＭＳ Ｐゴシック" pitchFamily="-65" charset="-128"/>
              </a:rPr>
              <a:t> leder då detta till för slutsatser? Tre förslag </a:t>
            </a:r>
            <a:endParaRPr lang="sv-SE" sz="1200" kern="1200" dirty="0" smtClean="0">
              <a:solidFill>
                <a:schemeClr val="tx1"/>
              </a:solidFill>
              <a:effectLst/>
              <a:latin typeface="+mn-lt"/>
              <a:ea typeface="ＭＳ Ｐゴシック" pitchFamily="-65" charset="-128"/>
              <a:cs typeface="ＭＳ Ｐゴシック" pitchFamily="-65" charset="-128"/>
            </a:endParaRPr>
          </a:p>
          <a:p>
            <a:endParaRPr lang="sv-SE" sz="1200" kern="1200" dirty="0" smtClean="0">
              <a:solidFill>
                <a:schemeClr val="tx1"/>
              </a:solidFill>
              <a:effectLst/>
              <a:latin typeface="+mn-lt"/>
              <a:ea typeface="ＭＳ Ｐゴシック" pitchFamily="-65" charset="-128"/>
              <a:cs typeface="ＭＳ Ｐゴシック" pitchFamily="-65" charset="-128"/>
            </a:endParaRPr>
          </a:p>
          <a:p>
            <a:r>
              <a:rPr lang="sv-SE" sz="1200" kern="1200" dirty="0" smtClean="0">
                <a:solidFill>
                  <a:schemeClr val="tx1"/>
                </a:solidFill>
                <a:effectLst/>
                <a:latin typeface="+mn-lt"/>
                <a:ea typeface="ＭＳ Ｐゴシック" pitchFamily="-65" charset="-128"/>
                <a:cs typeface="ＭＳ Ｐゴシック" pitchFamily="-65" charset="-128"/>
              </a:rPr>
              <a:t>Det första förslaget handlar om en fokusförskjutning i bibliotekens uppsökande arbete och marknadsföring av talböcker. Av fokusgrupperna framgår att de problem barnen beskriver ifråga om talböcker handlar om användning, snarare än tillgång till och sökande av talböcker. </a:t>
            </a:r>
            <a:r>
              <a:rPr lang="sv-SE" sz="1200" b="1" kern="1200" dirty="0" smtClean="0">
                <a:solidFill>
                  <a:schemeClr val="tx1"/>
                </a:solidFill>
                <a:effectLst/>
                <a:latin typeface="+mn-lt"/>
                <a:ea typeface="ＭＳ Ｐゴシック" pitchFamily="-65" charset="-128"/>
                <a:cs typeface="ＭＳ Ｐゴシック" pitchFamily="-65" charset="-128"/>
              </a:rPr>
              <a:t>Ett sätt för biblioteken att vidareutveckla servicen gentemot unga talboksanvändare torde därmed vara att i sitt arbete betona hur barnen kan </a:t>
            </a:r>
            <a:r>
              <a:rPr lang="sv-SE" sz="1200" b="1" i="1" kern="1200" dirty="0" smtClean="0">
                <a:solidFill>
                  <a:schemeClr val="tx1"/>
                </a:solidFill>
                <a:effectLst/>
                <a:latin typeface="+mn-lt"/>
                <a:ea typeface="ＭＳ Ｐゴシック" pitchFamily="-65" charset="-128"/>
                <a:cs typeface="ＭＳ Ｐゴシック" pitchFamily="-65" charset="-128"/>
              </a:rPr>
              <a:t>använda</a:t>
            </a:r>
            <a:r>
              <a:rPr lang="sv-SE" sz="1200" b="1" kern="1200" dirty="0" smtClean="0">
                <a:solidFill>
                  <a:schemeClr val="tx1"/>
                </a:solidFill>
                <a:effectLst/>
                <a:latin typeface="+mn-lt"/>
                <a:ea typeface="ＭＳ Ｐゴシック" pitchFamily="-65" charset="-128"/>
                <a:cs typeface="ＭＳ Ｐゴシック" pitchFamily="-65" charset="-128"/>
              </a:rPr>
              <a:t> talböcker.</a:t>
            </a:r>
            <a:r>
              <a:rPr lang="sv-SE" sz="1200" kern="1200" dirty="0" smtClean="0">
                <a:solidFill>
                  <a:schemeClr val="tx1"/>
                </a:solidFill>
                <a:effectLst/>
                <a:latin typeface="+mn-lt"/>
                <a:ea typeface="ＭＳ Ｐゴシック" pitchFamily="-65" charset="-128"/>
                <a:cs typeface="ＭＳ Ｐゴシック" pitchFamily="-65" charset="-128"/>
              </a:rPr>
              <a:t> Grunden för denna användning är givetvis ett välfungerande system för tillgängliggörande och förmedling av talböcker, men ett aldrig så välfungerande system för lagring och sökning av talböcker kan i sig få barn att använda talböcker. </a:t>
            </a:r>
          </a:p>
          <a:p>
            <a:r>
              <a:rPr lang="sv-SE" sz="1200" kern="1200" dirty="0" smtClean="0">
                <a:solidFill>
                  <a:schemeClr val="tx1"/>
                </a:solidFill>
                <a:effectLst/>
                <a:latin typeface="+mn-lt"/>
                <a:ea typeface="ＭＳ Ｐゴシック" pitchFamily="-65" charset="-128"/>
                <a:cs typeface="ＭＳ Ｐゴシック" pitchFamily="-65" charset="-128"/>
              </a:rPr>
              <a:t> </a:t>
            </a:r>
          </a:p>
          <a:p>
            <a:r>
              <a:rPr lang="sv-SE" sz="1200" kern="1200" dirty="0" smtClean="0">
                <a:solidFill>
                  <a:schemeClr val="tx1"/>
                </a:solidFill>
                <a:effectLst/>
                <a:latin typeface="+mn-lt"/>
                <a:ea typeface="ＭＳ Ｐゴシック" pitchFamily="-65" charset="-128"/>
                <a:cs typeface="ＭＳ Ｐゴシック" pitchFamily="-65" charset="-128"/>
              </a:rPr>
              <a:t>Det andra förslaget handlar om talbokens roll i relation till den tryckta bokens. I barnens berättelser kan två sätt att förstå talboksanvändning identifieras, antingen som en kompensatorisk aktivitet eller som en aktivitet i sin egen rätt. Det ena sättet behöver inte nödvändigtvis ses som generellt sett mer användbart än det andra. Vad som däremot är viktigt är att de professionella grupper som har i uppgift att förmedla och stötta talboksanvändning kan uppmuntra båda synsätten. </a:t>
            </a:r>
            <a:r>
              <a:rPr lang="sv-SE" sz="1200" b="1" kern="1200" dirty="0" smtClean="0">
                <a:solidFill>
                  <a:schemeClr val="tx1"/>
                </a:solidFill>
                <a:effectLst/>
                <a:latin typeface="+mn-lt"/>
                <a:ea typeface="ＭＳ Ｐゴシック" pitchFamily="-65" charset="-128"/>
                <a:cs typeface="ＭＳ Ｐゴシック" pitchFamily="-65" charset="-128"/>
              </a:rPr>
              <a:t>Ett sätt att vidareutveckla servicen gentemot unga talboksanvändare är att, från en övergripande till en lokal nivå, föra en kritiskt reflekterande diskussion kring </a:t>
            </a:r>
            <a:r>
              <a:rPr lang="sv-SE" sz="1200" b="1" i="1" kern="1200" dirty="0" smtClean="0">
                <a:solidFill>
                  <a:schemeClr val="tx1"/>
                </a:solidFill>
                <a:effectLst/>
                <a:latin typeface="+mn-lt"/>
                <a:ea typeface="ＭＳ Ｐゴシック" pitchFamily="-65" charset="-128"/>
                <a:cs typeface="ＭＳ Ｐゴシック" pitchFamily="-65" charset="-128"/>
              </a:rPr>
              <a:t>varför</a:t>
            </a:r>
            <a:r>
              <a:rPr lang="sv-SE" sz="1200" b="1" kern="1200" dirty="0" smtClean="0">
                <a:solidFill>
                  <a:schemeClr val="tx1"/>
                </a:solidFill>
                <a:effectLst/>
                <a:latin typeface="+mn-lt"/>
                <a:ea typeface="ＭＳ Ｐゴシック" pitchFamily="-65" charset="-128"/>
                <a:cs typeface="ＭＳ Ｐゴシック" pitchFamily="-65" charset="-128"/>
              </a:rPr>
              <a:t> det är viktigt att förmedla talböcker. </a:t>
            </a:r>
            <a:r>
              <a:rPr lang="sv-SE" sz="1200" kern="1200" dirty="0" smtClean="0">
                <a:solidFill>
                  <a:schemeClr val="tx1"/>
                </a:solidFill>
                <a:effectLst/>
                <a:latin typeface="+mn-lt"/>
                <a:ea typeface="ＭＳ Ｐゴシック" pitchFamily="-65" charset="-128"/>
                <a:cs typeface="ＭＳ Ｐゴシック" pitchFamily="-65" charset="-128"/>
              </a:rPr>
              <a:t>I fokusgrupperna framgår att den sociala omgivningen har stor betydelse för de sätt på vilka barnen använder talböcker. Om deras användning av talböcker tillåts förstås på en rad olika sätt utöver det kompensatoriska skulle aktiviteten talboksanvändning kunna uppvärderas, både av barnen själva och av de institutioner som är inblandade i förmedlingen och tillgängliggörandet av talböcker. </a:t>
            </a:r>
          </a:p>
          <a:p>
            <a:r>
              <a:rPr lang="sv-SE" sz="1200" kern="1200" dirty="0" smtClean="0">
                <a:solidFill>
                  <a:schemeClr val="tx1"/>
                </a:solidFill>
                <a:effectLst/>
                <a:latin typeface="+mn-lt"/>
                <a:ea typeface="ＭＳ Ｐゴシック" pitchFamily="-65" charset="-128"/>
                <a:cs typeface="ＭＳ Ｐゴシック" pitchFamily="-65" charset="-128"/>
              </a:rPr>
              <a:t> </a:t>
            </a:r>
          </a:p>
          <a:p>
            <a:r>
              <a:rPr lang="sv-SE" sz="1200" kern="1200" dirty="0" smtClean="0">
                <a:solidFill>
                  <a:schemeClr val="tx1"/>
                </a:solidFill>
                <a:effectLst/>
                <a:latin typeface="+mn-lt"/>
                <a:ea typeface="ＭＳ Ｐゴシック" pitchFamily="-65" charset="-128"/>
                <a:cs typeface="ＭＳ Ｐゴシック" pitchFamily="-65" charset="-128"/>
              </a:rPr>
              <a:t>Det tredje förslaget kan måhända framstå som i det närmaste banalt, men är samtidigt det mest betydelsefulla då det betonar vikten av varje enskilt möte mellan de professionella – bibliotekarier, biblioteksassistenter, lärare och andra – och talboksanvändande, och presumtivt talboksanvändande barn. I barnens berättelser finns flera exempel på hur mindre bra bemötanden, som kan ligga många år tillbaka i tiden, tycks vara svåra att glömma. </a:t>
            </a:r>
            <a:r>
              <a:rPr lang="sv-SE" sz="1200" b="1" kern="1200" dirty="0" smtClean="0">
                <a:solidFill>
                  <a:schemeClr val="tx1"/>
                </a:solidFill>
                <a:effectLst/>
                <a:latin typeface="+mn-lt"/>
                <a:ea typeface="ＭＳ Ｐゴシック" pitchFamily="-65" charset="-128"/>
                <a:cs typeface="ＭＳ Ｐゴシック" pitchFamily="-65" charset="-128"/>
              </a:rPr>
              <a:t>Ett sätt att vidareutveckla servicen gentemot målgruppen är att alltid betona vikten av ett professionellt bemötande i varje enskild kontakt med unga redan existerande och potentiellt blivande talboksanvändare. </a:t>
            </a:r>
            <a:r>
              <a:rPr lang="sv-SE" sz="1200" kern="1200" dirty="0" smtClean="0">
                <a:solidFill>
                  <a:schemeClr val="tx1"/>
                </a:solidFill>
                <a:effectLst/>
                <a:latin typeface="+mn-lt"/>
                <a:ea typeface="ＭＳ Ｐゴシック" pitchFamily="-65" charset="-128"/>
                <a:cs typeface="ＭＳ Ｐゴシック" pitchFamily="-65" charset="-128"/>
              </a:rPr>
              <a:t>En konsekvens av insikten om att andra människor och sociala sammanhang har en avgörande betydelse för barns läsupplevelser är alltså att uppvärdera det mellanmänskliga mötet som sker i samband med talboksförmedling.</a:t>
            </a:r>
          </a:p>
          <a:p>
            <a:endParaRPr lang="sv-SE" dirty="0" smtClean="0"/>
          </a:p>
          <a:p>
            <a:r>
              <a:rPr lang="sv-SE" dirty="0" smtClean="0"/>
              <a:t>Har lagt</a:t>
            </a:r>
            <a:r>
              <a:rPr lang="sv-SE" baseline="0" dirty="0" smtClean="0"/>
              <a:t> till sammanfattningen i era foldrar. </a:t>
            </a:r>
            <a:endParaRPr lang="sv-SE" dirty="0"/>
          </a:p>
        </p:txBody>
      </p:sp>
      <p:sp>
        <p:nvSpPr>
          <p:cNvPr id="4" name="Slide Number Placeholder 3"/>
          <p:cNvSpPr>
            <a:spLocks noGrp="1"/>
          </p:cNvSpPr>
          <p:nvPr>
            <p:ph type="sldNum" sz="quarter" idx="10"/>
          </p:nvPr>
        </p:nvSpPr>
        <p:spPr/>
        <p:txBody>
          <a:bodyPr/>
          <a:lstStyle/>
          <a:p>
            <a:fld id="{A6DC7CC0-AFF3-4CDC-BF3A-A220E6975F0F}" type="slidenum">
              <a:rPr lang="sv-SE" smtClean="0"/>
              <a:pPr/>
              <a:t>17</a:t>
            </a:fld>
            <a:endParaRPr lang="sv-SE"/>
          </a:p>
        </p:txBody>
      </p:sp>
    </p:spTree>
    <p:extLst>
      <p:ext uri="{BB962C8B-B14F-4D97-AF65-F5344CB8AC3E}">
        <p14:creationId xmlns:p14="http://schemas.microsoft.com/office/powerpoint/2010/main" val="3440122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sv-SE" sz="1200" kern="1200" dirty="0" smtClean="0">
                <a:solidFill>
                  <a:schemeClr val="tx1"/>
                </a:solidFill>
                <a:effectLst/>
                <a:latin typeface="+mn-lt"/>
                <a:ea typeface="ＭＳ Ｐゴシック" pitchFamily="-65" charset="-128"/>
                <a:cs typeface="ＭＳ Ｐゴシック" pitchFamily="-65" charset="-128"/>
              </a:rPr>
              <a:t>Vad</a:t>
            </a:r>
            <a:r>
              <a:rPr lang="sv-SE" sz="1200" kern="1200" baseline="0" dirty="0" smtClean="0">
                <a:solidFill>
                  <a:schemeClr val="tx1"/>
                </a:solidFill>
                <a:effectLst/>
                <a:latin typeface="+mn-lt"/>
                <a:ea typeface="ＭＳ Ｐゴシック" pitchFamily="-65" charset="-128"/>
                <a:cs typeface="ＭＳ Ｐゴシック" pitchFamily="-65" charset="-128"/>
              </a:rPr>
              <a:t> leder då detta till för slutsatser? Tre förslag </a:t>
            </a:r>
            <a:endParaRPr lang="sv-SE" sz="1200" kern="1200" dirty="0" smtClean="0">
              <a:solidFill>
                <a:schemeClr val="tx1"/>
              </a:solidFill>
              <a:effectLst/>
              <a:latin typeface="+mn-lt"/>
              <a:ea typeface="ＭＳ Ｐゴシック" pitchFamily="-65" charset="-128"/>
              <a:cs typeface="ＭＳ Ｐゴシック" pitchFamily="-65" charset="-128"/>
            </a:endParaRPr>
          </a:p>
          <a:p>
            <a:endParaRPr lang="sv-SE" sz="1200" kern="1200" dirty="0" smtClean="0">
              <a:solidFill>
                <a:schemeClr val="tx1"/>
              </a:solidFill>
              <a:effectLst/>
              <a:latin typeface="+mn-lt"/>
              <a:ea typeface="ＭＳ Ｐゴシック" pitchFamily="-65" charset="-128"/>
              <a:cs typeface="ＭＳ Ｐゴシック" pitchFamily="-65" charset="-128"/>
            </a:endParaRPr>
          </a:p>
          <a:p>
            <a:r>
              <a:rPr lang="sv-SE" sz="1200" kern="1200" dirty="0" smtClean="0">
                <a:solidFill>
                  <a:schemeClr val="tx1"/>
                </a:solidFill>
                <a:effectLst/>
                <a:latin typeface="+mn-lt"/>
                <a:ea typeface="ＭＳ Ｐゴシック" pitchFamily="-65" charset="-128"/>
                <a:cs typeface="ＭＳ Ｐゴシック" pitchFamily="-65" charset="-128"/>
              </a:rPr>
              <a:t>Det första förslaget handlar om en fokusförskjutning i bibliotekens uppsökande arbete och marknadsföring av talböcker. Av fokusgrupperna framgår att de problem barnen beskriver ifråga om talböcker handlar om användning, snarare än tillgång till och sökande av talböcker. </a:t>
            </a:r>
            <a:r>
              <a:rPr lang="sv-SE" sz="1200" b="1" kern="1200" dirty="0" smtClean="0">
                <a:solidFill>
                  <a:schemeClr val="tx1"/>
                </a:solidFill>
                <a:effectLst/>
                <a:latin typeface="+mn-lt"/>
                <a:ea typeface="ＭＳ Ｐゴシック" pitchFamily="-65" charset="-128"/>
                <a:cs typeface="ＭＳ Ｐゴシック" pitchFamily="-65" charset="-128"/>
              </a:rPr>
              <a:t>Ett sätt för biblioteken att vidareutveckla servicen gentemot unga talboksanvändare torde därmed vara att i sitt arbete betona hur barnen kan </a:t>
            </a:r>
            <a:r>
              <a:rPr lang="sv-SE" sz="1200" b="1" i="1" kern="1200" dirty="0" smtClean="0">
                <a:solidFill>
                  <a:schemeClr val="tx1"/>
                </a:solidFill>
                <a:effectLst/>
                <a:latin typeface="+mn-lt"/>
                <a:ea typeface="ＭＳ Ｐゴシック" pitchFamily="-65" charset="-128"/>
                <a:cs typeface="ＭＳ Ｐゴシック" pitchFamily="-65" charset="-128"/>
              </a:rPr>
              <a:t>använda</a:t>
            </a:r>
            <a:r>
              <a:rPr lang="sv-SE" sz="1200" b="1" kern="1200" dirty="0" smtClean="0">
                <a:solidFill>
                  <a:schemeClr val="tx1"/>
                </a:solidFill>
                <a:effectLst/>
                <a:latin typeface="+mn-lt"/>
                <a:ea typeface="ＭＳ Ｐゴシック" pitchFamily="-65" charset="-128"/>
                <a:cs typeface="ＭＳ Ｐゴシック" pitchFamily="-65" charset="-128"/>
              </a:rPr>
              <a:t> talböcker.</a:t>
            </a:r>
            <a:r>
              <a:rPr lang="sv-SE" sz="1200" kern="1200" dirty="0" smtClean="0">
                <a:solidFill>
                  <a:schemeClr val="tx1"/>
                </a:solidFill>
                <a:effectLst/>
                <a:latin typeface="+mn-lt"/>
                <a:ea typeface="ＭＳ Ｐゴシック" pitchFamily="-65" charset="-128"/>
                <a:cs typeface="ＭＳ Ｐゴシック" pitchFamily="-65" charset="-128"/>
              </a:rPr>
              <a:t> Grunden för denna användning är givetvis ett välfungerande system för tillgängliggörande och förmedling av talböcker, men ett aldrig så välfungerande system för lagring och sökning av talböcker kan i sig få barn att använda talböcker. </a:t>
            </a:r>
          </a:p>
          <a:p>
            <a:r>
              <a:rPr lang="sv-SE" sz="1200" kern="1200" dirty="0" smtClean="0">
                <a:solidFill>
                  <a:schemeClr val="tx1"/>
                </a:solidFill>
                <a:effectLst/>
                <a:latin typeface="+mn-lt"/>
                <a:ea typeface="ＭＳ Ｐゴシック" pitchFamily="-65" charset="-128"/>
                <a:cs typeface="ＭＳ Ｐゴシック" pitchFamily="-65" charset="-128"/>
              </a:rPr>
              <a:t> </a:t>
            </a:r>
          </a:p>
          <a:p>
            <a:r>
              <a:rPr lang="sv-SE" sz="1200" kern="1200" dirty="0" smtClean="0">
                <a:solidFill>
                  <a:schemeClr val="tx1"/>
                </a:solidFill>
                <a:effectLst/>
                <a:latin typeface="+mn-lt"/>
                <a:ea typeface="ＭＳ Ｐゴシック" pitchFamily="-65" charset="-128"/>
                <a:cs typeface="ＭＳ Ｐゴシック" pitchFamily="-65" charset="-128"/>
              </a:rPr>
              <a:t>Det andra förslaget handlar om talbokens roll i relation till den tryckta bokens. I barnens berättelser kan två sätt att förstå talboksanvändning identifieras, antingen som en kompensatorisk aktivitet eller som en aktivitet i sin egen rätt. Det ena sättet behöver inte nödvändigtvis ses som generellt sett mer användbart än det andra. Vad som däremot är viktigt är att de professionella grupper som har i uppgift att förmedla och stötta talboksanvändning kan uppmuntra båda synsätten. </a:t>
            </a:r>
            <a:r>
              <a:rPr lang="sv-SE" sz="1200" b="1" kern="1200" dirty="0" smtClean="0">
                <a:solidFill>
                  <a:schemeClr val="tx1"/>
                </a:solidFill>
                <a:effectLst/>
                <a:latin typeface="+mn-lt"/>
                <a:ea typeface="ＭＳ Ｐゴシック" pitchFamily="-65" charset="-128"/>
                <a:cs typeface="ＭＳ Ｐゴシック" pitchFamily="-65" charset="-128"/>
              </a:rPr>
              <a:t>Ett sätt att vidareutveckla servicen gentemot unga talboksanvändare är att, från en övergripande till en lokal nivå, föra en kritiskt reflekterande diskussion kring </a:t>
            </a:r>
            <a:r>
              <a:rPr lang="sv-SE" sz="1200" b="1" i="1" kern="1200" dirty="0" smtClean="0">
                <a:solidFill>
                  <a:schemeClr val="tx1"/>
                </a:solidFill>
                <a:effectLst/>
                <a:latin typeface="+mn-lt"/>
                <a:ea typeface="ＭＳ Ｐゴシック" pitchFamily="-65" charset="-128"/>
                <a:cs typeface="ＭＳ Ｐゴシック" pitchFamily="-65" charset="-128"/>
              </a:rPr>
              <a:t>varför</a:t>
            </a:r>
            <a:r>
              <a:rPr lang="sv-SE" sz="1200" b="1" kern="1200" dirty="0" smtClean="0">
                <a:solidFill>
                  <a:schemeClr val="tx1"/>
                </a:solidFill>
                <a:effectLst/>
                <a:latin typeface="+mn-lt"/>
                <a:ea typeface="ＭＳ Ｐゴシック" pitchFamily="-65" charset="-128"/>
                <a:cs typeface="ＭＳ Ｐゴシック" pitchFamily="-65" charset="-128"/>
              </a:rPr>
              <a:t> det är viktigt att förmedla talböcker. </a:t>
            </a:r>
            <a:r>
              <a:rPr lang="sv-SE" sz="1200" kern="1200" dirty="0" smtClean="0">
                <a:solidFill>
                  <a:schemeClr val="tx1"/>
                </a:solidFill>
                <a:effectLst/>
                <a:latin typeface="+mn-lt"/>
                <a:ea typeface="ＭＳ Ｐゴシック" pitchFamily="-65" charset="-128"/>
                <a:cs typeface="ＭＳ Ｐゴシック" pitchFamily="-65" charset="-128"/>
              </a:rPr>
              <a:t>I fokusgrupperna framgår att den sociala omgivningen har stor betydelse för de sätt på vilka barnen använder talböcker. Om deras användning av talböcker tillåts förstås på en rad olika sätt utöver det kompensatoriska skulle aktiviteten talboksanvändning kunna uppvärderas, både av barnen själva och av de institutioner som är inblandade i förmedlingen och tillgängliggörandet av talböcker. </a:t>
            </a:r>
          </a:p>
          <a:p>
            <a:r>
              <a:rPr lang="sv-SE" sz="1200" kern="1200" dirty="0" smtClean="0">
                <a:solidFill>
                  <a:schemeClr val="tx1"/>
                </a:solidFill>
                <a:effectLst/>
                <a:latin typeface="+mn-lt"/>
                <a:ea typeface="ＭＳ Ｐゴシック" pitchFamily="-65" charset="-128"/>
                <a:cs typeface="ＭＳ Ｐゴシック" pitchFamily="-65" charset="-128"/>
              </a:rPr>
              <a:t> </a:t>
            </a:r>
          </a:p>
          <a:p>
            <a:r>
              <a:rPr lang="sv-SE" sz="1200" kern="1200" dirty="0" smtClean="0">
                <a:solidFill>
                  <a:schemeClr val="tx1"/>
                </a:solidFill>
                <a:effectLst/>
                <a:latin typeface="+mn-lt"/>
                <a:ea typeface="ＭＳ Ｐゴシック" pitchFamily="-65" charset="-128"/>
                <a:cs typeface="ＭＳ Ｐゴシック" pitchFamily="-65" charset="-128"/>
              </a:rPr>
              <a:t>Det tredje förslaget kan måhända framstå som i det närmaste banalt, men är samtidigt det mest betydelsefulla då det betonar vikten av varje enskilt möte mellan de professionella – bibliotekarier, biblioteksassistenter, lärare och andra – och talboksanvändande, och presumtivt talboksanvändande barn. I barnens berättelser finns flera exempel på hur mindre bra bemötanden, som kan ligga många år tillbaka i tiden, tycks vara svåra att glömma. </a:t>
            </a:r>
            <a:r>
              <a:rPr lang="sv-SE" sz="1200" b="1" kern="1200" dirty="0" smtClean="0">
                <a:solidFill>
                  <a:schemeClr val="tx1"/>
                </a:solidFill>
                <a:effectLst/>
                <a:latin typeface="+mn-lt"/>
                <a:ea typeface="ＭＳ Ｐゴシック" pitchFamily="-65" charset="-128"/>
                <a:cs typeface="ＭＳ Ｐゴシック" pitchFamily="-65" charset="-128"/>
              </a:rPr>
              <a:t>Ett sätt att vidareutveckla servicen gentemot målgruppen är att alltid betona vikten av ett professionellt bemötande i varje enskild kontakt med unga redan existerande och potentiellt blivande talboksanvändare. </a:t>
            </a:r>
            <a:r>
              <a:rPr lang="sv-SE" sz="1200" kern="1200" dirty="0" smtClean="0">
                <a:solidFill>
                  <a:schemeClr val="tx1"/>
                </a:solidFill>
                <a:effectLst/>
                <a:latin typeface="+mn-lt"/>
                <a:ea typeface="ＭＳ Ｐゴシック" pitchFamily="-65" charset="-128"/>
                <a:cs typeface="ＭＳ Ｐゴシック" pitchFamily="-65" charset="-128"/>
              </a:rPr>
              <a:t>En konsekvens av insikten om att andra människor och sociala sammanhang har en avgörande betydelse för barns läsupplevelser är alltså att uppvärdera det mellanmänskliga mötet som sker i samband med talboksförmedling.</a:t>
            </a:r>
          </a:p>
          <a:p>
            <a:endParaRPr lang="sv-SE" dirty="0" smtClean="0"/>
          </a:p>
          <a:p>
            <a:r>
              <a:rPr lang="sv-SE" dirty="0" smtClean="0"/>
              <a:t>Har lagt</a:t>
            </a:r>
            <a:r>
              <a:rPr lang="sv-SE" baseline="0" dirty="0" smtClean="0"/>
              <a:t> till sammanfattningen i era foldrar. </a:t>
            </a:r>
            <a:endParaRPr lang="sv-SE" dirty="0"/>
          </a:p>
        </p:txBody>
      </p:sp>
      <p:sp>
        <p:nvSpPr>
          <p:cNvPr id="4" name="Slide Number Placeholder 3"/>
          <p:cNvSpPr>
            <a:spLocks noGrp="1"/>
          </p:cNvSpPr>
          <p:nvPr>
            <p:ph type="sldNum" sz="quarter" idx="10"/>
          </p:nvPr>
        </p:nvSpPr>
        <p:spPr/>
        <p:txBody>
          <a:bodyPr/>
          <a:lstStyle/>
          <a:p>
            <a:fld id="{A6DC7CC0-AFF3-4CDC-BF3A-A220E6975F0F}" type="slidenum">
              <a:rPr lang="sv-SE" smtClean="0"/>
              <a:pPr/>
              <a:t>18</a:t>
            </a:fld>
            <a:endParaRPr lang="sv-SE"/>
          </a:p>
        </p:txBody>
      </p:sp>
    </p:spTree>
    <p:extLst>
      <p:ext uri="{BB962C8B-B14F-4D97-AF65-F5344CB8AC3E}">
        <p14:creationId xmlns:p14="http://schemas.microsoft.com/office/powerpoint/2010/main" val="3440122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F2F14F-EE5D-424C-B7F5-410E71E28A97}" type="slidenum">
              <a:rPr lang="sv-SE"/>
              <a:pPr/>
              <a:t>19</a:t>
            </a:fld>
            <a:endParaRPr lang="sv-SE"/>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2295881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sv-SE" sz="1200" kern="1200" dirty="0" smtClean="0">
                <a:solidFill>
                  <a:schemeClr val="tx1"/>
                </a:solidFill>
                <a:effectLst/>
                <a:latin typeface="+mn-lt"/>
                <a:ea typeface="+mn-ea"/>
                <a:cs typeface="+mn-cs"/>
              </a:rPr>
              <a:t>För åren 2012-2014 har MTM antagit en barn- och ungdomsstrategi (TPB, 2012a) där följande intention formuleras: ”TPB:s utgångspunkt är att barn med läsnedsättning ska få lika möjligheter att tillgodogöra sig barnlitteratur som andra barn” (TPB, 2012a, s. 3). I strategin betonas vikten av att integrera ett barnperspektiv i verksamheten, vilket kan förstås som ett arbete mot att ”tillvarata barns villkor och verka för barns bästa” (Halldén, 2003, s. 14). Med barn avses, i enlighet med FN:s konvention om barnets rättigheter, personer under 18 år (TPB, 2012a, s. 2). </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Ett sätt att anta ett barnperspektiv, enligt strategin, är att genomföra ett antal särskilda satsningar, vilket inkluderar användarundersökningar. Dessa användarundersökningar ska ses mot bakgrund av den snabba tekniska utveckling som förväntas ske under 2012-2014 vad gäller anpassade medier. (TPB, 2012a, s. 6ff). Föreliggande rapport, som är skriven på uppdrag av MTM, är ett led i dessa strategiska satsningar. </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Inspirerad av rapporten </a:t>
            </a:r>
            <a:r>
              <a:rPr lang="sv-SE" sz="1200" i="1" kern="1200" dirty="0" smtClean="0">
                <a:solidFill>
                  <a:schemeClr val="tx1"/>
                </a:solidFill>
                <a:effectLst/>
                <a:latin typeface="+mn-lt"/>
                <a:ea typeface="+mn-ea"/>
                <a:cs typeface="+mn-cs"/>
              </a:rPr>
              <a:t>Barn berättar</a:t>
            </a:r>
            <a:r>
              <a:rPr lang="sv-SE" sz="1200" kern="1200" dirty="0" smtClean="0">
                <a:solidFill>
                  <a:schemeClr val="tx1"/>
                </a:solidFill>
                <a:effectLst/>
                <a:latin typeface="+mn-lt"/>
                <a:ea typeface="+mn-ea"/>
                <a:cs typeface="+mn-cs"/>
              </a:rPr>
              <a:t> (2011), skriven av Åse Hedemark på uppdrag av Svensk biblioteksförenings verksamhetsgrupp för barns och ungas läsning, utformades så grunden för denna rapport. Syftet med studien kom dock att utvecklas och utvidgas under det år som den genomfördes, och i dialog med projektägare, projektledare och projektgrupp vid MTM utarbetades det syfte och de frågeställningar som presenteras nedan. Det kan noteras att projektgruppen under arbetets gång försköt fokus från MTM som institution, mot barnen själva och deras beskrivningar av talböcker.</a:t>
            </a:r>
            <a:r>
              <a:rPr lang="sv-SE" sz="1200" kern="1200" baseline="0" dirty="0" smtClean="0">
                <a:solidFill>
                  <a:schemeClr val="tx1"/>
                </a:solidFill>
                <a:effectLst/>
                <a:latin typeface="+mn-lt"/>
                <a:ea typeface="+mn-ea"/>
                <a:cs typeface="+mn-cs"/>
              </a:rPr>
              <a:t> </a:t>
            </a:r>
          </a:p>
          <a:p>
            <a:endParaRPr lang="sv-SE"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baseline="0" dirty="0" smtClean="0">
                <a:solidFill>
                  <a:schemeClr val="tx1"/>
                </a:solidFill>
                <a:latin typeface="+mn-lt"/>
                <a:ea typeface="ＭＳ Ｐゴシック" pitchFamily="-65" charset="-128"/>
              </a:rPr>
              <a:t>En grundläggande utgångspunkt för analysen var att anta ett barnperspektiv, såtillvida att </a:t>
            </a:r>
            <a:r>
              <a:rPr lang="sv-SE" sz="1200" kern="1200" dirty="0" smtClean="0">
                <a:solidFill>
                  <a:schemeClr val="tx1"/>
                </a:solidFill>
                <a:effectLst/>
                <a:latin typeface="+mn-lt"/>
                <a:ea typeface="+mn-ea"/>
                <a:cs typeface="+mn-cs"/>
              </a:rPr>
              <a:t>barn ses som tillförlitliga studiedeltagare när det gäller att ta reda på något om deras erfarenheter. Stor vikt läggs också vid att skapa förutsättningar för att barns kompetens att berätta om sina liv kommer till sin rätt. </a:t>
            </a:r>
          </a:p>
          <a:p>
            <a:endParaRPr lang="sv-SE" sz="1200" kern="1200" dirty="0" smtClean="0">
              <a:solidFill>
                <a:schemeClr val="tx1"/>
              </a:solidFill>
              <a:effectLst/>
              <a:latin typeface="+mn-lt"/>
              <a:ea typeface="+mn-ea"/>
              <a:cs typeface="+mn-cs"/>
            </a:endParaRPr>
          </a:p>
          <a:p>
            <a:endParaRPr lang="sv-SE" dirty="0"/>
          </a:p>
        </p:txBody>
      </p:sp>
      <p:sp>
        <p:nvSpPr>
          <p:cNvPr id="4" name="Slide Number Placeholder 3"/>
          <p:cNvSpPr>
            <a:spLocks noGrp="1"/>
          </p:cNvSpPr>
          <p:nvPr>
            <p:ph type="sldNum" sz="quarter" idx="10"/>
          </p:nvPr>
        </p:nvSpPr>
        <p:spPr/>
        <p:txBody>
          <a:bodyPr/>
          <a:lstStyle/>
          <a:p>
            <a:fld id="{4CDCECA5-82A2-49E6-A141-C0DDA8639F57}" type="slidenum">
              <a:rPr lang="sv-SE" smtClean="0"/>
              <a:pPr/>
              <a:t>2</a:t>
            </a:fld>
            <a:endParaRPr lang="sv-SE"/>
          </a:p>
        </p:txBody>
      </p:sp>
    </p:spTree>
    <p:extLst>
      <p:ext uri="{BB962C8B-B14F-4D97-AF65-F5344CB8AC3E}">
        <p14:creationId xmlns:p14="http://schemas.microsoft.com/office/powerpoint/2010/main" val="1577129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A7033F6-A8CC-4F02-BA10-5E82CFAD039C}" type="slidenum">
              <a:rPr lang="sv-SE" smtClean="0"/>
              <a:pPr/>
              <a:t>3</a:t>
            </a:fld>
            <a:endParaRPr lang="sv-SE"/>
          </a:p>
        </p:txBody>
      </p:sp>
    </p:spTree>
    <p:extLst>
      <p:ext uri="{BB962C8B-B14F-4D97-AF65-F5344CB8AC3E}">
        <p14:creationId xmlns:p14="http://schemas.microsoft.com/office/powerpoint/2010/main" val="2432179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A7033F6-A8CC-4F02-BA10-5E82CFAD039C}" type="slidenum">
              <a:rPr lang="sv-SE" smtClean="0"/>
              <a:pPr/>
              <a:t>4</a:t>
            </a:fld>
            <a:endParaRPr lang="sv-SE"/>
          </a:p>
        </p:txBody>
      </p:sp>
    </p:spTree>
    <p:extLst>
      <p:ext uri="{BB962C8B-B14F-4D97-AF65-F5344CB8AC3E}">
        <p14:creationId xmlns:p14="http://schemas.microsoft.com/office/powerpoint/2010/main" val="322790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Detta</a:t>
            </a:r>
            <a:r>
              <a:rPr lang="sv-SE" baseline="0" dirty="0" smtClean="0"/>
              <a:t> syfte uppfylldes genom en studie som där datainsamlingen genomfördes </a:t>
            </a:r>
            <a:r>
              <a:rPr lang="sv-SE" sz="1200" b="0" i="0" u="none" strike="noStrike" kern="1200" baseline="0" dirty="0" smtClean="0">
                <a:solidFill>
                  <a:schemeClr val="tx1"/>
                </a:solidFill>
                <a:latin typeface="+mn-lt"/>
                <a:ea typeface="ＭＳ Ｐゴシック" pitchFamily="-65" charset="-128"/>
                <a:cs typeface="ＭＳ Ｐゴシック" pitchFamily="-65" charset="-128"/>
              </a:rPr>
              <a:t>av Jenny Nilsson tillsamman med ett antal av MTM:s medarbetare under den första halvan av 2012 och består av nio fokusgruppssamtal som organiserades av fyra läns-/regionbibliotek, samt Synskadades Riksförbund. </a:t>
            </a:r>
          </a:p>
          <a:p>
            <a:endParaRPr lang="sv-SE" sz="1200" b="0" i="0" u="none" strike="noStrike" kern="1200" baseline="0" dirty="0" smtClean="0">
              <a:solidFill>
                <a:schemeClr val="tx1"/>
              </a:solidFill>
              <a:latin typeface="+mn-lt"/>
              <a:ea typeface="ＭＳ Ｐゴシック" pitchFamily="-65" charset="-128"/>
              <a:cs typeface="ＭＳ Ｐゴシック" pitchFamily="-65" charset="-128"/>
            </a:endParaRPr>
          </a:p>
          <a:p>
            <a:r>
              <a:rPr lang="sv-SE" sz="1200" b="0" i="0" u="none" strike="noStrike" kern="1200" baseline="0" dirty="0" smtClean="0">
                <a:solidFill>
                  <a:schemeClr val="tx1"/>
                </a:solidFill>
                <a:latin typeface="+mn-lt"/>
                <a:ea typeface="ＭＳ Ｐゴシック" pitchFamily="-65" charset="-128"/>
                <a:cs typeface="ＭＳ Ｐゴシック" pitchFamily="-65" charset="-128"/>
              </a:rPr>
              <a:t>Sammanlagt deltog 51 barn, 30 pojkar och 21 flickor, i åldrarna 9 till 16 år som alla hade någon form av läsnedsättning, såsom läs- och skrivsvårigheter/ dyslexi eller synnedsättningar. Gruppernas storlek varierade mellan 3 och 10 deltagare, och samtalen varade mellan cirka en halvtimme till en timme och en kvart.</a:t>
            </a:r>
          </a:p>
          <a:p>
            <a:endParaRPr lang="sv-SE" sz="1200" b="0" i="0" u="none" strike="noStrike" kern="1200" baseline="0" dirty="0" smtClean="0">
              <a:solidFill>
                <a:schemeClr val="tx1"/>
              </a:solidFill>
              <a:latin typeface="+mn-lt"/>
              <a:ea typeface="ＭＳ Ｐゴシック" pitchFamily="-65" charset="-128"/>
              <a:cs typeface="ＭＳ Ｐゴシック" pitchFamily="-65" charset="-128"/>
            </a:endParaRPr>
          </a:p>
          <a:p>
            <a:r>
              <a:rPr lang="sv-SE" sz="1200" b="0" i="0" u="none" strike="noStrike" kern="1200" baseline="0" dirty="0" smtClean="0">
                <a:solidFill>
                  <a:schemeClr val="tx1"/>
                </a:solidFill>
                <a:latin typeface="+mn-lt"/>
                <a:ea typeface="ＭＳ Ｐゴシック" pitchFamily="-65" charset="-128"/>
                <a:cs typeface="ＭＳ Ｐゴシック" pitchFamily="-65" charset="-128"/>
              </a:rPr>
              <a:t>I fokusgruppssamtalen diskuterades dessa fyra teman: läsning; talböcker; sätt att hitta talböcker; samt bemötande på de lokala biblioteken. </a:t>
            </a:r>
          </a:p>
          <a:p>
            <a:endParaRPr lang="sv-SE" sz="1200" b="0" i="0" u="none" strike="noStrike" kern="1200" baseline="0" dirty="0" smtClean="0">
              <a:solidFill>
                <a:schemeClr val="tx1"/>
              </a:solidFill>
              <a:latin typeface="+mn-lt"/>
              <a:ea typeface="ＭＳ Ｐゴシック" pitchFamily="-65" charset="-128"/>
              <a:cs typeface="ＭＳ Ｐゴシック" pitchFamily="-65" charset="-128"/>
            </a:endParaRPr>
          </a:p>
          <a:p>
            <a:r>
              <a:rPr lang="sv-SE" sz="1200" b="0" i="0" u="none" strike="noStrike" kern="1200" baseline="0" dirty="0" smtClean="0">
                <a:solidFill>
                  <a:schemeClr val="tx1"/>
                </a:solidFill>
                <a:latin typeface="+mn-lt"/>
                <a:ea typeface="ＭＳ Ｐゴシック" pitchFamily="-65" charset="-128"/>
                <a:cs typeface="ＭＳ Ｐゴシック" pitchFamily="-65" charset="-128"/>
              </a:rPr>
              <a:t>Dessa teman fokuserades senare i den analys jag genomförde av de transkriberade intervjuerna (Emma Åstrand), för att </a:t>
            </a:r>
            <a:r>
              <a:rPr lang="sv-SE" sz="1200" b="0" i="0" u="none" strike="noStrike" kern="1200" baseline="0" dirty="0" smtClean="0">
                <a:solidFill>
                  <a:schemeClr val="tx1"/>
                </a:solidFill>
                <a:latin typeface="+mn-lt"/>
                <a:ea typeface="ＭＳ Ｐゴシック" pitchFamily="-65" charset="-128"/>
                <a:cs typeface="+mn-cs"/>
              </a:rPr>
              <a:t>skapa den där grunden för att vidareutveckla servicen mot målgruppen. </a:t>
            </a:r>
            <a:endParaRPr lang="sv-SE" sz="1200" b="0" i="0" u="none" strike="noStrike" kern="1200" baseline="0" dirty="0" smtClean="0">
              <a:solidFill>
                <a:schemeClr val="tx1"/>
              </a:solidFill>
              <a:latin typeface="+mn-lt"/>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fld id="{4CDCECA5-82A2-49E6-A141-C0DDA8639F57}" type="slidenum">
              <a:rPr lang="sv-SE" smtClean="0"/>
              <a:pPr/>
              <a:t>5</a:t>
            </a:fld>
            <a:endParaRPr lang="sv-SE"/>
          </a:p>
        </p:txBody>
      </p:sp>
    </p:spTree>
    <p:extLst>
      <p:ext uri="{BB962C8B-B14F-4D97-AF65-F5344CB8AC3E}">
        <p14:creationId xmlns:p14="http://schemas.microsoft.com/office/powerpoint/2010/main" val="3154145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När barnen berättade om sin läsning,</a:t>
            </a:r>
            <a:r>
              <a:rPr lang="sv-SE" baseline="0" dirty="0" smtClean="0"/>
              <a:t> så gjordes det ofta i relation till olika fysiska platser, som de konnoterar med positiva upplevelser. En fördel med talböcker som framhålls, är att man kan göra andra saker än att bara läsa när man använder dem, och också, vilket jag kommer återkomma till, att man med de mindre spelarna kan ta med sig boken praktiskt taget överallt. </a:t>
            </a:r>
          </a:p>
          <a:p>
            <a:endParaRPr lang="sv-SE" baseline="0" dirty="0" smtClean="0"/>
          </a:p>
          <a:p>
            <a:r>
              <a:rPr lang="sv-SE" baseline="0" dirty="0" smtClean="0"/>
              <a:t>De talade också om specifika titlar som de tyckte om, och vissa titlar som exempelvis </a:t>
            </a:r>
            <a:r>
              <a:rPr lang="sv-SE" i="1" baseline="0" dirty="0" err="1" smtClean="0"/>
              <a:t>Twlight</a:t>
            </a:r>
            <a:r>
              <a:rPr lang="sv-SE" i="0" baseline="0" dirty="0" smtClean="0"/>
              <a:t>-böckerna, väckte en hel del diskussioner. Framförallt talade de om skönlitteratur. </a:t>
            </a:r>
            <a:endParaRPr lang="sv-SE" baseline="0" dirty="0" smtClean="0"/>
          </a:p>
          <a:p>
            <a:endParaRPr lang="sv-SE" baseline="0" dirty="0" smtClean="0"/>
          </a:p>
          <a:p>
            <a:r>
              <a:rPr lang="sv-SE" baseline="0" dirty="0" smtClean="0"/>
              <a:t>Barnen talade dock inte enbart om talboksläsning, utan också om läsning generellt, och de berättade då också om mindre positiva upplevelser av läsning, inte minst i relation till tryckt text som de hade svårigheter att ta till sig och som gjorde att läsning blev något besvärligt. När det gäller talböcker, så beskrivs de oftare i positiva ordalag. </a:t>
            </a:r>
            <a:endParaRPr lang="sv-SE" dirty="0"/>
          </a:p>
        </p:txBody>
      </p:sp>
      <p:sp>
        <p:nvSpPr>
          <p:cNvPr id="4" name="Slide Number Placeholder 3"/>
          <p:cNvSpPr>
            <a:spLocks noGrp="1"/>
          </p:cNvSpPr>
          <p:nvPr>
            <p:ph type="sldNum" sz="quarter" idx="10"/>
          </p:nvPr>
        </p:nvSpPr>
        <p:spPr/>
        <p:txBody>
          <a:bodyPr/>
          <a:lstStyle/>
          <a:p>
            <a:fld id="{4CDCECA5-82A2-49E6-A141-C0DDA8639F57}" type="slidenum">
              <a:rPr lang="sv-SE" smtClean="0"/>
              <a:pPr/>
              <a:t>6</a:t>
            </a:fld>
            <a:endParaRPr lang="sv-SE"/>
          </a:p>
        </p:txBody>
      </p:sp>
    </p:spTree>
    <p:extLst>
      <p:ext uri="{BB962C8B-B14F-4D97-AF65-F5344CB8AC3E}">
        <p14:creationId xmlns:p14="http://schemas.microsoft.com/office/powerpoint/2010/main" val="1996824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Flicka 13 år.</a:t>
            </a:r>
            <a:r>
              <a:rPr lang="sv-SE" baseline="0" dirty="0" smtClean="0"/>
              <a:t> </a:t>
            </a:r>
          </a:p>
          <a:p>
            <a:endParaRPr lang="sv-SE" baseline="0" dirty="0" smtClean="0"/>
          </a:p>
          <a:p>
            <a:r>
              <a:rPr lang="sv-SE" baseline="0" dirty="0" smtClean="0"/>
              <a:t>Vad ser vi i detta citat. Jo: </a:t>
            </a:r>
            <a:endParaRPr lang="sv-SE" dirty="0"/>
          </a:p>
        </p:txBody>
      </p:sp>
      <p:sp>
        <p:nvSpPr>
          <p:cNvPr id="4" name="Slide Number Placeholder 3"/>
          <p:cNvSpPr>
            <a:spLocks noGrp="1"/>
          </p:cNvSpPr>
          <p:nvPr>
            <p:ph type="sldNum" sz="quarter" idx="10"/>
          </p:nvPr>
        </p:nvSpPr>
        <p:spPr/>
        <p:txBody>
          <a:bodyPr/>
          <a:lstStyle/>
          <a:p>
            <a:fld id="{4CDCECA5-82A2-49E6-A141-C0DDA8639F57}" type="slidenum">
              <a:rPr lang="sv-SE" smtClean="0"/>
              <a:pPr/>
              <a:t>7</a:t>
            </a:fld>
            <a:endParaRPr lang="sv-SE"/>
          </a:p>
        </p:txBody>
      </p:sp>
    </p:spTree>
    <p:extLst>
      <p:ext uri="{BB962C8B-B14F-4D97-AF65-F5344CB8AC3E}">
        <p14:creationId xmlns:p14="http://schemas.microsoft.com/office/powerpoint/2010/main" val="2799967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Bland annat ser vi här att A4 skiljer på att </a:t>
            </a:r>
            <a:r>
              <a:rPr lang="sv-SE" i="1" dirty="0" smtClean="0"/>
              <a:t>läsa</a:t>
            </a:r>
            <a:r>
              <a:rPr lang="sv-SE" i="0" dirty="0" smtClean="0"/>
              <a:t> tryckta böcker</a:t>
            </a:r>
            <a:r>
              <a:rPr lang="sv-SE" i="0" baseline="0" dirty="0" smtClean="0"/>
              <a:t> och </a:t>
            </a:r>
            <a:r>
              <a:rPr lang="sv-SE" i="1" baseline="0" dirty="0" smtClean="0"/>
              <a:t>lyssna </a:t>
            </a:r>
            <a:r>
              <a:rPr lang="sv-SE" i="0" baseline="0" dirty="0" smtClean="0"/>
              <a:t> på talböcker. Ibland görs tydlig åtskillnad, ibland används de nästan utbytbart. </a:t>
            </a:r>
          </a:p>
          <a:p>
            <a:endParaRPr lang="sv-SE" i="0" baseline="0" dirty="0" smtClean="0"/>
          </a:p>
          <a:p>
            <a:r>
              <a:rPr lang="sv-SE" i="0" baseline="0" dirty="0" smtClean="0"/>
              <a:t>Vi ser också att talboksläsning kan innebära en stor lättnad för den som har svårigheter att ta till sig skriven text, men också att denna lättnad förknippas med en känsla av att luras. Detta, menar jag, kan ha att göra med den sociala situationen, alltså att man finns med i ett sammanhang där läsning av tryckt text ses som norm. </a:t>
            </a:r>
          </a:p>
          <a:p>
            <a:endParaRPr lang="sv-SE" i="0" baseline="0" dirty="0" smtClean="0"/>
          </a:p>
          <a:p>
            <a:r>
              <a:rPr lang="sv-SE" i="0" baseline="0" dirty="0" smtClean="0"/>
              <a:t>Just dessa berättelser, där barn med läsnedsättningar berättar om att det kan upplevas som ett stigma, berörde mig personligen, när jag analyserade berättelserna. Ett exempel på hur den sociala situationen kan skapa en negativ upplevelse av läsning av talböcker är följande, då en grupp diskuterar hur det är att använda talböcker i klassrummet: </a:t>
            </a:r>
            <a:endParaRPr lang="sv-SE" dirty="0"/>
          </a:p>
        </p:txBody>
      </p:sp>
      <p:sp>
        <p:nvSpPr>
          <p:cNvPr id="4" name="Slide Number Placeholder 3"/>
          <p:cNvSpPr>
            <a:spLocks noGrp="1"/>
          </p:cNvSpPr>
          <p:nvPr>
            <p:ph type="sldNum" sz="quarter" idx="10"/>
          </p:nvPr>
        </p:nvSpPr>
        <p:spPr/>
        <p:txBody>
          <a:bodyPr/>
          <a:lstStyle/>
          <a:p>
            <a:fld id="{4CDCECA5-82A2-49E6-A141-C0DDA8639F57}" type="slidenum">
              <a:rPr lang="sv-SE" smtClean="0"/>
              <a:pPr/>
              <a:t>8</a:t>
            </a:fld>
            <a:endParaRPr lang="sv-SE"/>
          </a:p>
        </p:txBody>
      </p:sp>
    </p:spTree>
    <p:extLst>
      <p:ext uri="{BB962C8B-B14F-4D97-AF65-F5344CB8AC3E}">
        <p14:creationId xmlns:p14="http://schemas.microsoft.com/office/powerpoint/2010/main" val="2967019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4CDCECA5-82A2-49E6-A141-C0DDA8639F57}" type="slidenum">
              <a:rPr lang="sv-SE" smtClean="0"/>
              <a:pPr/>
              <a:t>9</a:t>
            </a:fld>
            <a:endParaRPr lang="sv-SE"/>
          </a:p>
        </p:txBody>
      </p:sp>
    </p:spTree>
    <p:extLst>
      <p:ext uri="{BB962C8B-B14F-4D97-AF65-F5344CB8AC3E}">
        <p14:creationId xmlns:p14="http://schemas.microsoft.com/office/powerpoint/2010/main" val="405430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6AD35907-6F29-42AA-BE0B-CA00002408BD}" type="datetimeFigureOut">
              <a:rPr lang="sv-SE" smtClean="0"/>
              <a:pPr/>
              <a:t>2014-11-06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7893910-F6C7-4F80-8780-D7AD98B1567F}"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AD35907-6F29-42AA-BE0B-CA00002408BD}" type="datetimeFigureOut">
              <a:rPr lang="sv-SE" smtClean="0"/>
              <a:pPr/>
              <a:t>2014-11-06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7893910-F6C7-4F80-8780-D7AD98B1567F}"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AD35907-6F29-42AA-BE0B-CA00002408BD}" type="datetimeFigureOut">
              <a:rPr lang="sv-SE" smtClean="0"/>
              <a:pPr/>
              <a:t>2014-11-06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7893910-F6C7-4F80-8780-D7AD98B1567F}" type="slidenum">
              <a:rPr lang="sv-SE" smtClean="0"/>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Platshållare för sidfot 3"/>
          <p:cNvSpPr>
            <a:spLocks noGrp="1"/>
          </p:cNvSpPr>
          <p:nvPr>
            <p:ph type="ftr" sz="quarter" idx="10"/>
          </p:nvPr>
        </p:nvSpPr>
        <p:spPr/>
        <p:txBody>
          <a:bodyPr/>
          <a:lstStyle>
            <a:lvl1pPr>
              <a:defRPr/>
            </a:lvl1pPr>
          </a:lstStyle>
          <a:p>
            <a:endParaRPr lang="sv-SE">
              <a:solidFill>
                <a:srgbClr val="000000"/>
              </a:solidFill>
            </a:endParaRPr>
          </a:p>
        </p:txBody>
      </p:sp>
      <p:sp>
        <p:nvSpPr>
          <p:cNvPr id="5" name="Platshållare för bildnummer 4"/>
          <p:cNvSpPr>
            <a:spLocks noGrp="1"/>
          </p:cNvSpPr>
          <p:nvPr>
            <p:ph type="sldNum" sz="quarter" idx="11"/>
          </p:nvPr>
        </p:nvSpPr>
        <p:spPr/>
        <p:txBody>
          <a:bodyPr/>
          <a:lstStyle>
            <a:lvl1pPr>
              <a:defRPr/>
            </a:lvl1pPr>
          </a:lstStyle>
          <a:p>
            <a:fld id="{49ED15D7-1ADE-4C28-8074-A0D0F086D17E}" type="slidenum">
              <a:rPr lang="sv-SE">
                <a:solidFill>
                  <a:srgbClr val="000000"/>
                </a:solidFill>
              </a:rPr>
              <a:pPr/>
              <a:t>‹#›</a:t>
            </a:fld>
            <a:endParaRPr lang="sv-SE">
              <a:solidFill>
                <a:srgbClr val="000000"/>
              </a:solidFill>
            </a:endParaRPr>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sidfot 3"/>
          <p:cNvSpPr>
            <a:spLocks noGrp="1"/>
          </p:cNvSpPr>
          <p:nvPr>
            <p:ph type="ftr" sz="quarter" idx="10"/>
          </p:nvPr>
        </p:nvSpPr>
        <p:spPr/>
        <p:txBody>
          <a:bodyPr/>
          <a:lstStyle>
            <a:lvl1pPr>
              <a:defRPr/>
            </a:lvl1pPr>
          </a:lstStyle>
          <a:p>
            <a:endParaRPr lang="sv-SE">
              <a:solidFill>
                <a:srgbClr val="000000"/>
              </a:solidFill>
            </a:endParaRPr>
          </a:p>
        </p:txBody>
      </p:sp>
      <p:sp>
        <p:nvSpPr>
          <p:cNvPr id="5" name="Platshållare för bildnummer 4"/>
          <p:cNvSpPr>
            <a:spLocks noGrp="1"/>
          </p:cNvSpPr>
          <p:nvPr>
            <p:ph type="sldNum" sz="quarter" idx="11"/>
          </p:nvPr>
        </p:nvSpPr>
        <p:spPr/>
        <p:txBody>
          <a:bodyPr/>
          <a:lstStyle>
            <a:lvl1pPr>
              <a:defRPr/>
            </a:lvl1pPr>
          </a:lstStyle>
          <a:p>
            <a:fld id="{7E1E7F1E-0764-46AD-91C2-18473D71226A}" type="slidenum">
              <a:rPr lang="sv-SE">
                <a:solidFill>
                  <a:srgbClr val="000000"/>
                </a:solidFill>
              </a:rPr>
              <a:pPr/>
              <a:t>‹#›</a:t>
            </a:fld>
            <a:endParaRPr lang="sv-SE">
              <a:solidFill>
                <a:srgbClr val="000000"/>
              </a:solidFill>
            </a:endParaRPr>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sidfot 3"/>
          <p:cNvSpPr>
            <a:spLocks noGrp="1"/>
          </p:cNvSpPr>
          <p:nvPr>
            <p:ph type="ftr" sz="quarter" idx="10"/>
          </p:nvPr>
        </p:nvSpPr>
        <p:spPr/>
        <p:txBody>
          <a:bodyPr/>
          <a:lstStyle>
            <a:lvl1pPr>
              <a:defRPr/>
            </a:lvl1pPr>
          </a:lstStyle>
          <a:p>
            <a:endParaRPr lang="sv-SE">
              <a:solidFill>
                <a:srgbClr val="000000"/>
              </a:solidFill>
            </a:endParaRPr>
          </a:p>
        </p:txBody>
      </p:sp>
      <p:sp>
        <p:nvSpPr>
          <p:cNvPr id="5" name="Platshållare för bildnummer 4"/>
          <p:cNvSpPr>
            <a:spLocks noGrp="1"/>
          </p:cNvSpPr>
          <p:nvPr>
            <p:ph type="sldNum" sz="quarter" idx="11"/>
          </p:nvPr>
        </p:nvSpPr>
        <p:spPr/>
        <p:txBody>
          <a:bodyPr/>
          <a:lstStyle>
            <a:lvl1pPr>
              <a:defRPr/>
            </a:lvl1pPr>
          </a:lstStyle>
          <a:p>
            <a:fld id="{E7CC19E3-FCC6-48AE-BC58-2366CC1564E9}" type="slidenum">
              <a:rPr lang="sv-SE">
                <a:solidFill>
                  <a:srgbClr val="000000"/>
                </a:solidFill>
              </a:rPr>
              <a:pPr/>
              <a:t>‹#›</a:t>
            </a:fld>
            <a:endParaRPr lang="sv-SE">
              <a:solidFill>
                <a:srgbClr val="000000"/>
              </a:solidFill>
            </a:endParaRPr>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684213" y="1412875"/>
            <a:ext cx="3810000"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6613" y="1412875"/>
            <a:ext cx="3810000"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sidfot 4"/>
          <p:cNvSpPr>
            <a:spLocks noGrp="1"/>
          </p:cNvSpPr>
          <p:nvPr>
            <p:ph type="ftr" sz="quarter" idx="10"/>
          </p:nvPr>
        </p:nvSpPr>
        <p:spPr/>
        <p:txBody>
          <a:bodyPr/>
          <a:lstStyle>
            <a:lvl1pPr>
              <a:defRPr/>
            </a:lvl1pPr>
          </a:lstStyle>
          <a:p>
            <a:endParaRPr lang="sv-SE">
              <a:solidFill>
                <a:srgbClr val="000000"/>
              </a:solidFill>
            </a:endParaRPr>
          </a:p>
        </p:txBody>
      </p:sp>
      <p:sp>
        <p:nvSpPr>
          <p:cNvPr id="6" name="Platshållare för bildnummer 5"/>
          <p:cNvSpPr>
            <a:spLocks noGrp="1"/>
          </p:cNvSpPr>
          <p:nvPr>
            <p:ph type="sldNum" sz="quarter" idx="11"/>
          </p:nvPr>
        </p:nvSpPr>
        <p:spPr/>
        <p:txBody>
          <a:bodyPr/>
          <a:lstStyle>
            <a:lvl1pPr>
              <a:defRPr/>
            </a:lvl1pPr>
          </a:lstStyle>
          <a:p>
            <a:fld id="{8DA29ADD-6489-4C7A-B39F-DB02CB4D0C64}" type="slidenum">
              <a:rPr lang="sv-SE">
                <a:solidFill>
                  <a:srgbClr val="000000"/>
                </a:solidFill>
              </a:rPr>
              <a:pPr/>
              <a:t>‹#›</a:t>
            </a:fld>
            <a:endParaRPr lang="sv-SE">
              <a:solidFill>
                <a:srgbClr val="000000"/>
              </a:solidFill>
            </a:endParaRPr>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sidfot 6"/>
          <p:cNvSpPr>
            <a:spLocks noGrp="1"/>
          </p:cNvSpPr>
          <p:nvPr>
            <p:ph type="ftr" sz="quarter" idx="10"/>
          </p:nvPr>
        </p:nvSpPr>
        <p:spPr/>
        <p:txBody>
          <a:bodyPr/>
          <a:lstStyle>
            <a:lvl1pPr>
              <a:defRPr/>
            </a:lvl1pPr>
          </a:lstStyle>
          <a:p>
            <a:endParaRPr lang="sv-SE">
              <a:solidFill>
                <a:srgbClr val="000000"/>
              </a:solidFill>
            </a:endParaRPr>
          </a:p>
        </p:txBody>
      </p:sp>
      <p:sp>
        <p:nvSpPr>
          <p:cNvPr id="8" name="Platshållare för bildnummer 7"/>
          <p:cNvSpPr>
            <a:spLocks noGrp="1"/>
          </p:cNvSpPr>
          <p:nvPr>
            <p:ph type="sldNum" sz="quarter" idx="11"/>
          </p:nvPr>
        </p:nvSpPr>
        <p:spPr/>
        <p:txBody>
          <a:bodyPr/>
          <a:lstStyle>
            <a:lvl1pPr>
              <a:defRPr/>
            </a:lvl1pPr>
          </a:lstStyle>
          <a:p>
            <a:fld id="{62DBB6CC-C9EA-4E15-90EA-02E2ADDA7670}" type="slidenum">
              <a:rPr lang="sv-SE">
                <a:solidFill>
                  <a:srgbClr val="000000"/>
                </a:solidFill>
              </a:rPr>
              <a:pPr/>
              <a:t>‹#›</a:t>
            </a:fld>
            <a:endParaRPr lang="sv-SE">
              <a:solidFill>
                <a:srgbClr val="000000"/>
              </a:solidFill>
            </a:endParaRPr>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sidfot 2"/>
          <p:cNvSpPr>
            <a:spLocks noGrp="1"/>
          </p:cNvSpPr>
          <p:nvPr>
            <p:ph type="ftr" sz="quarter" idx="10"/>
          </p:nvPr>
        </p:nvSpPr>
        <p:spPr/>
        <p:txBody>
          <a:bodyPr/>
          <a:lstStyle>
            <a:lvl1pPr>
              <a:defRPr/>
            </a:lvl1pPr>
          </a:lstStyle>
          <a:p>
            <a:endParaRPr lang="sv-SE">
              <a:solidFill>
                <a:srgbClr val="000000"/>
              </a:solidFill>
            </a:endParaRPr>
          </a:p>
        </p:txBody>
      </p:sp>
      <p:sp>
        <p:nvSpPr>
          <p:cNvPr id="4" name="Platshållare för bildnummer 3"/>
          <p:cNvSpPr>
            <a:spLocks noGrp="1"/>
          </p:cNvSpPr>
          <p:nvPr>
            <p:ph type="sldNum" sz="quarter" idx="11"/>
          </p:nvPr>
        </p:nvSpPr>
        <p:spPr/>
        <p:txBody>
          <a:bodyPr/>
          <a:lstStyle>
            <a:lvl1pPr>
              <a:defRPr/>
            </a:lvl1pPr>
          </a:lstStyle>
          <a:p>
            <a:fld id="{FC287EDD-1B52-44F3-A0E6-271EFBBAFCF4}" type="slidenum">
              <a:rPr lang="sv-SE">
                <a:solidFill>
                  <a:srgbClr val="000000"/>
                </a:solidFill>
              </a:rPr>
              <a:pPr/>
              <a:t>‹#›</a:t>
            </a:fld>
            <a:endParaRPr lang="sv-SE">
              <a:solidFill>
                <a:srgbClr val="000000"/>
              </a:solidFill>
            </a:endParaRPr>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sidfot 1"/>
          <p:cNvSpPr>
            <a:spLocks noGrp="1"/>
          </p:cNvSpPr>
          <p:nvPr>
            <p:ph type="ftr" sz="quarter" idx="10"/>
          </p:nvPr>
        </p:nvSpPr>
        <p:spPr/>
        <p:txBody>
          <a:bodyPr/>
          <a:lstStyle>
            <a:lvl1pPr>
              <a:defRPr/>
            </a:lvl1pPr>
          </a:lstStyle>
          <a:p>
            <a:endParaRPr lang="sv-SE">
              <a:solidFill>
                <a:srgbClr val="000000"/>
              </a:solidFill>
            </a:endParaRPr>
          </a:p>
        </p:txBody>
      </p:sp>
      <p:sp>
        <p:nvSpPr>
          <p:cNvPr id="3" name="Platshållare för bildnummer 2"/>
          <p:cNvSpPr>
            <a:spLocks noGrp="1"/>
          </p:cNvSpPr>
          <p:nvPr>
            <p:ph type="sldNum" sz="quarter" idx="11"/>
          </p:nvPr>
        </p:nvSpPr>
        <p:spPr/>
        <p:txBody>
          <a:bodyPr/>
          <a:lstStyle>
            <a:lvl1pPr>
              <a:defRPr/>
            </a:lvl1pPr>
          </a:lstStyle>
          <a:p>
            <a:fld id="{02532D0E-BECB-4787-A3AB-F54D9790AF6D}" type="slidenum">
              <a:rPr lang="sv-SE">
                <a:solidFill>
                  <a:srgbClr val="000000"/>
                </a:solidFill>
              </a:rPr>
              <a:pPr/>
              <a:t>‹#›</a:t>
            </a:fld>
            <a:endParaRPr lang="sv-SE">
              <a:solidFill>
                <a:srgbClr val="000000"/>
              </a:solidFill>
            </a:endParaRPr>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sidfot 4"/>
          <p:cNvSpPr>
            <a:spLocks noGrp="1"/>
          </p:cNvSpPr>
          <p:nvPr>
            <p:ph type="ftr" sz="quarter" idx="10"/>
          </p:nvPr>
        </p:nvSpPr>
        <p:spPr/>
        <p:txBody>
          <a:bodyPr/>
          <a:lstStyle>
            <a:lvl1pPr>
              <a:defRPr/>
            </a:lvl1pPr>
          </a:lstStyle>
          <a:p>
            <a:endParaRPr lang="sv-SE">
              <a:solidFill>
                <a:srgbClr val="000000"/>
              </a:solidFill>
            </a:endParaRPr>
          </a:p>
        </p:txBody>
      </p:sp>
      <p:sp>
        <p:nvSpPr>
          <p:cNvPr id="6" name="Platshållare för bildnummer 5"/>
          <p:cNvSpPr>
            <a:spLocks noGrp="1"/>
          </p:cNvSpPr>
          <p:nvPr>
            <p:ph type="sldNum" sz="quarter" idx="11"/>
          </p:nvPr>
        </p:nvSpPr>
        <p:spPr/>
        <p:txBody>
          <a:bodyPr/>
          <a:lstStyle>
            <a:lvl1pPr>
              <a:defRPr/>
            </a:lvl1pPr>
          </a:lstStyle>
          <a:p>
            <a:fld id="{551F1F52-BA8B-4F2B-AF9A-3397C2ADE22B}" type="slidenum">
              <a:rPr lang="sv-SE">
                <a:solidFill>
                  <a:srgbClr val="000000"/>
                </a:solidFill>
              </a:rPr>
              <a:pPr/>
              <a:t>‹#›</a:t>
            </a:fld>
            <a:endParaRPr lang="sv-SE">
              <a:solidFill>
                <a:srgbClr val="000000"/>
              </a:solidFill>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AD35907-6F29-42AA-BE0B-CA00002408BD}" type="datetimeFigureOut">
              <a:rPr lang="sv-SE" smtClean="0"/>
              <a:pPr/>
              <a:t>2014-11-06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7893910-F6C7-4F80-8780-D7AD98B1567F}" type="slidenum">
              <a:rPr lang="sv-SE" smtClean="0"/>
              <a:pPr/>
              <a:t>‹#›</a:t>
            </a:fld>
            <a:endParaRPr lang="sv-S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sidfot 4"/>
          <p:cNvSpPr>
            <a:spLocks noGrp="1"/>
          </p:cNvSpPr>
          <p:nvPr>
            <p:ph type="ftr" sz="quarter" idx="10"/>
          </p:nvPr>
        </p:nvSpPr>
        <p:spPr/>
        <p:txBody>
          <a:bodyPr/>
          <a:lstStyle>
            <a:lvl1pPr>
              <a:defRPr/>
            </a:lvl1pPr>
          </a:lstStyle>
          <a:p>
            <a:endParaRPr lang="sv-SE">
              <a:solidFill>
                <a:srgbClr val="000000"/>
              </a:solidFill>
            </a:endParaRPr>
          </a:p>
        </p:txBody>
      </p:sp>
      <p:sp>
        <p:nvSpPr>
          <p:cNvPr id="6" name="Platshållare för bildnummer 5"/>
          <p:cNvSpPr>
            <a:spLocks noGrp="1"/>
          </p:cNvSpPr>
          <p:nvPr>
            <p:ph type="sldNum" sz="quarter" idx="11"/>
          </p:nvPr>
        </p:nvSpPr>
        <p:spPr/>
        <p:txBody>
          <a:bodyPr/>
          <a:lstStyle>
            <a:lvl1pPr>
              <a:defRPr/>
            </a:lvl1pPr>
          </a:lstStyle>
          <a:p>
            <a:fld id="{21142AC9-9A19-4144-95BD-C85A1FF5CA91}" type="slidenum">
              <a:rPr lang="sv-SE">
                <a:solidFill>
                  <a:srgbClr val="000000"/>
                </a:solidFill>
              </a:rPr>
              <a:pPr/>
              <a:t>‹#›</a:t>
            </a:fld>
            <a:endParaRPr lang="sv-SE">
              <a:solidFill>
                <a:srgbClr val="000000"/>
              </a:solidFill>
            </a:endParaRPr>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sidfot 3"/>
          <p:cNvSpPr>
            <a:spLocks noGrp="1"/>
          </p:cNvSpPr>
          <p:nvPr>
            <p:ph type="ftr" sz="quarter" idx="10"/>
          </p:nvPr>
        </p:nvSpPr>
        <p:spPr/>
        <p:txBody>
          <a:bodyPr/>
          <a:lstStyle>
            <a:lvl1pPr>
              <a:defRPr/>
            </a:lvl1pPr>
          </a:lstStyle>
          <a:p>
            <a:endParaRPr lang="sv-SE">
              <a:solidFill>
                <a:srgbClr val="000000"/>
              </a:solidFill>
            </a:endParaRPr>
          </a:p>
        </p:txBody>
      </p:sp>
      <p:sp>
        <p:nvSpPr>
          <p:cNvPr id="5" name="Platshållare för bildnummer 4"/>
          <p:cNvSpPr>
            <a:spLocks noGrp="1"/>
          </p:cNvSpPr>
          <p:nvPr>
            <p:ph type="sldNum" sz="quarter" idx="11"/>
          </p:nvPr>
        </p:nvSpPr>
        <p:spPr/>
        <p:txBody>
          <a:bodyPr/>
          <a:lstStyle>
            <a:lvl1pPr>
              <a:defRPr/>
            </a:lvl1pPr>
          </a:lstStyle>
          <a:p>
            <a:fld id="{A04CFCDA-8D1E-440D-99AD-C47E90151590}" type="slidenum">
              <a:rPr lang="sv-SE">
                <a:solidFill>
                  <a:srgbClr val="000000"/>
                </a:solidFill>
              </a:rPr>
              <a:pPr/>
              <a:t>‹#›</a:t>
            </a:fld>
            <a:endParaRPr lang="sv-SE">
              <a:solidFill>
                <a:srgbClr val="000000"/>
              </a:solidFill>
            </a:endParaRPr>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13513" y="260350"/>
            <a:ext cx="1943100" cy="540067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684213" y="260350"/>
            <a:ext cx="5676900" cy="540067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sidfot 3"/>
          <p:cNvSpPr>
            <a:spLocks noGrp="1"/>
          </p:cNvSpPr>
          <p:nvPr>
            <p:ph type="ftr" sz="quarter" idx="10"/>
          </p:nvPr>
        </p:nvSpPr>
        <p:spPr/>
        <p:txBody>
          <a:bodyPr/>
          <a:lstStyle>
            <a:lvl1pPr>
              <a:defRPr/>
            </a:lvl1pPr>
          </a:lstStyle>
          <a:p>
            <a:endParaRPr lang="sv-SE">
              <a:solidFill>
                <a:srgbClr val="000000"/>
              </a:solidFill>
            </a:endParaRPr>
          </a:p>
        </p:txBody>
      </p:sp>
      <p:sp>
        <p:nvSpPr>
          <p:cNvPr id="5" name="Platshållare för bildnummer 4"/>
          <p:cNvSpPr>
            <a:spLocks noGrp="1"/>
          </p:cNvSpPr>
          <p:nvPr>
            <p:ph type="sldNum" sz="quarter" idx="11"/>
          </p:nvPr>
        </p:nvSpPr>
        <p:spPr/>
        <p:txBody>
          <a:bodyPr/>
          <a:lstStyle>
            <a:lvl1pPr>
              <a:defRPr/>
            </a:lvl1pPr>
          </a:lstStyle>
          <a:p>
            <a:fld id="{D87532EC-01DD-4FEA-A8B9-9AC2A1DD8E0F}" type="slidenum">
              <a:rPr lang="sv-SE">
                <a:solidFill>
                  <a:srgbClr val="000000"/>
                </a:solidFill>
              </a:rPr>
              <a:pPr/>
              <a:t>‹#›</a:t>
            </a:fld>
            <a:endParaRPr lang="sv-SE">
              <a:solidFill>
                <a:srgbClr val="000000"/>
              </a:solidFill>
            </a:endParaRPr>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cSld name="Rubrik, text och 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85800" y="609600"/>
            <a:ext cx="7772400" cy="1143000"/>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685800" y="1981200"/>
            <a:ext cx="3810000" cy="41148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quarter" idx="2"/>
          </p:nvPr>
        </p:nvSpPr>
        <p:spPr>
          <a:xfrm>
            <a:off x="4648200" y="1981200"/>
            <a:ext cx="3810000" cy="1981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innehåll 4"/>
          <p:cNvSpPr>
            <a:spLocks noGrp="1"/>
          </p:cNvSpPr>
          <p:nvPr>
            <p:ph sz="quarter" idx="3"/>
          </p:nvPr>
        </p:nvSpPr>
        <p:spPr>
          <a:xfrm>
            <a:off x="4648200" y="4114800"/>
            <a:ext cx="3810000" cy="1981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datum 5"/>
          <p:cNvSpPr>
            <a:spLocks noGrp="1"/>
          </p:cNvSpPr>
          <p:nvPr>
            <p:ph type="dt" sz="half" idx="10"/>
          </p:nvPr>
        </p:nvSpPr>
        <p:spPr>
          <a:xfrm>
            <a:off x="685800" y="6248400"/>
            <a:ext cx="1905000" cy="457200"/>
          </a:xfrm>
          <a:prstGeom prst="rect">
            <a:avLst/>
          </a:prstGeom>
        </p:spPr>
        <p:txBody>
          <a:bodyPr/>
          <a:lstStyle>
            <a:lvl1pPr>
              <a:defRPr/>
            </a:lvl1pPr>
          </a:lstStyle>
          <a:p>
            <a:pPr fontAlgn="base">
              <a:spcBef>
                <a:spcPct val="0"/>
              </a:spcBef>
              <a:spcAft>
                <a:spcPct val="0"/>
              </a:spcAft>
            </a:pPr>
            <a:endParaRPr lang="sv-SE" sz="4000">
              <a:solidFill>
                <a:srgbClr val="333399"/>
              </a:solidFill>
            </a:endParaRPr>
          </a:p>
        </p:txBody>
      </p:sp>
      <p:sp>
        <p:nvSpPr>
          <p:cNvPr id="7" name="Platshållare för sidfot 6"/>
          <p:cNvSpPr>
            <a:spLocks noGrp="1"/>
          </p:cNvSpPr>
          <p:nvPr>
            <p:ph type="ftr" sz="quarter" idx="11"/>
          </p:nvPr>
        </p:nvSpPr>
        <p:spPr>
          <a:xfrm>
            <a:off x="3124200" y="6248400"/>
            <a:ext cx="2895600" cy="457200"/>
          </a:xfrm>
        </p:spPr>
        <p:txBody>
          <a:bodyPr/>
          <a:lstStyle>
            <a:lvl1pPr>
              <a:defRPr/>
            </a:lvl1pPr>
          </a:lstStyle>
          <a:p>
            <a:endParaRPr lang="sv-SE">
              <a:solidFill>
                <a:srgbClr val="000000"/>
              </a:solidFill>
            </a:endParaRPr>
          </a:p>
        </p:txBody>
      </p:sp>
      <p:sp>
        <p:nvSpPr>
          <p:cNvPr id="8" name="Platshållare för bildnummer 7"/>
          <p:cNvSpPr>
            <a:spLocks noGrp="1"/>
          </p:cNvSpPr>
          <p:nvPr>
            <p:ph type="sldNum" sz="quarter" idx="12"/>
          </p:nvPr>
        </p:nvSpPr>
        <p:spPr>
          <a:xfrm>
            <a:off x="6553200" y="6248400"/>
            <a:ext cx="1905000" cy="457200"/>
          </a:xfrm>
        </p:spPr>
        <p:txBody>
          <a:bodyPr/>
          <a:lstStyle>
            <a:lvl1pPr>
              <a:defRPr/>
            </a:lvl1pPr>
          </a:lstStyle>
          <a:p>
            <a:fld id="{FD9CAB1C-9431-493F-8A97-FC6A37F7DA69}" type="slidenum">
              <a:rPr lang="sv-SE">
                <a:solidFill>
                  <a:srgbClr val="000000"/>
                </a:solidFill>
              </a:rPr>
              <a:pPr/>
              <a:t>‹#›</a:t>
            </a:fld>
            <a:endParaRPr lang="sv-SE">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85800" y="609600"/>
            <a:ext cx="7772400" cy="1143000"/>
          </a:xfrm>
        </p:spPr>
        <p:txBody>
          <a:bodyPr/>
          <a:lstStyle/>
          <a:p>
            <a:r>
              <a:rPr lang="sv-SE" smtClean="0"/>
              <a:t>Klicka här för att ändra format</a:t>
            </a:r>
            <a:endParaRPr lang="sv-SE"/>
          </a:p>
        </p:txBody>
      </p:sp>
      <p:sp>
        <p:nvSpPr>
          <p:cNvPr id="3" name="Platshållare för text 2"/>
          <p:cNvSpPr>
            <a:spLocks noGrp="1"/>
          </p:cNvSpPr>
          <p:nvPr>
            <p:ph type="body" sz="half" idx="1"/>
          </p:nvPr>
        </p:nvSpPr>
        <p:spPr>
          <a:xfrm>
            <a:off x="685800" y="1981200"/>
            <a:ext cx="3810000" cy="41148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981200"/>
            <a:ext cx="3810000" cy="41148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a:xfrm>
            <a:off x="685800" y="6248400"/>
            <a:ext cx="1905000" cy="457200"/>
          </a:xfrm>
          <a:prstGeom prst="rect">
            <a:avLst/>
          </a:prstGeom>
        </p:spPr>
        <p:txBody>
          <a:bodyPr/>
          <a:lstStyle>
            <a:lvl1pPr>
              <a:defRPr/>
            </a:lvl1pPr>
          </a:lstStyle>
          <a:p>
            <a:pPr fontAlgn="base">
              <a:spcBef>
                <a:spcPct val="0"/>
              </a:spcBef>
              <a:spcAft>
                <a:spcPct val="0"/>
              </a:spcAft>
            </a:pPr>
            <a:endParaRPr lang="sv-SE" sz="4000">
              <a:solidFill>
                <a:srgbClr val="333399"/>
              </a:solidFill>
            </a:endParaRPr>
          </a:p>
        </p:txBody>
      </p:sp>
      <p:sp>
        <p:nvSpPr>
          <p:cNvPr id="6" name="Platshållare för sidfot 5"/>
          <p:cNvSpPr>
            <a:spLocks noGrp="1"/>
          </p:cNvSpPr>
          <p:nvPr>
            <p:ph type="ftr" sz="quarter" idx="11"/>
          </p:nvPr>
        </p:nvSpPr>
        <p:spPr>
          <a:xfrm>
            <a:off x="3124200" y="6248400"/>
            <a:ext cx="2895600" cy="457200"/>
          </a:xfrm>
        </p:spPr>
        <p:txBody>
          <a:bodyPr/>
          <a:lstStyle>
            <a:lvl1pPr>
              <a:defRPr/>
            </a:lvl1pPr>
          </a:lstStyle>
          <a:p>
            <a:endParaRPr lang="sv-SE">
              <a:solidFill>
                <a:srgbClr val="000000"/>
              </a:solidFill>
            </a:endParaRPr>
          </a:p>
        </p:txBody>
      </p:sp>
      <p:sp>
        <p:nvSpPr>
          <p:cNvPr id="7" name="Platshållare för bildnummer 6"/>
          <p:cNvSpPr>
            <a:spLocks noGrp="1"/>
          </p:cNvSpPr>
          <p:nvPr>
            <p:ph type="sldNum" sz="quarter" idx="12"/>
          </p:nvPr>
        </p:nvSpPr>
        <p:spPr>
          <a:xfrm>
            <a:off x="6553200" y="6248400"/>
            <a:ext cx="1905000" cy="457200"/>
          </a:xfrm>
        </p:spPr>
        <p:txBody>
          <a:bodyPr/>
          <a:lstStyle>
            <a:lvl1pPr>
              <a:defRPr/>
            </a:lvl1pPr>
          </a:lstStyle>
          <a:p>
            <a:fld id="{88BD5794-DDCB-4BEE-9DF1-F7C6868F369F}" type="slidenum">
              <a:rPr lang="sv-SE">
                <a:solidFill>
                  <a:srgbClr val="000000"/>
                </a:solidFill>
              </a:rPr>
              <a:pPr/>
              <a:t>‹#›</a:t>
            </a:fld>
            <a:endParaRPr lang="sv-SE">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6AD35907-6F29-42AA-BE0B-CA00002408BD}" type="datetimeFigureOut">
              <a:rPr lang="sv-SE" smtClean="0"/>
              <a:pPr/>
              <a:t>2014-11-06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7893910-F6C7-4F80-8780-D7AD98B1567F}"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6AD35907-6F29-42AA-BE0B-CA00002408BD}" type="datetimeFigureOut">
              <a:rPr lang="sv-SE" smtClean="0"/>
              <a:pPr/>
              <a:t>2014-11-06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7893910-F6C7-4F80-8780-D7AD98B1567F}"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6AD35907-6F29-42AA-BE0B-CA00002408BD}" type="datetimeFigureOut">
              <a:rPr lang="sv-SE" smtClean="0"/>
              <a:pPr/>
              <a:t>2014-11-06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7893910-F6C7-4F80-8780-D7AD98B1567F}"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6AD35907-6F29-42AA-BE0B-CA00002408BD}" type="datetimeFigureOut">
              <a:rPr lang="sv-SE" smtClean="0"/>
              <a:pPr/>
              <a:t>2014-11-06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7893910-F6C7-4F80-8780-D7AD98B1567F}"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6AD35907-6F29-42AA-BE0B-CA00002408BD}" type="datetimeFigureOut">
              <a:rPr lang="sv-SE" smtClean="0"/>
              <a:pPr/>
              <a:t>2014-11-06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7893910-F6C7-4F80-8780-D7AD98B1567F}"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6AD35907-6F29-42AA-BE0B-CA00002408BD}" type="datetimeFigureOut">
              <a:rPr lang="sv-SE" smtClean="0"/>
              <a:pPr/>
              <a:t>2014-11-06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7893910-F6C7-4F80-8780-D7AD98B1567F}"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6AD35907-6F29-42AA-BE0B-CA00002408BD}" type="datetimeFigureOut">
              <a:rPr lang="sv-SE" smtClean="0"/>
              <a:pPr/>
              <a:t>2014-11-06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7893910-F6C7-4F80-8780-D7AD98B1567F}"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D35907-6F29-42AA-BE0B-CA00002408BD}" type="datetimeFigureOut">
              <a:rPr lang="sv-SE" smtClean="0"/>
              <a:pPr/>
              <a:t>2014-11-06</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893910-F6C7-4F80-8780-D7AD98B1567F}"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4213" y="260350"/>
            <a:ext cx="77724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1027" name="Rectangle 3"/>
          <p:cNvSpPr>
            <a:spLocks noGrp="1" noChangeArrowheads="1"/>
          </p:cNvSpPr>
          <p:nvPr>
            <p:ph type="body" idx="1"/>
          </p:nvPr>
        </p:nvSpPr>
        <p:spPr bwMode="auto">
          <a:xfrm>
            <a:off x="684213" y="1412875"/>
            <a:ext cx="7772400" cy="4248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1029" name="Rectangle 5"/>
          <p:cNvSpPr>
            <a:spLocks noGrp="1" noChangeArrowheads="1"/>
          </p:cNvSpPr>
          <p:nvPr>
            <p:ph type="ftr" sz="quarter" idx="3"/>
          </p:nvPr>
        </p:nvSpPr>
        <p:spPr bwMode="auto">
          <a:xfrm>
            <a:off x="3059113" y="6165850"/>
            <a:ext cx="1857375"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200">
                <a:solidFill>
                  <a:schemeClr val="tx1"/>
                </a:solidFill>
              </a:defRPr>
            </a:lvl1pPr>
          </a:lstStyle>
          <a:p>
            <a:pPr fontAlgn="base">
              <a:spcBef>
                <a:spcPct val="0"/>
              </a:spcBef>
              <a:spcAft>
                <a:spcPct val="0"/>
              </a:spcAft>
            </a:pPr>
            <a:endParaRPr lang="sv-SE">
              <a:solidFill>
                <a:srgbClr val="000000"/>
              </a:solidFill>
            </a:endParaRPr>
          </a:p>
        </p:txBody>
      </p:sp>
      <p:pic>
        <p:nvPicPr>
          <p:cNvPr id="1031" name="Picture 7" descr="tal"/>
          <p:cNvPicPr>
            <a:picLocks noChangeAspect="1" noChangeArrowheads="1"/>
          </p:cNvPicPr>
          <p:nvPr userDrawn="1"/>
        </p:nvPicPr>
        <p:blipFill>
          <a:blip r:embed="rId15" cstate="print"/>
          <a:srcRect/>
          <a:stretch>
            <a:fillRect/>
          </a:stretch>
        </p:blipFill>
        <p:spPr bwMode="auto">
          <a:xfrm>
            <a:off x="250825" y="6165850"/>
            <a:ext cx="2560638" cy="533400"/>
          </a:xfrm>
          <a:prstGeom prst="rect">
            <a:avLst/>
          </a:prstGeom>
          <a:noFill/>
        </p:spPr>
      </p:pic>
      <p:sp>
        <p:nvSpPr>
          <p:cNvPr id="1033" name="Line 9"/>
          <p:cNvSpPr>
            <a:spLocks noChangeShapeType="1"/>
          </p:cNvSpPr>
          <p:nvPr userDrawn="1"/>
        </p:nvSpPr>
        <p:spPr bwMode="auto">
          <a:xfrm>
            <a:off x="0" y="1066800"/>
            <a:ext cx="9144000" cy="0"/>
          </a:xfrm>
          <a:prstGeom prst="line">
            <a:avLst/>
          </a:prstGeom>
          <a:noFill/>
          <a:ln w="76200">
            <a:solidFill>
              <a:schemeClr val="accent2"/>
            </a:solidFill>
            <a:round/>
            <a:headEnd/>
            <a:tailEnd/>
          </a:ln>
        </p:spPr>
        <p:txBody>
          <a:bodyPr wrap="none" anchor="ctr"/>
          <a:lstStyle/>
          <a:p>
            <a:pPr fontAlgn="base">
              <a:spcBef>
                <a:spcPct val="0"/>
              </a:spcBef>
              <a:spcAft>
                <a:spcPct val="0"/>
              </a:spcAft>
            </a:pPr>
            <a:endParaRPr lang="sv-SE" sz="4000">
              <a:solidFill>
                <a:srgbClr val="333399"/>
              </a:solidFill>
            </a:endParaRPr>
          </a:p>
        </p:txBody>
      </p:sp>
      <p:sp>
        <p:nvSpPr>
          <p:cNvPr id="1036" name="Text Box 12"/>
          <p:cNvSpPr txBox="1">
            <a:spLocks noGrp="1" noChangeArrowheads="1"/>
          </p:cNvSpPr>
          <p:nvPr userDrawn="1">
            <p:ph type="sldNum" sz="quarter" idx="4"/>
          </p:nvPr>
        </p:nvSpPr>
        <p:spPr bwMode="auto">
          <a:xfrm>
            <a:off x="4932363" y="616585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2400">
                <a:solidFill>
                  <a:schemeClr val="tx1"/>
                </a:solidFill>
              </a:defRPr>
            </a:lvl1pPr>
          </a:lstStyle>
          <a:p>
            <a:pPr fontAlgn="base">
              <a:spcBef>
                <a:spcPct val="0"/>
              </a:spcBef>
              <a:spcAft>
                <a:spcPct val="0"/>
              </a:spcAft>
            </a:pPr>
            <a:fld id="{8C4F9ADF-DBDB-4E2C-969E-99B8AC892667}" type="slidenum">
              <a:rPr lang="sv-SE">
                <a:solidFill>
                  <a:srgbClr val="000000"/>
                </a:solidFill>
              </a:rPr>
              <a:pPr fontAlgn="base">
                <a:spcBef>
                  <a:spcPct val="0"/>
                </a:spcBef>
                <a:spcAft>
                  <a:spcPct val="0"/>
                </a:spcAft>
              </a:pPr>
              <a:t>‹#›</a:t>
            </a:fld>
            <a:endParaRPr lang="sv-SE">
              <a:solidFill>
                <a:srgbClr val="000000"/>
              </a:solidFill>
            </a:endParaRPr>
          </a:p>
        </p:txBody>
      </p:sp>
      <p:sp>
        <p:nvSpPr>
          <p:cNvPr id="1040" name="Line 16"/>
          <p:cNvSpPr>
            <a:spLocks noChangeShapeType="1"/>
          </p:cNvSpPr>
          <p:nvPr userDrawn="1"/>
        </p:nvSpPr>
        <p:spPr bwMode="auto">
          <a:xfrm>
            <a:off x="0" y="5949950"/>
            <a:ext cx="9144000" cy="0"/>
          </a:xfrm>
          <a:prstGeom prst="line">
            <a:avLst/>
          </a:prstGeom>
          <a:noFill/>
          <a:ln w="76200">
            <a:solidFill>
              <a:srgbClr val="2AA53C"/>
            </a:solidFill>
            <a:round/>
            <a:headEnd/>
            <a:tailEnd/>
          </a:ln>
        </p:spPr>
        <p:txBody>
          <a:bodyPr wrap="none" anchor="ctr"/>
          <a:lstStyle/>
          <a:p>
            <a:pPr fontAlgn="base">
              <a:spcBef>
                <a:spcPct val="0"/>
              </a:spcBef>
              <a:spcAft>
                <a:spcPct val="0"/>
              </a:spcAft>
            </a:pPr>
            <a:endParaRPr lang="sv-SE" sz="4000">
              <a:solidFill>
                <a:srgbClr val="333399"/>
              </a:solidFill>
            </a:endParaRPr>
          </a:p>
        </p:txBody>
      </p:sp>
      <p:sp>
        <p:nvSpPr>
          <p:cNvPr id="1041" name="Rectangle 17"/>
          <p:cNvSpPr>
            <a:spLocks noChangeArrowheads="1"/>
          </p:cNvSpPr>
          <p:nvPr userDrawn="1"/>
        </p:nvSpPr>
        <p:spPr bwMode="auto">
          <a:xfrm>
            <a:off x="6877050" y="6165850"/>
            <a:ext cx="2051050" cy="457200"/>
          </a:xfrm>
          <a:prstGeom prst="rect">
            <a:avLst/>
          </a:prstGeom>
          <a:noFill/>
          <a:ln w="9525" algn="ctr">
            <a:noFill/>
            <a:miter lim="800000"/>
            <a:headEnd/>
            <a:tailEnd/>
          </a:ln>
          <a:effectLst/>
        </p:spPr>
        <p:txBody>
          <a:bodyPr>
            <a:spAutoFit/>
          </a:bodyPr>
          <a:lstStyle/>
          <a:p>
            <a:pPr algn="r" fontAlgn="base">
              <a:spcBef>
                <a:spcPct val="0"/>
              </a:spcBef>
              <a:spcAft>
                <a:spcPct val="0"/>
              </a:spcAft>
            </a:pPr>
            <a:r>
              <a:rPr lang="en-US" sz="1200" b="1">
                <a:solidFill>
                  <a:srgbClr val="333399"/>
                </a:solidFill>
              </a:rPr>
              <a:t>The Swedish Library of Talking Books and Braille</a:t>
            </a:r>
            <a:endParaRPr lang="sv-SE" sz="1200" b="1">
              <a:solidFill>
                <a:srgbClr val="333399"/>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med">
    <p:fade/>
  </p:transition>
  <p:txStyles>
    <p:titleStyle>
      <a:lvl1pPr algn="l" rtl="0" fontAlgn="base">
        <a:spcBef>
          <a:spcPct val="0"/>
        </a:spcBef>
        <a:spcAft>
          <a:spcPct val="0"/>
        </a:spcAft>
        <a:defRPr sz="4000">
          <a:solidFill>
            <a:schemeClr val="accent2"/>
          </a:solidFill>
          <a:latin typeface="+mj-lt"/>
          <a:ea typeface="+mj-ea"/>
          <a:cs typeface="+mj-cs"/>
        </a:defRPr>
      </a:lvl1pPr>
      <a:lvl2pPr algn="l" rtl="0" fontAlgn="base">
        <a:spcBef>
          <a:spcPct val="0"/>
        </a:spcBef>
        <a:spcAft>
          <a:spcPct val="0"/>
        </a:spcAft>
        <a:defRPr sz="4000">
          <a:solidFill>
            <a:schemeClr val="accent2"/>
          </a:solidFill>
          <a:latin typeface="Arial" charset="0"/>
          <a:ea typeface="ＭＳ Ｐゴシック" pitchFamily="1" charset="-128"/>
        </a:defRPr>
      </a:lvl2pPr>
      <a:lvl3pPr algn="l" rtl="0" fontAlgn="base">
        <a:spcBef>
          <a:spcPct val="0"/>
        </a:spcBef>
        <a:spcAft>
          <a:spcPct val="0"/>
        </a:spcAft>
        <a:defRPr sz="4000">
          <a:solidFill>
            <a:schemeClr val="accent2"/>
          </a:solidFill>
          <a:latin typeface="Arial" charset="0"/>
          <a:ea typeface="ＭＳ Ｐゴシック" pitchFamily="1" charset="-128"/>
        </a:defRPr>
      </a:lvl3pPr>
      <a:lvl4pPr algn="l" rtl="0" fontAlgn="base">
        <a:spcBef>
          <a:spcPct val="0"/>
        </a:spcBef>
        <a:spcAft>
          <a:spcPct val="0"/>
        </a:spcAft>
        <a:defRPr sz="4000">
          <a:solidFill>
            <a:schemeClr val="accent2"/>
          </a:solidFill>
          <a:latin typeface="Arial" charset="0"/>
          <a:ea typeface="ＭＳ Ｐゴシック" pitchFamily="1" charset="-128"/>
        </a:defRPr>
      </a:lvl4pPr>
      <a:lvl5pPr algn="l" rtl="0" fontAlgn="base">
        <a:spcBef>
          <a:spcPct val="0"/>
        </a:spcBef>
        <a:spcAft>
          <a:spcPct val="0"/>
        </a:spcAft>
        <a:defRPr sz="4000">
          <a:solidFill>
            <a:schemeClr val="accent2"/>
          </a:solidFill>
          <a:latin typeface="Arial" charset="0"/>
          <a:ea typeface="ＭＳ Ｐゴシック" pitchFamily="1" charset="-128"/>
        </a:defRPr>
      </a:lvl5pPr>
      <a:lvl6pPr marL="457200" algn="l" rtl="0" fontAlgn="base">
        <a:spcBef>
          <a:spcPct val="0"/>
        </a:spcBef>
        <a:spcAft>
          <a:spcPct val="0"/>
        </a:spcAft>
        <a:defRPr sz="4000">
          <a:solidFill>
            <a:schemeClr val="accent2"/>
          </a:solidFill>
          <a:latin typeface="Arial" charset="0"/>
          <a:ea typeface="ＭＳ Ｐゴシック" pitchFamily="1" charset="-128"/>
        </a:defRPr>
      </a:lvl6pPr>
      <a:lvl7pPr marL="914400" algn="l" rtl="0" fontAlgn="base">
        <a:spcBef>
          <a:spcPct val="0"/>
        </a:spcBef>
        <a:spcAft>
          <a:spcPct val="0"/>
        </a:spcAft>
        <a:defRPr sz="4000">
          <a:solidFill>
            <a:schemeClr val="accent2"/>
          </a:solidFill>
          <a:latin typeface="Arial" charset="0"/>
          <a:ea typeface="ＭＳ Ｐゴシック" pitchFamily="1" charset="-128"/>
        </a:defRPr>
      </a:lvl7pPr>
      <a:lvl8pPr marL="1371600" algn="l" rtl="0" fontAlgn="base">
        <a:spcBef>
          <a:spcPct val="0"/>
        </a:spcBef>
        <a:spcAft>
          <a:spcPct val="0"/>
        </a:spcAft>
        <a:defRPr sz="4000">
          <a:solidFill>
            <a:schemeClr val="accent2"/>
          </a:solidFill>
          <a:latin typeface="Arial" charset="0"/>
          <a:ea typeface="ＭＳ Ｐゴシック" pitchFamily="1" charset="-128"/>
        </a:defRPr>
      </a:lvl8pPr>
      <a:lvl9pPr marL="1828800" algn="l" rtl="0" fontAlgn="base">
        <a:spcBef>
          <a:spcPct val="0"/>
        </a:spcBef>
        <a:spcAft>
          <a:spcPct val="0"/>
        </a:spcAft>
        <a:defRPr sz="4000">
          <a:solidFill>
            <a:schemeClr val="accent2"/>
          </a:solidFill>
          <a:latin typeface="Arial" charset="0"/>
          <a:ea typeface="ＭＳ Ｐゴシック" pitchFamily="1" charset="-128"/>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000">
          <a:solidFill>
            <a:schemeClr val="tx1"/>
          </a:solidFill>
          <a:latin typeface="+mn-lt"/>
          <a:ea typeface="+mn-ea"/>
        </a:defRPr>
      </a:lvl3pPr>
      <a:lvl4pPr marL="1600200" indent="-228600" algn="l" rtl="0" fontAlgn="base">
        <a:spcBef>
          <a:spcPct val="20000"/>
        </a:spcBef>
        <a:spcAft>
          <a:spcPct val="0"/>
        </a:spcAft>
        <a:buChar char="–"/>
        <a:defRPr>
          <a:solidFill>
            <a:schemeClr val="tx1"/>
          </a:solidFill>
          <a:latin typeface="+mn-lt"/>
          <a:ea typeface="+mn-ea"/>
        </a:defRPr>
      </a:lvl4pPr>
      <a:lvl5pPr marL="2057400" indent="-228600" algn="l" rtl="0" fontAlgn="base">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hyperlink" Target="mailto:Jenny.nilsson@mtm.s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0"/>
            <a:ext cx="9144000" cy="5919788"/>
          </a:xfrm>
          <a:prstGeom prst="rect">
            <a:avLst/>
          </a:prstGeom>
          <a:solidFill>
            <a:schemeClr val="accent2"/>
          </a:solidFill>
          <a:ln w="9525">
            <a:noFill/>
            <a:miter lim="800000"/>
            <a:headEnd/>
            <a:tailEnd/>
          </a:ln>
        </p:spPr>
        <p:txBody>
          <a:bodyPr wrap="none" anchor="ctr"/>
          <a:lstStyle/>
          <a:p>
            <a:pPr fontAlgn="base">
              <a:spcBef>
                <a:spcPct val="0"/>
              </a:spcBef>
              <a:spcAft>
                <a:spcPct val="0"/>
              </a:spcAft>
            </a:pPr>
            <a:endParaRPr lang="sv-SE" sz="4000" dirty="0">
              <a:solidFill>
                <a:srgbClr val="333399"/>
              </a:solidFill>
            </a:endParaRPr>
          </a:p>
        </p:txBody>
      </p:sp>
      <p:sp>
        <p:nvSpPr>
          <p:cNvPr id="8196" name="Text Box 4"/>
          <p:cNvSpPr txBox="1">
            <a:spLocks noChangeArrowheads="1"/>
          </p:cNvSpPr>
          <p:nvPr/>
        </p:nvSpPr>
        <p:spPr bwMode="auto">
          <a:xfrm>
            <a:off x="755576" y="1254124"/>
            <a:ext cx="8388424" cy="4278094"/>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sv-SE" sz="4000" dirty="0" smtClean="0">
                <a:solidFill>
                  <a:srgbClr val="FFFFFF"/>
                </a:solidFill>
              </a:rPr>
              <a:t>Talande böcker – läsande barn </a:t>
            </a:r>
          </a:p>
          <a:p>
            <a:pPr eaLnBrk="0" fontAlgn="base" hangingPunct="0">
              <a:spcBef>
                <a:spcPct val="0"/>
              </a:spcBef>
              <a:spcAft>
                <a:spcPct val="0"/>
              </a:spcAft>
            </a:pPr>
            <a:r>
              <a:rPr lang="sv-SE" sz="3200" dirty="0" smtClean="0">
                <a:solidFill>
                  <a:srgbClr val="FFFFFF"/>
                </a:solidFill>
              </a:rPr>
              <a:t>Barns tankar om talböcker</a:t>
            </a:r>
            <a:r>
              <a:rPr lang="sv-SE" sz="4000" dirty="0">
                <a:solidFill>
                  <a:srgbClr val="FFFFFF"/>
                </a:solidFill>
              </a:rPr>
              <a:t/>
            </a:r>
            <a:br>
              <a:rPr lang="sv-SE" sz="4000" dirty="0">
                <a:solidFill>
                  <a:srgbClr val="FFFFFF"/>
                </a:solidFill>
              </a:rPr>
            </a:br>
            <a:endParaRPr lang="sv-SE" sz="3200" dirty="0">
              <a:solidFill>
                <a:srgbClr val="FFFFFF"/>
              </a:solidFill>
            </a:endParaRPr>
          </a:p>
          <a:p>
            <a:pPr eaLnBrk="0" fontAlgn="base" hangingPunct="0">
              <a:spcBef>
                <a:spcPct val="0"/>
              </a:spcBef>
              <a:spcAft>
                <a:spcPct val="0"/>
              </a:spcAft>
            </a:pPr>
            <a:endParaRPr lang="sv-SE" sz="3200" dirty="0">
              <a:solidFill>
                <a:srgbClr val="FFFFFF"/>
              </a:solidFill>
            </a:endParaRPr>
          </a:p>
          <a:p>
            <a:pPr eaLnBrk="0" fontAlgn="base" hangingPunct="0">
              <a:spcBef>
                <a:spcPct val="0"/>
              </a:spcBef>
              <a:spcAft>
                <a:spcPct val="0"/>
              </a:spcAft>
            </a:pPr>
            <a:endParaRPr lang="sv-SE" sz="3200" dirty="0" smtClean="0">
              <a:solidFill>
                <a:srgbClr val="FFFFFF"/>
              </a:solidFill>
            </a:endParaRPr>
          </a:p>
          <a:p>
            <a:pPr eaLnBrk="0" fontAlgn="base" hangingPunct="0">
              <a:spcBef>
                <a:spcPct val="0"/>
              </a:spcBef>
              <a:spcAft>
                <a:spcPct val="0"/>
              </a:spcAft>
            </a:pPr>
            <a:r>
              <a:rPr lang="sv-SE" sz="3200" dirty="0" smtClean="0">
                <a:solidFill>
                  <a:srgbClr val="FFFFFF"/>
                </a:solidFill>
              </a:rPr>
              <a:t>Svenska Daisy-konsortiet 2013-11-28</a:t>
            </a:r>
            <a:endParaRPr lang="sv-SE" sz="3200" dirty="0">
              <a:solidFill>
                <a:srgbClr val="FFFFFF"/>
              </a:solidFill>
            </a:endParaRPr>
          </a:p>
          <a:p>
            <a:pPr eaLnBrk="0" fontAlgn="base" hangingPunct="0">
              <a:spcBef>
                <a:spcPct val="0"/>
              </a:spcBef>
              <a:spcAft>
                <a:spcPct val="0"/>
              </a:spcAft>
            </a:pPr>
            <a:r>
              <a:rPr lang="sv-SE" sz="3200" dirty="0">
                <a:solidFill>
                  <a:srgbClr val="FFFFFF"/>
                </a:solidFill>
              </a:rPr>
              <a:t>Jenny Nilsson </a:t>
            </a:r>
          </a:p>
          <a:p>
            <a:pPr eaLnBrk="0" fontAlgn="base" hangingPunct="0">
              <a:spcBef>
                <a:spcPct val="0"/>
              </a:spcBef>
              <a:spcAft>
                <a:spcPct val="0"/>
              </a:spcAft>
            </a:pPr>
            <a:r>
              <a:rPr lang="sv-SE" sz="3200" dirty="0" err="1">
                <a:solidFill>
                  <a:srgbClr val="FFFFFF"/>
                </a:solidFill>
              </a:rPr>
              <a:t>jenny.nilsson@mtm.se</a:t>
            </a:r>
            <a:endParaRPr lang="sv-SE" sz="3200" dirty="0">
              <a:solidFill>
                <a:srgbClr val="FFFFFF"/>
              </a:solidFill>
            </a:endParaRPr>
          </a:p>
        </p:txBody>
      </p:sp>
      <p:pic>
        <p:nvPicPr>
          <p:cNvPr id="4" name="Bildobjekt 3" descr="MTM_Logotyp_Centrerad_svart_WEBB.jpg"/>
          <p:cNvPicPr>
            <a:picLocks noChangeAspect="1"/>
          </p:cNvPicPr>
          <p:nvPr/>
        </p:nvPicPr>
        <p:blipFill>
          <a:blip r:embed="rId3" cstate="print"/>
          <a:stretch>
            <a:fillRect/>
          </a:stretch>
        </p:blipFill>
        <p:spPr>
          <a:xfrm>
            <a:off x="7020272" y="6093296"/>
            <a:ext cx="1512168" cy="630069"/>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sv-SE" dirty="0">
                <a:solidFill>
                  <a:srgbClr val="1F497D"/>
                </a:solidFill>
              </a:rPr>
              <a:t>Hitta</a:t>
            </a:r>
            <a:r>
              <a:rPr lang="sv-SE" dirty="0" smtClean="0"/>
              <a:t> </a:t>
            </a:r>
            <a:r>
              <a:rPr lang="sv-SE" dirty="0">
                <a:solidFill>
                  <a:srgbClr val="1F497D"/>
                </a:solidFill>
              </a:rPr>
              <a:t>talböcker</a:t>
            </a:r>
          </a:p>
        </p:txBody>
      </p:sp>
      <p:sp>
        <p:nvSpPr>
          <p:cNvPr id="3" name="Content Placeholder 2"/>
          <p:cNvSpPr>
            <a:spLocks noGrp="1"/>
          </p:cNvSpPr>
          <p:nvPr>
            <p:ph idx="1"/>
          </p:nvPr>
        </p:nvSpPr>
        <p:spPr/>
        <p:txBody>
          <a:bodyPr>
            <a:normAutofit/>
          </a:bodyPr>
          <a:lstStyle/>
          <a:p>
            <a:r>
              <a:rPr lang="sv-SE" sz="2800" dirty="0"/>
              <a:t>Många vägar leder till talböcker: </a:t>
            </a:r>
          </a:p>
          <a:p>
            <a:pPr marL="342900" lvl="1" indent="-342900"/>
            <a:r>
              <a:rPr lang="sv-SE" dirty="0"/>
              <a:t>föräldrar, vänner, lärare, bibliotekarier</a:t>
            </a:r>
          </a:p>
          <a:p>
            <a:pPr marL="342900" lvl="1" indent="-342900"/>
            <a:r>
              <a:rPr lang="sv-SE" dirty="0"/>
              <a:t>sociala medier, tidskrifter, direktreklam, TV</a:t>
            </a:r>
          </a:p>
          <a:p>
            <a:pPr marL="342900" lvl="1" indent="-342900"/>
            <a:r>
              <a:rPr lang="sv-SE" dirty="0"/>
              <a:t>MTM:s webbplats och katalog </a:t>
            </a:r>
          </a:p>
          <a:p>
            <a:pPr marL="342900" lvl="1" indent="-342900">
              <a:buFont typeface="Arial" pitchFamily="34" charset="0"/>
              <a:buChar char="•"/>
            </a:pPr>
            <a:endParaRPr lang="sv-SE" dirty="0"/>
          </a:p>
          <a:p>
            <a:r>
              <a:rPr lang="sv-SE" sz="2800" dirty="0"/>
              <a:t>Planeras sällan och </a:t>
            </a:r>
            <a:endParaRPr lang="sv-SE" sz="2800" dirty="0" smtClean="0"/>
          </a:p>
          <a:p>
            <a:pPr>
              <a:buNone/>
            </a:pPr>
            <a:r>
              <a:rPr lang="sv-SE" sz="2800" dirty="0"/>
              <a:t>	</a:t>
            </a:r>
            <a:r>
              <a:rPr lang="sv-SE" sz="2800" dirty="0" smtClean="0"/>
              <a:t>uppfattas inte </a:t>
            </a:r>
            <a:r>
              <a:rPr lang="sv-SE" sz="2800" dirty="0"/>
              <a:t>som särskilt </a:t>
            </a:r>
            <a:endParaRPr lang="sv-SE" sz="2800" dirty="0" smtClean="0"/>
          </a:p>
          <a:p>
            <a:pPr>
              <a:buNone/>
            </a:pPr>
            <a:r>
              <a:rPr lang="sv-SE" sz="2800" dirty="0"/>
              <a:t>	</a:t>
            </a:r>
            <a:r>
              <a:rPr lang="sv-SE" sz="2800" dirty="0" smtClean="0"/>
              <a:t>bekymmersam </a:t>
            </a:r>
            <a:endParaRPr lang="sv-SE" sz="2800" dirty="0"/>
          </a:p>
        </p:txBody>
      </p:sp>
      <p:cxnSp>
        <p:nvCxnSpPr>
          <p:cNvPr id="4" name="Rak 3"/>
          <p:cNvCxnSpPr/>
          <p:nvPr/>
        </p:nvCxnSpPr>
        <p:spPr>
          <a:xfrm>
            <a:off x="0" y="5949280"/>
            <a:ext cx="9144000" cy="0"/>
          </a:xfrm>
          <a:prstGeom prst="line">
            <a:avLst/>
          </a:prstGeom>
          <a:ln w="28575">
            <a:solidFill>
              <a:srgbClr val="3B689F"/>
            </a:solidFill>
          </a:ln>
        </p:spPr>
        <p:style>
          <a:lnRef idx="1">
            <a:schemeClr val="accent1"/>
          </a:lnRef>
          <a:fillRef idx="0">
            <a:schemeClr val="accent1"/>
          </a:fillRef>
          <a:effectRef idx="0">
            <a:schemeClr val="accent1"/>
          </a:effectRef>
          <a:fontRef idx="minor">
            <a:schemeClr val="tx1"/>
          </a:fontRef>
        </p:style>
      </p:cxnSp>
      <p:pic>
        <p:nvPicPr>
          <p:cNvPr id="5" name="Bildobjekt 4" descr="MTM_Logotyp_Centrerad_svart_WEBB.jpg"/>
          <p:cNvPicPr>
            <a:picLocks noChangeAspect="1"/>
          </p:cNvPicPr>
          <p:nvPr/>
        </p:nvPicPr>
        <p:blipFill>
          <a:blip r:embed="rId3" cstate="print"/>
          <a:stretch>
            <a:fillRect/>
          </a:stretch>
        </p:blipFill>
        <p:spPr>
          <a:xfrm>
            <a:off x="7020272" y="6093296"/>
            <a:ext cx="1512168" cy="630069"/>
          </a:xfrm>
          <a:prstGeom prst="rect">
            <a:avLst/>
          </a:prstGeom>
        </p:spPr>
      </p:pic>
      <p:pic>
        <p:nvPicPr>
          <p:cNvPr id="7" name="Bildobjekt 6" descr="IMG_3917.jpg"/>
          <p:cNvPicPr>
            <a:picLocks noChangeAspect="1"/>
          </p:cNvPicPr>
          <p:nvPr/>
        </p:nvPicPr>
        <p:blipFill>
          <a:blip r:embed="rId4" cstate="print"/>
          <a:stretch>
            <a:fillRect/>
          </a:stretch>
        </p:blipFill>
        <p:spPr>
          <a:xfrm>
            <a:off x="5436096" y="3501008"/>
            <a:ext cx="3348372" cy="2232248"/>
          </a:xfrm>
          <a:prstGeom prst="rect">
            <a:avLst/>
          </a:prstGeom>
        </p:spPr>
      </p:pic>
    </p:spTree>
    <p:extLst>
      <p:ext uri="{BB962C8B-B14F-4D97-AF65-F5344CB8AC3E}">
        <p14:creationId xmlns:p14="http://schemas.microsoft.com/office/powerpoint/2010/main" val="12196451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sv-SE" dirty="0" smtClean="0">
                <a:solidFill>
                  <a:srgbClr val="1F497D"/>
                </a:solidFill>
              </a:rPr>
              <a:t>Citat</a:t>
            </a:r>
            <a:endParaRPr lang="sv-SE" dirty="0"/>
          </a:p>
        </p:txBody>
      </p:sp>
      <p:sp>
        <p:nvSpPr>
          <p:cNvPr id="3" name="Content Placeholder 2"/>
          <p:cNvSpPr>
            <a:spLocks noGrp="1"/>
          </p:cNvSpPr>
          <p:nvPr>
            <p:ph idx="1"/>
          </p:nvPr>
        </p:nvSpPr>
        <p:spPr/>
        <p:txBody>
          <a:bodyPr/>
          <a:lstStyle/>
          <a:p>
            <a:pPr marL="0" indent="0">
              <a:buNone/>
            </a:pPr>
            <a:r>
              <a:rPr lang="sv-SE" b="1" i="1" dirty="0"/>
              <a:t>A5:</a:t>
            </a:r>
            <a:r>
              <a:rPr lang="sv-SE" i="1" dirty="0"/>
              <a:t> Ja så ibland så kan man inte hitta vissa böcker men då går man ändå till andra böcker. </a:t>
            </a:r>
          </a:p>
          <a:p>
            <a:pPr marL="0" indent="0">
              <a:buNone/>
            </a:pPr>
            <a:r>
              <a:rPr lang="sv-SE" b="1" i="1" dirty="0"/>
              <a:t>Moderator:</a:t>
            </a:r>
            <a:r>
              <a:rPr lang="sv-SE" i="1" dirty="0"/>
              <a:t> Mm.</a:t>
            </a:r>
          </a:p>
          <a:p>
            <a:pPr marL="0" indent="0">
              <a:buNone/>
            </a:pPr>
            <a:r>
              <a:rPr lang="sv-SE" b="1" i="1" dirty="0"/>
              <a:t>A5:</a:t>
            </a:r>
            <a:r>
              <a:rPr lang="sv-SE" i="1" dirty="0"/>
              <a:t> Så de tycker jag är bra så man kan ändå komma till andra böcker som är ändå liknande och har samma namn.</a:t>
            </a:r>
          </a:p>
          <a:p>
            <a:endParaRPr lang="sv-SE" dirty="0"/>
          </a:p>
        </p:txBody>
      </p:sp>
      <p:cxnSp>
        <p:nvCxnSpPr>
          <p:cNvPr id="4" name="Rak 3"/>
          <p:cNvCxnSpPr/>
          <p:nvPr/>
        </p:nvCxnSpPr>
        <p:spPr>
          <a:xfrm>
            <a:off x="0" y="5949280"/>
            <a:ext cx="9144000" cy="0"/>
          </a:xfrm>
          <a:prstGeom prst="line">
            <a:avLst/>
          </a:prstGeom>
          <a:ln w="28575">
            <a:solidFill>
              <a:srgbClr val="3B689F"/>
            </a:solidFill>
          </a:ln>
        </p:spPr>
        <p:style>
          <a:lnRef idx="1">
            <a:schemeClr val="accent1"/>
          </a:lnRef>
          <a:fillRef idx="0">
            <a:schemeClr val="accent1"/>
          </a:fillRef>
          <a:effectRef idx="0">
            <a:schemeClr val="accent1"/>
          </a:effectRef>
          <a:fontRef idx="minor">
            <a:schemeClr val="tx1"/>
          </a:fontRef>
        </p:style>
      </p:cxnSp>
      <p:pic>
        <p:nvPicPr>
          <p:cNvPr id="5" name="Bildobjekt 4" descr="MTM_Logotyp_Centrerad_svart_WEBB.jpg"/>
          <p:cNvPicPr>
            <a:picLocks noChangeAspect="1"/>
          </p:cNvPicPr>
          <p:nvPr/>
        </p:nvPicPr>
        <p:blipFill>
          <a:blip r:embed="rId3" cstate="print"/>
          <a:stretch>
            <a:fillRect/>
          </a:stretch>
        </p:blipFill>
        <p:spPr>
          <a:xfrm>
            <a:off x="7020272" y="6093296"/>
            <a:ext cx="1512168" cy="630069"/>
          </a:xfrm>
          <a:prstGeom prst="rect">
            <a:avLst/>
          </a:prstGeom>
        </p:spPr>
      </p:pic>
    </p:spTree>
    <p:extLst>
      <p:ext uri="{BB962C8B-B14F-4D97-AF65-F5344CB8AC3E}">
        <p14:creationId xmlns:p14="http://schemas.microsoft.com/office/powerpoint/2010/main" val="2809737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v-SE" dirty="0">
                <a:solidFill>
                  <a:srgbClr val="1F497D"/>
                </a:solidFill>
              </a:rPr>
              <a:t>Bemötande på biblioteken</a:t>
            </a:r>
          </a:p>
        </p:txBody>
      </p:sp>
      <p:sp>
        <p:nvSpPr>
          <p:cNvPr id="3" name="Content Placeholder 2"/>
          <p:cNvSpPr>
            <a:spLocks noGrp="1"/>
          </p:cNvSpPr>
          <p:nvPr>
            <p:ph idx="1"/>
          </p:nvPr>
        </p:nvSpPr>
        <p:spPr/>
        <p:txBody>
          <a:bodyPr/>
          <a:lstStyle/>
          <a:p>
            <a:endParaRPr lang="sv-SE" sz="1200" dirty="0" smtClean="0"/>
          </a:p>
          <a:p>
            <a:r>
              <a:rPr lang="sv-SE" sz="2800" dirty="0"/>
              <a:t>Traditionella bilder av bibliotek</a:t>
            </a:r>
          </a:p>
          <a:p>
            <a:r>
              <a:rPr lang="sv-SE" sz="2800" dirty="0"/>
              <a:t>Uppskattar lugn och tystnad</a:t>
            </a:r>
          </a:p>
          <a:p>
            <a:r>
              <a:rPr lang="sv-SE" sz="2800" dirty="0"/>
              <a:t>Vill ha uppmärksamhet, tips och </a:t>
            </a:r>
            <a:endParaRPr lang="sv-SE" sz="2800" dirty="0" smtClean="0"/>
          </a:p>
          <a:p>
            <a:pPr>
              <a:buNone/>
            </a:pPr>
            <a:r>
              <a:rPr lang="sv-SE" sz="2800" dirty="0"/>
              <a:t>	</a:t>
            </a:r>
            <a:r>
              <a:rPr lang="sv-SE" sz="2800" dirty="0" smtClean="0"/>
              <a:t>hjälp </a:t>
            </a:r>
            <a:r>
              <a:rPr lang="sv-SE" sz="2800" dirty="0"/>
              <a:t>– </a:t>
            </a:r>
            <a:r>
              <a:rPr lang="sv-SE" sz="2800" dirty="0" smtClean="0"/>
              <a:t>men </a:t>
            </a:r>
            <a:r>
              <a:rPr lang="sv-SE" sz="2800" dirty="0"/>
              <a:t>inte tillrättavisningar </a:t>
            </a:r>
            <a:endParaRPr lang="sv-SE" sz="2800" dirty="0" smtClean="0"/>
          </a:p>
          <a:p>
            <a:pPr>
              <a:buNone/>
            </a:pPr>
            <a:r>
              <a:rPr lang="sv-SE" sz="2800" dirty="0"/>
              <a:t>	</a:t>
            </a:r>
            <a:r>
              <a:rPr lang="sv-SE" sz="2800" dirty="0" smtClean="0"/>
              <a:t>vad </a:t>
            </a:r>
            <a:r>
              <a:rPr lang="sv-SE" sz="2800" dirty="0"/>
              <a:t>gäller bokval</a:t>
            </a:r>
          </a:p>
          <a:p>
            <a:r>
              <a:rPr lang="sv-SE" sz="2800" dirty="0"/>
              <a:t> MTM som en särskild sorts </a:t>
            </a:r>
            <a:endParaRPr lang="sv-SE" sz="2800" dirty="0" smtClean="0"/>
          </a:p>
          <a:p>
            <a:pPr>
              <a:buNone/>
            </a:pPr>
            <a:r>
              <a:rPr lang="sv-SE" sz="2800" dirty="0"/>
              <a:t>	</a:t>
            </a:r>
            <a:r>
              <a:rPr lang="sv-SE" sz="2800" dirty="0" smtClean="0"/>
              <a:t>bibliotek</a:t>
            </a:r>
            <a:endParaRPr lang="sv-SE" sz="2800" dirty="0"/>
          </a:p>
          <a:p>
            <a:endParaRPr lang="sv-SE" dirty="0"/>
          </a:p>
        </p:txBody>
      </p:sp>
      <p:cxnSp>
        <p:nvCxnSpPr>
          <p:cNvPr id="4" name="Rak 3"/>
          <p:cNvCxnSpPr/>
          <p:nvPr/>
        </p:nvCxnSpPr>
        <p:spPr>
          <a:xfrm>
            <a:off x="0" y="5949280"/>
            <a:ext cx="9144000" cy="0"/>
          </a:xfrm>
          <a:prstGeom prst="line">
            <a:avLst/>
          </a:prstGeom>
          <a:ln w="28575">
            <a:solidFill>
              <a:srgbClr val="3B689F"/>
            </a:solidFill>
          </a:ln>
        </p:spPr>
        <p:style>
          <a:lnRef idx="1">
            <a:schemeClr val="accent1"/>
          </a:lnRef>
          <a:fillRef idx="0">
            <a:schemeClr val="accent1"/>
          </a:fillRef>
          <a:effectRef idx="0">
            <a:schemeClr val="accent1"/>
          </a:effectRef>
          <a:fontRef idx="minor">
            <a:schemeClr val="tx1"/>
          </a:fontRef>
        </p:style>
      </p:cxnSp>
      <p:pic>
        <p:nvPicPr>
          <p:cNvPr id="5" name="Bildobjekt 4" descr="MTM_Logotyp_Centrerad_svart_WEBB.jpg"/>
          <p:cNvPicPr>
            <a:picLocks noChangeAspect="1"/>
          </p:cNvPicPr>
          <p:nvPr/>
        </p:nvPicPr>
        <p:blipFill>
          <a:blip r:embed="rId3" cstate="print"/>
          <a:stretch>
            <a:fillRect/>
          </a:stretch>
        </p:blipFill>
        <p:spPr>
          <a:xfrm>
            <a:off x="7020272" y="6093296"/>
            <a:ext cx="1512168" cy="630069"/>
          </a:xfrm>
          <a:prstGeom prst="rect">
            <a:avLst/>
          </a:prstGeom>
        </p:spPr>
      </p:pic>
      <p:pic>
        <p:nvPicPr>
          <p:cNvPr id="7" name="Bildobjekt 6" descr="IMG_3845.jpg"/>
          <p:cNvPicPr>
            <a:picLocks noChangeAspect="1"/>
          </p:cNvPicPr>
          <p:nvPr/>
        </p:nvPicPr>
        <p:blipFill>
          <a:blip r:embed="rId4" cstate="print"/>
          <a:stretch>
            <a:fillRect/>
          </a:stretch>
        </p:blipFill>
        <p:spPr>
          <a:xfrm>
            <a:off x="5940152" y="1700808"/>
            <a:ext cx="2640294" cy="3960441"/>
          </a:xfrm>
          <a:prstGeom prst="rect">
            <a:avLst/>
          </a:prstGeom>
        </p:spPr>
      </p:pic>
    </p:spTree>
    <p:extLst>
      <p:ext uri="{BB962C8B-B14F-4D97-AF65-F5344CB8AC3E}">
        <p14:creationId xmlns:p14="http://schemas.microsoft.com/office/powerpoint/2010/main" val="598433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v-SE" dirty="0" smtClean="0">
                <a:solidFill>
                  <a:srgbClr val="1F497D"/>
                </a:solidFill>
              </a:rPr>
              <a:t>Synpunkter på format o inläsning</a:t>
            </a:r>
            <a:endParaRPr lang="sv-SE" dirty="0">
              <a:solidFill>
                <a:srgbClr val="1F497D"/>
              </a:solidFill>
            </a:endParaRPr>
          </a:p>
        </p:txBody>
      </p:sp>
      <p:sp>
        <p:nvSpPr>
          <p:cNvPr id="3" name="Content Placeholder 2"/>
          <p:cNvSpPr>
            <a:spLocks noGrp="1"/>
          </p:cNvSpPr>
          <p:nvPr>
            <p:ph idx="1"/>
          </p:nvPr>
        </p:nvSpPr>
        <p:spPr/>
        <p:txBody>
          <a:bodyPr/>
          <a:lstStyle/>
          <a:p>
            <a:endParaRPr lang="sv-SE" sz="1200" dirty="0" smtClean="0"/>
          </a:p>
          <a:p>
            <a:r>
              <a:rPr lang="sv-SE" sz="2800" dirty="0" smtClean="0"/>
              <a:t>Inte i rapporten</a:t>
            </a:r>
          </a:p>
          <a:p>
            <a:r>
              <a:rPr lang="sv-SE" sz="2800" dirty="0" smtClean="0"/>
              <a:t>Inlevelse i inläsning</a:t>
            </a:r>
          </a:p>
          <a:p>
            <a:r>
              <a:rPr lang="sv-SE" sz="2800" dirty="0" smtClean="0"/>
              <a:t>Barn med synnedsättning </a:t>
            </a:r>
          </a:p>
          <a:p>
            <a:pPr marL="0" indent="0">
              <a:buNone/>
            </a:pPr>
            <a:r>
              <a:rPr lang="sv-SE" sz="2800" dirty="0"/>
              <a:t> </a:t>
            </a:r>
            <a:r>
              <a:rPr lang="sv-SE" sz="2800" dirty="0" smtClean="0"/>
              <a:t>   använder DAISY-funktionaliteten</a:t>
            </a:r>
          </a:p>
          <a:p>
            <a:pPr marL="0" indent="0">
              <a:buNone/>
            </a:pPr>
            <a:r>
              <a:rPr lang="sv-SE" sz="2800" dirty="0" smtClean="0"/>
              <a:t>    mer: fr a hastighet, bokmärken</a:t>
            </a:r>
          </a:p>
          <a:p>
            <a:pPr marL="0" indent="0">
              <a:buNone/>
            </a:pPr>
            <a:r>
              <a:rPr lang="sv-SE" sz="2800" dirty="0" smtClean="0"/>
              <a:t>     o automatisk avstängning </a:t>
            </a:r>
          </a:p>
          <a:p>
            <a:r>
              <a:rPr lang="sv-SE" sz="2800" dirty="0"/>
              <a:t>Direkt till boken!</a:t>
            </a:r>
          </a:p>
          <a:p>
            <a:pPr marL="0" indent="0">
              <a:buNone/>
            </a:pPr>
            <a:endParaRPr lang="sv-SE" sz="2800" dirty="0" smtClean="0"/>
          </a:p>
          <a:p>
            <a:pPr marL="0" indent="0">
              <a:buNone/>
            </a:pPr>
            <a:endParaRPr lang="sv-SE" sz="2800" dirty="0"/>
          </a:p>
          <a:p>
            <a:endParaRPr lang="sv-SE" dirty="0"/>
          </a:p>
        </p:txBody>
      </p:sp>
      <p:cxnSp>
        <p:nvCxnSpPr>
          <p:cNvPr id="4" name="Rak 3"/>
          <p:cNvCxnSpPr/>
          <p:nvPr/>
        </p:nvCxnSpPr>
        <p:spPr>
          <a:xfrm>
            <a:off x="0" y="5949280"/>
            <a:ext cx="9144000" cy="0"/>
          </a:xfrm>
          <a:prstGeom prst="line">
            <a:avLst/>
          </a:prstGeom>
          <a:ln w="28575">
            <a:solidFill>
              <a:srgbClr val="3B689F"/>
            </a:solidFill>
          </a:ln>
        </p:spPr>
        <p:style>
          <a:lnRef idx="1">
            <a:schemeClr val="accent1"/>
          </a:lnRef>
          <a:fillRef idx="0">
            <a:schemeClr val="accent1"/>
          </a:fillRef>
          <a:effectRef idx="0">
            <a:schemeClr val="accent1"/>
          </a:effectRef>
          <a:fontRef idx="minor">
            <a:schemeClr val="tx1"/>
          </a:fontRef>
        </p:style>
      </p:cxnSp>
      <p:pic>
        <p:nvPicPr>
          <p:cNvPr id="5" name="Bildobjekt 4" descr="MTM_Logotyp_Centrerad_svart_WEBB.jpg"/>
          <p:cNvPicPr>
            <a:picLocks noChangeAspect="1"/>
          </p:cNvPicPr>
          <p:nvPr/>
        </p:nvPicPr>
        <p:blipFill>
          <a:blip r:embed="rId3" cstate="print"/>
          <a:stretch>
            <a:fillRect/>
          </a:stretch>
        </p:blipFill>
        <p:spPr>
          <a:xfrm>
            <a:off x="7020272" y="6093296"/>
            <a:ext cx="1512168" cy="630069"/>
          </a:xfrm>
          <a:prstGeom prst="rect">
            <a:avLst/>
          </a:prstGeom>
        </p:spPr>
      </p:pic>
      <p:pic>
        <p:nvPicPr>
          <p:cNvPr id="8" name="Bildobjekt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1825229"/>
            <a:ext cx="2480918" cy="3716461"/>
          </a:xfrm>
          <a:prstGeom prst="rect">
            <a:avLst/>
          </a:prstGeom>
        </p:spPr>
      </p:pic>
    </p:spTree>
    <p:extLst>
      <p:ext uri="{BB962C8B-B14F-4D97-AF65-F5344CB8AC3E}">
        <p14:creationId xmlns:p14="http://schemas.microsoft.com/office/powerpoint/2010/main" val="3281247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sv-SE" dirty="0" smtClean="0">
                <a:solidFill>
                  <a:srgbClr val="1F497D"/>
                </a:solidFill>
              </a:rPr>
              <a:t>Citat: pojke, 11 år</a:t>
            </a:r>
            <a:endParaRPr lang="sv-SE" dirty="0"/>
          </a:p>
        </p:txBody>
      </p:sp>
      <p:sp>
        <p:nvSpPr>
          <p:cNvPr id="3" name="Content Placeholder 2"/>
          <p:cNvSpPr>
            <a:spLocks noGrp="1"/>
          </p:cNvSpPr>
          <p:nvPr>
            <p:ph idx="1"/>
          </p:nvPr>
        </p:nvSpPr>
        <p:spPr/>
        <p:txBody>
          <a:bodyPr/>
          <a:lstStyle/>
          <a:p>
            <a:pPr marL="0" indent="0">
              <a:buNone/>
            </a:pPr>
            <a:r>
              <a:rPr lang="sv-SE" sz="2800" i="1" dirty="0" smtClean="0"/>
              <a:t>”</a:t>
            </a:r>
            <a:r>
              <a:rPr lang="sv-SE" sz="2800" dirty="0" smtClean="0"/>
              <a:t>De </a:t>
            </a:r>
            <a:r>
              <a:rPr lang="sv-SE" sz="2800" dirty="0"/>
              <a:t>e att dom säger, dom säger till exempel ’boken gjordes 1982, inspelning gjordes 2003 av Ingmar Jönsson’ och </a:t>
            </a:r>
            <a:r>
              <a:rPr lang="sv-SE" sz="2800" dirty="0" err="1"/>
              <a:t>eh</a:t>
            </a:r>
            <a:r>
              <a:rPr lang="sv-SE" sz="2800" dirty="0"/>
              <a:t> så säger den ’boken är 1 timma 38 minuter 27 sekunder’. </a:t>
            </a:r>
            <a:r>
              <a:rPr lang="sv-SE" sz="2800" dirty="0" smtClean="0"/>
              <a:t>Så </a:t>
            </a:r>
            <a:r>
              <a:rPr lang="sv-SE" sz="2800" dirty="0"/>
              <a:t>att alltså </a:t>
            </a:r>
            <a:r>
              <a:rPr lang="sv-SE" sz="2800" dirty="0" err="1"/>
              <a:t>eh</a:t>
            </a:r>
            <a:r>
              <a:rPr lang="sv-SE" sz="2800" dirty="0"/>
              <a:t> jag önskar att man </a:t>
            </a:r>
            <a:r>
              <a:rPr lang="sv-SE" sz="2800" dirty="0" err="1"/>
              <a:t>eh</a:t>
            </a:r>
            <a:r>
              <a:rPr lang="sv-SE" sz="2800" dirty="0"/>
              <a:t> kunde hoppa över det på något sätt. Ja-jag vill helst höra </a:t>
            </a:r>
            <a:r>
              <a:rPr lang="sv-SE" sz="2800" b="1" dirty="0" smtClean="0"/>
              <a:t>boken</a:t>
            </a:r>
            <a:r>
              <a:rPr lang="sv-SE" sz="2800" dirty="0" smtClean="0"/>
              <a:t>. De </a:t>
            </a:r>
            <a:r>
              <a:rPr lang="sv-SE" sz="2800" dirty="0"/>
              <a:t>e bra det där med kanterna att man ser </a:t>
            </a:r>
            <a:r>
              <a:rPr lang="sv-SE" sz="2800" dirty="0" smtClean="0"/>
              <a:t>kapitlen, </a:t>
            </a:r>
            <a:r>
              <a:rPr lang="sv-SE" sz="2800" dirty="0"/>
              <a:t>men jag vill, jag vill helst komma direkt till boken på något sätt</a:t>
            </a:r>
            <a:r>
              <a:rPr lang="sv-SE" sz="2800" dirty="0" smtClean="0"/>
              <a:t>.”</a:t>
            </a:r>
            <a:endParaRPr lang="sv-SE" sz="2800" dirty="0"/>
          </a:p>
          <a:p>
            <a:pPr marL="0" indent="0">
              <a:buNone/>
            </a:pPr>
            <a:endParaRPr lang="sv-SE" i="1" dirty="0"/>
          </a:p>
          <a:p>
            <a:endParaRPr lang="sv-SE" dirty="0"/>
          </a:p>
        </p:txBody>
      </p:sp>
      <p:cxnSp>
        <p:nvCxnSpPr>
          <p:cNvPr id="4" name="Rak 3"/>
          <p:cNvCxnSpPr/>
          <p:nvPr/>
        </p:nvCxnSpPr>
        <p:spPr>
          <a:xfrm>
            <a:off x="0" y="5949280"/>
            <a:ext cx="9144000" cy="0"/>
          </a:xfrm>
          <a:prstGeom prst="line">
            <a:avLst/>
          </a:prstGeom>
          <a:ln w="28575">
            <a:solidFill>
              <a:srgbClr val="3B689F"/>
            </a:solidFill>
          </a:ln>
        </p:spPr>
        <p:style>
          <a:lnRef idx="1">
            <a:schemeClr val="accent1"/>
          </a:lnRef>
          <a:fillRef idx="0">
            <a:schemeClr val="accent1"/>
          </a:fillRef>
          <a:effectRef idx="0">
            <a:schemeClr val="accent1"/>
          </a:effectRef>
          <a:fontRef idx="minor">
            <a:schemeClr val="tx1"/>
          </a:fontRef>
        </p:style>
      </p:cxnSp>
      <p:pic>
        <p:nvPicPr>
          <p:cNvPr id="5" name="Bildobjekt 4" descr="MTM_Logotyp_Centrerad_svart_WEBB.jpg"/>
          <p:cNvPicPr>
            <a:picLocks noChangeAspect="1"/>
          </p:cNvPicPr>
          <p:nvPr/>
        </p:nvPicPr>
        <p:blipFill>
          <a:blip r:embed="rId3" cstate="print"/>
          <a:stretch>
            <a:fillRect/>
          </a:stretch>
        </p:blipFill>
        <p:spPr>
          <a:xfrm>
            <a:off x="7020272" y="6093296"/>
            <a:ext cx="1512168" cy="630069"/>
          </a:xfrm>
          <a:prstGeom prst="rect">
            <a:avLst/>
          </a:prstGeom>
        </p:spPr>
      </p:pic>
    </p:spTree>
    <p:extLst>
      <p:ext uri="{BB962C8B-B14F-4D97-AF65-F5344CB8AC3E}">
        <p14:creationId xmlns:p14="http://schemas.microsoft.com/office/powerpoint/2010/main" val="1916473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v-SE" dirty="0" smtClean="0">
                <a:solidFill>
                  <a:srgbClr val="1F497D"/>
                </a:solidFill>
              </a:rPr>
              <a:t>Analytiska utgångspunkter</a:t>
            </a:r>
            <a:endParaRPr lang="sv-SE" dirty="0">
              <a:solidFill>
                <a:srgbClr val="1F497D"/>
              </a:solidFill>
            </a:endParaRPr>
          </a:p>
        </p:txBody>
      </p:sp>
      <p:sp>
        <p:nvSpPr>
          <p:cNvPr id="3" name="Content Placeholder 2"/>
          <p:cNvSpPr>
            <a:spLocks noGrp="1"/>
          </p:cNvSpPr>
          <p:nvPr>
            <p:ph idx="1"/>
          </p:nvPr>
        </p:nvSpPr>
        <p:spPr>
          <a:xfrm>
            <a:off x="467544" y="1412776"/>
            <a:ext cx="8229600" cy="4525963"/>
          </a:xfrm>
        </p:spPr>
        <p:txBody>
          <a:bodyPr>
            <a:normAutofit fontScale="77500" lnSpcReduction="20000"/>
          </a:bodyPr>
          <a:lstStyle/>
          <a:p>
            <a:r>
              <a:rPr lang="sv-SE" sz="3000" dirty="0" smtClean="0"/>
              <a:t>Läsningens materialitet</a:t>
            </a:r>
          </a:p>
          <a:p>
            <a:pPr marL="342900" lvl="1" indent="-342900"/>
            <a:r>
              <a:rPr lang="sv-SE" sz="3000" dirty="0" smtClean="0"/>
              <a:t>Hårdvarunivå</a:t>
            </a:r>
          </a:p>
          <a:p>
            <a:pPr marL="342900" lvl="1" indent="-342900"/>
            <a:r>
              <a:rPr lang="sv-SE" sz="3000" dirty="0" smtClean="0"/>
              <a:t>Dokumentnivå</a:t>
            </a:r>
          </a:p>
          <a:p>
            <a:pPr marL="342900" lvl="1" indent="-342900"/>
            <a:r>
              <a:rPr lang="sv-SE" sz="3000" dirty="0" smtClean="0"/>
              <a:t>Social och institutionell nivå</a:t>
            </a:r>
          </a:p>
          <a:p>
            <a:pPr marL="342900" lvl="1" indent="-342900"/>
            <a:endParaRPr lang="sv-SE" sz="3000" dirty="0" smtClean="0"/>
          </a:p>
          <a:p>
            <a:r>
              <a:rPr lang="sv-SE" sz="3000" dirty="0" smtClean="0"/>
              <a:t>Remediering </a:t>
            </a:r>
          </a:p>
          <a:p>
            <a:pPr marL="342900" lvl="1" indent="-342900"/>
            <a:r>
              <a:rPr lang="sv-SE" sz="3000" dirty="0" smtClean="0"/>
              <a:t>Hur ett nytt medieformat kan ses i ljuset av tidigare medieformat</a:t>
            </a:r>
          </a:p>
          <a:p>
            <a:pPr marL="342900" lvl="1" indent="-342900"/>
            <a:endParaRPr lang="sv-SE" sz="3000" dirty="0" smtClean="0"/>
          </a:p>
          <a:p>
            <a:r>
              <a:rPr lang="sv-SE" sz="3000" dirty="0" smtClean="0"/>
              <a:t>Meningserbjudanden</a:t>
            </a:r>
          </a:p>
          <a:p>
            <a:pPr marL="342900" lvl="1" indent="-342900"/>
            <a:r>
              <a:rPr lang="sv-SE" sz="3000" dirty="0"/>
              <a:t>De erbjudanden som människor uppfattar i en specifik fysisk miljö, vilket kan inkludera </a:t>
            </a:r>
            <a:r>
              <a:rPr lang="sv-SE" dirty="0"/>
              <a:t>olika medieformat </a:t>
            </a:r>
          </a:p>
        </p:txBody>
      </p:sp>
      <p:cxnSp>
        <p:nvCxnSpPr>
          <p:cNvPr id="4" name="Rak 3"/>
          <p:cNvCxnSpPr/>
          <p:nvPr/>
        </p:nvCxnSpPr>
        <p:spPr>
          <a:xfrm>
            <a:off x="0" y="5949280"/>
            <a:ext cx="9144000" cy="0"/>
          </a:xfrm>
          <a:prstGeom prst="line">
            <a:avLst/>
          </a:prstGeom>
          <a:ln w="28575">
            <a:solidFill>
              <a:srgbClr val="3B689F"/>
            </a:solidFill>
          </a:ln>
        </p:spPr>
        <p:style>
          <a:lnRef idx="1">
            <a:schemeClr val="accent1"/>
          </a:lnRef>
          <a:fillRef idx="0">
            <a:schemeClr val="accent1"/>
          </a:fillRef>
          <a:effectRef idx="0">
            <a:schemeClr val="accent1"/>
          </a:effectRef>
          <a:fontRef idx="minor">
            <a:schemeClr val="tx1"/>
          </a:fontRef>
        </p:style>
      </p:cxnSp>
      <p:pic>
        <p:nvPicPr>
          <p:cNvPr id="5" name="Bildobjekt 4" descr="MTM_Logotyp_Centrerad_svart_WEBB.jpg"/>
          <p:cNvPicPr>
            <a:picLocks noChangeAspect="1"/>
          </p:cNvPicPr>
          <p:nvPr/>
        </p:nvPicPr>
        <p:blipFill>
          <a:blip r:embed="rId3" cstate="print"/>
          <a:stretch>
            <a:fillRect/>
          </a:stretch>
        </p:blipFill>
        <p:spPr>
          <a:xfrm>
            <a:off x="7020272" y="6093296"/>
            <a:ext cx="1512168" cy="630069"/>
          </a:xfrm>
          <a:prstGeom prst="rect">
            <a:avLst/>
          </a:prstGeom>
        </p:spPr>
      </p:pic>
    </p:spTree>
    <p:extLst>
      <p:ext uri="{BB962C8B-B14F-4D97-AF65-F5344CB8AC3E}">
        <p14:creationId xmlns:p14="http://schemas.microsoft.com/office/powerpoint/2010/main" val="3588195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sv-SE" sz="4000" dirty="0" smtClean="0">
                <a:solidFill>
                  <a:srgbClr val="1F497D"/>
                </a:solidFill>
              </a:rPr>
              <a:t>Slutsatser i analysen</a:t>
            </a:r>
            <a:endParaRPr lang="sv-SE" sz="4000" dirty="0">
              <a:solidFill>
                <a:srgbClr val="1F497D"/>
              </a:solidFill>
            </a:endParaRPr>
          </a:p>
        </p:txBody>
      </p:sp>
      <p:sp>
        <p:nvSpPr>
          <p:cNvPr id="3" name="Content Placeholder 2"/>
          <p:cNvSpPr>
            <a:spLocks noGrp="1"/>
          </p:cNvSpPr>
          <p:nvPr>
            <p:ph idx="1"/>
          </p:nvPr>
        </p:nvSpPr>
        <p:spPr>
          <a:xfrm>
            <a:off x="539552" y="1916832"/>
            <a:ext cx="8229600" cy="4525963"/>
          </a:xfrm>
        </p:spPr>
        <p:txBody>
          <a:bodyPr>
            <a:normAutofit/>
          </a:bodyPr>
          <a:lstStyle/>
          <a:p>
            <a:pPr>
              <a:buFont typeface="Arial" pitchFamily="34" charset="0"/>
              <a:buAutoNum type="arabicPeriod"/>
            </a:pPr>
            <a:r>
              <a:rPr lang="sv-SE" sz="2800" dirty="0" smtClean="0"/>
              <a:t>Hårdvara spelar roll (Läsningens materialitet)</a:t>
            </a:r>
          </a:p>
          <a:p>
            <a:pPr>
              <a:buFont typeface="Arial" pitchFamily="34" charset="0"/>
              <a:buAutoNum type="arabicPeriod"/>
            </a:pPr>
            <a:r>
              <a:rPr lang="sv-SE" sz="2800" dirty="0" smtClean="0"/>
              <a:t>Talböckernas remedieringsförsök: </a:t>
            </a:r>
          </a:p>
          <a:p>
            <a:pPr marL="342900" lvl="1" indent="-342900"/>
            <a:r>
              <a:rPr lang="sv-SE" dirty="0" smtClean="0"/>
              <a:t>Talböckernas kompenserande roll</a:t>
            </a:r>
          </a:p>
          <a:p>
            <a:pPr marL="342900" lvl="1" indent="-342900"/>
            <a:r>
              <a:rPr lang="sv-SE" dirty="0" smtClean="0"/>
              <a:t>Talböckernas egenart</a:t>
            </a:r>
            <a:endParaRPr lang="sv-SE" sz="2800" dirty="0" smtClean="0"/>
          </a:p>
          <a:p>
            <a:pPr>
              <a:buFont typeface="Arial" pitchFamily="34" charset="0"/>
              <a:buAutoNum type="arabicPeriod"/>
            </a:pPr>
            <a:r>
              <a:rPr lang="sv-SE" sz="2800" dirty="0" smtClean="0"/>
              <a:t>Den sociala och institutionella omgivningen har stor betydelse </a:t>
            </a:r>
          </a:p>
          <a:p>
            <a:pPr marL="514350" indent="-514350">
              <a:buFont typeface="+mj-lt"/>
              <a:buAutoNum type="arabicPeriod"/>
            </a:pPr>
            <a:endParaRPr lang="sv-SE" dirty="0"/>
          </a:p>
        </p:txBody>
      </p:sp>
      <p:cxnSp>
        <p:nvCxnSpPr>
          <p:cNvPr id="4" name="Rak 3"/>
          <p:cNvCxnSpPr/>
          <p:nvPr/>
        </p:nvCxnSpPr>
        <p:spPr>
          <a:xfrm>
            <a:off x="0" y="5949280"/>
            <a:ext cx="9144000" cy="0"/>
          </a:xfrm>
          <a:prstGeom prst="line">
            <a:avLst/>
          </a:prstGeom>
          <a:ln w="28575">
            <a:solidFill>
              <a:srgbClr val="3B689F"/>
            </a:solidFill>
          </a:ln>
        </p:spPr>
        <p:style>
          <a:lnRef idx="1">
            <a:schemeClr val="accent1"/>
          </a:lnRef>
          <a:fillRef idx="0">
            <a:schemeClr val="accent1"/>
          </a:fillRef>
          <a:effectRef idx="0">
            <a:schemeClr val="accent1"/>
          </a:effectRef>
          <a:fontRef idx="minor">
            <a:schemeClr val="tx1"/>
          </a:fontRef>
        </p:style>
      </p:cxnSp>
      <p:pic>
        <p:nvPicPr>
          <p:cNvPr id="5" name="Bildobjekt 4" descr="MTM_Logotyp_Centrerad_svart_WEBB.jpg"/>
          <p:cNvPicPr>
            <a:picLocks noChangeAspect="1"/>
          </p:cNvPicPr>
          <p:nvPr/>
        </p:nvPicPr>
        <p:blipFill>
          <a:blip r:embed="rId3" cstate="print"/>
          <a:stretch>
            <a:fillRect/>
          </a:stretch>
        </p:blipFill>
        <p:spPr>
          <a:xfrm>
            <a:off x="7020272" y="6093296"/>
            <a:ext cx="1512168" cy="630069"/>
          </a:xfrm>
          <a:prstGeom prst="rect">
            <a:avLst/>
          </a:prstGeom>
        </p:spPr>
      </p:pic>
    </p:spTree>
    <p:extLst>
      <p:ext uri="{BB962C8B-B14F-4D97-AF65-F5344CB8AC3E}">
        <p14:creationId xmlns:p14="http://schemas.microsoft.com/office/powerpoint/2010/main" val="29245455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v-SE" dirty="0" smtClean="0">
                <a:solidFill>
                  <a:srgbClr val="1F497D"/>
                </a:solidFill>
              </a:rPr>
              <a:t>Slutsatser för biblioteken</a:t>
            </a:r>
            <a:endParaRPr lang="sv-SE" dirty="0">
              <a:solidFill>
                <a:srgbClr val="1F497D"/>
              </a:solidFill>
            </a:endParaRPr>
          </a:p>
        </p:txBody>
      </p:sp>
      <p:sp>
        <p:nvSpPr>
          <p:cNvPr id="3" name="Content Placeholder 2"/>
          <p:cNvSpPr>
            <a:spLocks noGrp="1"/>
          </p:cNvSpPr>
          <p:nvPr>
            <p:ph idx="1"/>
          </p:nvPr>
        </p:nvSpPr>
        <p:spPr/>
        <p:txBody>
          <a:bodyPr>
            <a:noAutofit/>
          </a:bodyPr>
          <a:lstStyle/>
          <a:p>
            <a:r>
              <a:rPr lang="sv-SE" sz="2800" dirty="0"/>
              <a:t>Ett sätt för biblioteken att vidareutveckla servicen gentemot unga talboksanvändare är att i sitt </a:t>
            </a:r>
            <a:r>
              <a:rPr lang="sv-SE" sz="2800" dirty="0" smtClean="0"/>
              <a:t>arbete:</a:t>
            </a:r>
          </a:p>
          <a:p>
            <a:pPr marL="342900" lvl="1" indent="-342900"/>
            <a:r>
              <a:rPr lang="sv-SE" dirty="0"/>
              <a:t>betona hur barnen kan använda talböcker</a:t>
            </a:r>
          </a:p>
          <a:p>
            <a:pPr marL="342900" lvl="1" indent="-342900"/>
            <a:r>
              <a:rPr lang="sv-SE" dirty="0"/>
              <a:t>föra en kritiskt reflekterande diskussion kring varför det är viktigt att förmedla talböcker</a:t>
            </a:r>
          </a:p>
          <a:p>
            <a:pPr marL="342900" lvl="1" indent="-342900"/>
            <a:r>
              <a:rPr lang="sv-SE" dirty="0"/>
              <a:t>alltid betona vikten av ett professionellt bemötande i varje enskild kontakt med unga redan existerande och potentiellt blivande talboksanvändare</a:t>
            </a:r>
          </a:p>
        </p:txBody>
      </p:sp>
      <p:cxnSp>
        <p:nvCxnSpPr>
          <p:cNvPr id="4" name="Rak 3"/>
          <p:cNvCxnSpPr/>
          <p:nvPr/>
        </p:nvCxnSpPr>
        <p:spPr>
          <a:xfrm>
            <a:off x="0" y="5949280"/>
            <a:ext cx="9144000" cy="0"/>
          </a:xfrm>
          <a:prstGeom prst="line">
            <a:avLst/>
          </a:prstGeom>
          <a:ln w="28575">
            <a:solidFill>
              <a:srgbClr val="3B689F"/>
            </a:solidFill>
          </a:ln>
        </p:spPr>
        <p:style>
          <a:lnRef idx="1">
            <a:schemeClr val="accent1"/>
          </a:lnRef>
          <a:fillRef idx="0">
            <a:schemeClr val="accent1"/>
          </a:fillRef>
          <a:effectRef idx="0">
            <a:schemeClr val="accent1"/>
          </a:effectRef>
          <a:fontRef idx="minor">
            <a:schemeClr val="tx1"/>
          </a:fontRef>
        </p:style>
      </p:cxnSp>
      <p:pic>
        <p:nvPicPr>
          <p:cNvPr id="5" name="Bildobjekt 4" descr="MTM_Logotyp_Centrerad_svart_WEBB.jpg"/>
          <p:cNvPicPr>
            <a:picLocks noChangeAspect="1"/>
          </p:cNvPicPr>
          <p:nvPr/>
        </p:nvPicPr>
        <p:blipFill>
          <a:blip r:embed="rId3" cstate="print"/>
          <a:stretch>
            <a:fillRect/>
          </a:stretch>
        </p:blipFill>
        <p:spPr>
          <a:xfrm>
            <a:off x="7020272" y="6093296"/>
            <a:ext cx="1512168" cy="630069"/>
          </a:xfrm>
          <a:prstGeom prst="rect">
            <a:avLst/>
          </a:prstGeom>
        </p:spPr>
      </p:pic>
    </p:spTree>
    <p:extLst>
      <p:ext uri="{BB962C8B-B14F-4D97-AF65-F5344CB8AC3E}">
        <p14:creationId xmlns:p14="http://schemas.microsoft.com/office/powerpoint/2010/main" val="510144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v-SE" dirty="0" smtClean="0">
                <a:solidFill>
                  <a:srgbClr val="1F497D"/>
                </a:solidFill>
              </a:rPr>
              <a:t>Rapporten</a:t>
            </a:r>
            <a:endParaRPr lang="sv-SE" dirty="0">
              <a:solidFill>
                <a:srgbClr val="1F497D"/>
              </a:solidFill>
            </a:endParaRPr>
          </a:p>
        </p:txBody>
      </p:sp>
      <p:sp>
        <p:nvSpPr>
          <p:cNvPr id="3" name="Content Placeholder 2"/>
          <p:cNvSpPr>
            <a:spLocks noGrp="1"/>
          </p:cNvSpPr>
          <p:nvPr>
            <p:ph idx="1"/>
          </p:nvPr>
        </p:nvSpPr>
        <p:spPr/>
        <p:txBody>
          <a:bodyPr>
            <a:noAutofit/>
          </a:bodyPr>
          <a:lstStyle/>
          <a:p>
            <a:r>
              <a:rPr lang="sv-SE" dirty="0" smtClean="0"/>
              <a:t>Rapporten är gratis och kan beställas eller laddas ner via </a:t>
            </a:r>
          </a:p>
          <a:p>
            <a:pPr>
              <a:buNone/>
            </a:pPr>
            <a:r>
              <a:rPr lang="sv-SE" dirty="0" smtClean="0"/>
              <a:t>	MTM:s webbplats</a:t>
            </a:r>
          </a:p>
          <a:p>
            <a:pPr>
              <a:buNone/>
            </a:pPr>
            <a:r>
              <a:rPr lang="sv-SE" dirty="0" smtClean="0"/>
              <a:t>		</a:t>
            </a:r>
            <a:endParaRPr lang="sv-SE" dirty="0"/>
          </a:p>
        </p:txBody>
      </p:sp>
      <p:cxnSp>
        <p:nvCxnSpPr>
          <p:cNvPr id="4" name="Rak 3"/>
          <p:cNvCxnSpPr/>
          <p:nvPr/>
        </p:nvCxnSpPr>
        <p:spPr>
          <a:xfrm>
            <a:off x="0" y="5949280"/>
            <a:ext cx="9144000" cy="0"/>
          </a:xfrm>
          <a:prstGeom prst="line">
            <a:avLst/>
          </a:prstGeom>
          <a:ln w="28575">
            <a:solidFill>
              <a:srgbClr val="3B689F"/>
            </a:solidFill>
          </a:ln>
        </p:spPr>
        <p:style>
          <a:lnRef idx="1">
            <a:schemeClr val="accent1"/>
          </a:lnRef>
          <a:fillRef idx="0">
            <a:schemeClr val="accent1"/>
          </a:fillRef>
          <a:effectRef idx="0">
            <a:schemeClr val="accent1"/>
          </a:effectRef>
          <a:fontRef idx="minor">
            <a:schemeClr val="tx1"/>
          </a:fontRef>
        </p:style>
      </p:cxnSp>
      <p:pic>
        <p:nvPicPr>
          <p:cNvPr id="5" name="Bildobjekt 4" descr="MTM_Logotyp_Centrerad_svart_WEBB.jpg"/>
          <p:cNvPicPr>
            <a:picLocks noChangeAspect="1"/>
          </p:cNvPicPr>
          <p:nvPr/>
        </p:nvPicPr>
        <p:blipFill>
          <a:blip r:embed="rId3" cstate="print"/>
          <a:stretch>
            <a:fillRect/>
          </a:stretch>
        </p:blipFill>
        <p:spPr>
          <a:xfrm>
            <a:off x="7020272" y="6093296"/>
            <a:ext cx="1512168" cy="630069"/>
          </a:xfrm>
          <a:prstGeom prst="rect">
            <a:avLst/>
          </a:prstGeom>
        </p:spPr>
      </p:pic>
      <p:pic>
        <p:nvPicPr>
          <p:cNvPr id="6" name="Bildobjekt 5" descr="rapporten.jpg"/>
          <p:cNvPicPr>
            <a:picLocks noChangeAspect="1"/>
          </p:cNvPicPr>
          <p:nvPr/>
        </p:nvPicPr>
        <p:blipFill>
          <a:blip r:embed="rId4" cstate="print"/>
          <a:stretch>
            <a:fillRect/>
          </a:stretch>
        </p:blipFill>
        <p:spPr>
          <a:xfrm>
            <a:off x="5148064" y="2276872"/>
            <a:ext cx="2412596" cy="3410700"/>
          </a:xfrm>
          <a:prstGeom prst="rect">
            <a:avLst/>
          </a:prstGeom>
        </p:spPr>
      </p:pic>
    </p:spTree>
    <p:extLst>
      <p:ext uri="{BB962C8B-B14F-4D97-AF65-F5344CB8AC3E}">
        <p14:creationId xmlns:p14="http://schemas.microsoft.com/office/powerpoint/2010/main" val="5101446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1" name="Rectangle 7"/>
          <p:cNvSpPr>
            <a:spLocks noGrp="1" noChangeArrowheads="1"/>
          </p:cNvSpPr>
          <p:nvPr>
            <p:ph type="body" idx="1"/>
          </p:nvPr>
        </p:nvSpPr>
        <p:spPr>
          <a:xfrm>
            <a:off x="467544" y="1412776"/>
            <a:ext cx="7772400" cy="4248150"/>
          </a:xfrm>
        </p:spPr>
        <p:txBody>
          <a:bodyPr>
            <a:normAutofit lnSpcReduction="10000"/>
          </a:bodyPr>
          <a:lstStyle/>
          <a:p>
            <a:pPr lvl="0">
              <a:buNone/>
            </a:pPr>
            <a:endParaRPr lang="sv-SE" dirty="0" smtClean="0">
              <a:solidFill>
                <a:schemeClr val="tx1"/>
              </a:solidFill>
              <a:latin typeface="+mn-lt"/>
              <a:ea typeface="+mn-ea"/>
            </a:endParaRPr>
          </a:p>
          <a:p>
            <a:pPr>
              <a:buFontTx/>
              <a:buNone/>
            </a:pPr>
            <a:r>
              <a:rPr lang="sv-SE" dirty="0" err="1" smtClean="0">
                <a:hlinkClick r:id="rId3"/>
              </a:rPr>
              <a:t>jenny.nilsson@mtm.se</a:t>
            </a:r>
            <a:endParaRPr lang="sv-SE" dirty="0" smtClean="0"/>
          </a:p>
          <a:p>
            <a:pPr>
              <a:buFontTx/>
              <a:buNone/>
            </a:pPr>
            <a:r>
              <a:rPr lang="sv-SE" dirty="0" smtClean="0"/>
              <a:t> </a:t>
            </a:r>
          </a:p>
          <a:p>
            <a:pPr>
              <a:buNone/>
            </a:pPr>
            <a:endParaRPr lang="sv-SE" dirty="0" smtClean="0"/>
          </a:p>
          <a:p>
            <a:pPr>
              <a:buNone/>
            </a:pPr>
            <a:endParaRPr lang="sv-SE" dirty="0"/>
          </a:p>
          <a:p>
            <a:pPr>
              <a:buNone/>
            </a:pPr>
            <a:r>
              <a:rPr lang="sv-SE" dirty="0" smtClean="0"/>
              <a:t/>
            </a:r>
            <a:br>
              <a:rPr lang="sv-SE" dirty="0" smtClean="0"/>
            </a:br>
            <a:r>
              <a:rPr lang="sv-SE" dirty="0" smtClean="0"/>
              <a:t/>
            </a:r>
            <a:br>
              <a:rPr lang="sv-SE" dirty="0" smtClean="0"/>
            </a:br>
            <a:endParaRPr lang="sv-SE" dirty="0"/>
          </a:p>
        </p:txBody>
      </p:sp>
      <p:sp>
        <p:nvSpPr>
          <p:cNvPr id="72712" name="Rectangle 8"/>
          <p:cNvSpPr>
            <a:spLocks noGrp="1" noChangeArrowheads="1"/>
          </p:cNvSpPr>
          <p:nvPr>
            <p:ph type="title"/>
          </p:nvPr>
        </p:nvSpPr>
        <p:spPr/>
        <p:txBody>
          <a:bodyPr/>
          <a:lstStyle/>
          <a:p>
            <a:pPr algn="l"/>
            <a:r>
              <a:rPr lang="sv-SE" dirty="0" smtClean="0">
                <a:solidFill>
                  <a:srgbClr val="1F497D"/>
                </a:solidFill>
              </a:rPr>
              <a:t>Tack för att ni lyssnade!</a:t>
            </a:r>
            <a:endParaRPr lang="sv-SE" dirty="0">
              <a:solidFill>
                <a:srgbClr val="1F497D"/>
              </a:solidFill>
            </a:endParaRPr>
          </a:p>
        </p:txBody>
      </p:sp>
      <p:sp>
        <p:nvSpPr>
          <p:cNvPr id="7" name="Platshållare för innehåll 6"/>
          <p:cNvSpPr txBox="1">
            <a:spLocks/>
          </p:cNvSpPr>
          <p:nvPr/>
        </p:nvSpPr>
        <p:spPr bwMode="auto">
          <a:xfrm>
            <a:off x="611560" y="1816224"/>
            <a:ext cx="8064896" cy="4061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sv-SE" sz="2400" b="0" i="0" u="none" strike="noStrike" kern="0" cap="none" spc="0" normalizeH="0" baseline="0" noProof="0" dirty="0" smtClean="0">
              <a:ln>
                <a:noFill/>
              </a:ln>
              <a:solidFill>
                <a:srgbClr val="1F497D"/>
              </a:solidFill>
              <a:effectLst/>
              <a:uLnTx/>
              <a:uFillTx/>
              <a:latin typeface="Calibri"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sv-SE" sz="2400" b="0" i="0" u="none" strike="noStrike" kern="0" cap="none" spc="0" normalizeH="0" baseline="0" noProof="0" dirty="0" smtClean="0">
              <a:ln>
                <a:noFill/>
              </a:ln>
              <a:solidFill>
                <a:srgbClr val="1F497D"/>
              </a:solidFill>
              <a:effectLst/>
              <a:uLnTx/>
              <a:uFillTx/>
              <a:latin typeface="Calibri"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lang="sv-SE" sz="2400" kern="0" dirty="0" smtClean="0">
              <a:solidFill>
                <a:srgbClr val="1F497D"/>
              </a:solidFill>
              <a:latin typeface="Calibri" pitchFamily="34" charset="0"/>
              <a:ea typeface="+mn-ea"/>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sv-SE" sz="2400" b="0" i="0" u="none" strike="noStrike" kern="0" cap="none" spc="0" normalizeH="0" baseline="0" noProof="0" dirty="0" smtClean="0">
                <a:ln>
                  <a:noFill/>
                </a:ln>
                <a:solidFill>
                  <a:srgbClr val="1F497D"/>
                </a:solidFill>
                <a:effectLst/>
                <a:uLnTx/>
                <a:uFillTx/>
                <a:latin typeface="Calibri" pitchFamily="34" charset="0"/>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sv-SE" sz="2400" b="0" i="0" u="none" strike="noStrike" kern="0" cap="none" spc="0" normalizeH="0" baseline="0" noProof="0" dirty="0" smtClean="0">
              <a:ln>
                <a:noFill/>
              </a:ln>
              <a:solidFill>
                <a:srgbClr val="1F497D"/>
              </a:solidFill>
              <a:effectLst/>
              <a:uLnTx/>
              <a:uFillTx/>
              <a:latin typeface="Calibri"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sv-SE" sz="2400" b="0" i="0" u="none" strike="noStrike" kern="0" cap="none" spc="0" normalizeH="0" baseline="0" noProof="0" dirty="0" smtClean="0">
              <a:ln>
                <a:noFill/>
              </a:ln>
              <a:solidFill>
                <a:schemeClr val="accent2"/>
              </a:solidFill>
              <a:effectLst/>
              <a:uLnTx/>
              <a:uFillTx/>
              <a:latin typeface="Calibri"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sv-SE" sz="2800" b="0" i="0" u="none" strike="noStrike" kern="0" cap="none" spc="0" normalizeH="0" baseline="0" noProof="0" dirty="0">
              <a:ln>
                <a:noFill/>
              </a:ln>
              <a:solidFill>
                <a:schemeClr val="tx1"/>
              </a:solidFill>
              <a:effectLst/>
              <a:uLnTx/>
              <a:uFillTx/>
              <a:latin typeface="+mn-lt"/>
              <a:ea typeface="+mn-ea"/>
              <a:cs typeface="+mn-cs"/>
            </a:endParaRPr>
          </a:p>
        </p:txBody>
      </p:sp>
      <p:pic>
        <p:nvPicPr>
          <p:cNvPr id="10" name="Bildobjekt 9" descr="MTM_Logotyp_Centrerad_svart_WEBB.jpg"/>
          <p:cNvPicPr>
            <a:picLocks noChangeAspect="1"/>
          </p:cNvPicPr>
          <p:nvPr/>
        </p:nvPicPr>
        <p:blipFill>
          <a:blip r:embed="rId4" cstate="print"/>
          <a:stretch>
            <a:fillRect/>
          </a:stretch>
        </p:blipFill>
        <p:spPr>
          <a:xfrm>
            <a:off x="7020272" y="6093296"/>
            <a:ext cx="1512168" cy="630069"/>
          </a:xfrm>
          <a:prstGeom prst="rect">
            <a:avLst/>
          </a:prstGeom>
        </p:spPr>
      </p:pic>
      <p:cxnSp>
        <p:nvCxnSpPr>
          <p:cNvPr id="11" name="Rak 10"/>
          <p:cNvCxnSpPr/>
          <p:nvPr/>
        </p:nvCxnSpPr>
        <p:spPr>
          <a:xfrm>
            <a:off x="0" y="5949280"/>
            <a:ext cx="9144000" cy="0"/>
          </a:xfrm>
          <a:prstGeom prst="line">
            <a:avLst/>
          </a:prstGeom>
          <a:ln w="28575">
            <a:solidFill>
              <a:srgbClr val="3B689F"/>
            </a:solidFill>
          </a:ln>
        </p:spPr>
        <p:style>
          <a:lnRef idx="1">
            <a:schemeClr val="accent1"/>
          </a:lnRef>
          <a:fillRef idx="0">
            <a:schemeClr val="accent1"/>
          </a:fillRef>
          <a:effectRef idx="0">
            <a:schemeClr val="accent1"/>
          </a:effectRef>
          <a:fontRef idx="minor">
            <a:schemeClr val="tx1"/>
          </a:fontRef>
        </p:style>
      </p:cxnSp>
      <p:sp>
        <p:nvSpPr>
          <p:cNvPr id="12" name="Rektangel 11"/>
          <p:cNvSpPr/>
          <p:nvPr/>
        </p:nvSpPr>
        <p:spPr>
          <a:xfrm>
            <a:off x="539552" y="3501008"/>
            <a:ext cx="4572000" cy="2323713"/>
          </a:xfrm>
          <a:prstGeom prst="rect">
            <a:avLst/>
          </a:prstGeom>
        </p:spPr>
        <p:txBody>
          <a:bodyPr>
            <a:spAutoFit/>
          </a:bodyPr>
          <a:lstStyle/>
          <a:p>
            <a:pPr marL="342900" lvl="0" indent="-342900" fontAlgn="base">
              <a:spcBef>
                <a:spcPct val="20000"/>
              </a:spcBef>
              <a:spcAft>
                <a:spcPct val="0"/>
              </a:spcAft>
              <a:defRPr/>
            </a:pPr>
            <a:r>
              <a:rPr lang="sv-SE" sz="2500" dirty="0"/>
              <a:t>Följ gärna MTM på:</a:t>
            </a:r>
          </a:p>
          <a:p>
            <a:pPr marL="342900" lvl="0" indent="-342900" fontAlgn="base">
              <a:spcBef>
                <a:spcPct val="20000"/>
              </a:spcBef>
              <a:spcAft>
                <a:spcPct val="0"/>
              </a:spcAft>
              <a:defRPr/>
            </a:pPr>
            <a:endParaRPr lang="sv-SE" sz="2500" dirty="0"/>
          </a:p>
          <a:p>
            <a:pPr marL="342900" lvl="0" indent="-342900" fontAlgn="base">
              <a:spcBef>
                <a:spcPct val="20000"/>
              </a:spcBef>
              <a:spcAft>
                <a:spcPct val="0"/>
              </a:spcAft>
              <a:defRPr/>
            </a:pPr>
            <a:r>
              <a:rPr lang="sv-SE" sz="2500" dirty="0"/>
              <a:t>    		Facebook </a:t>
            </a:r>
          </a:p>
          <a:p>
            <a:pPr marL="342900" lvl="0" indent="-342900" fontAlgn="base">
              <a:spcBef>
                <a:spcPct val="20000"/>
              </a:spcBef>
              <a:spcAft>
                <a:spcPct val="0"/>
              </a:spcAft>
              <a:defRPr/>
            </a:pPr>
            <a:endParaRPr lang="sv-SE" sz="2500" dirty="0"/>
          </a:p>
          <a:p>
            <a:pPr marL="342900" lvl="0" indent="-342900" fontAlgn="base">
              <a:spcBef>
                <a:spcPct val="20000"/>
              </a:spcBef>
              <a:spcAft>
                <a:spcPct val="0"/>
              </a:spcAft>
              <a:defRPr/>
            </a:pPr>
            <a:r>
              <a:rPr lang="sv-SE" sz="2500" dirty="0"/>
              <a:t>		Twitter</a:t>
            </a:r>
          </a:p>
        </p:txBody>
      </p:sp>
      <p:sp>
        <p:nvSpPr>
          <p:cNvPr id="13" name="Rectangle 7"/>
          <p:cNvSpPr txBox="1">
            <a:spLocks noChangeArrowheads="1"/>
          </p:cNvSpPr>
          <p:nvPr/>
        </p:nvSpPr>
        <p:spPr>
          <a:xfrm>
            <a:off x="467544" y="1412776"/>
            <a:ext cx="7772400" cy="424815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sv-SE"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v-SE"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sv-SE"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sv-SE" sz="3200" b="0" i="0" u="none" strike="noStrike" kern="1200" cap="none" spc="0" normalizeH="0" baseline="0" noProof="0" dirty="0" smtClean="0">
                <a:ln>
                  <a:noFill/>
                </a:ln>
                <a:solidFill>
                  <a:schemeClr val="tx1"/>
                </a:solidFill>
                <a:effectLst/>
                <a:uLnTx/>
                <a:uFillTx/>
                <a:latin typeface="+mn-lt"/>
                <a:ea typeface="+mn-ea"/>
                <a:cs typeface="+mn-cs"/>
              </a:rPr>
              <a:t/>
            </a:r>
            <a:br>
              <a:rPr kumimoji="0" lang="sv-SE" sz="3200" b="0" i="0" u="none" strike="noStrike" kern="1200" cap="none" spc="0" normalizeH="0" baseline="0" noProof="0" dirty="0" smtClean="0">
                <a:ln>
                  <a:noFill/>
                </a:ln>
                <a:solidFill>
                  <a:schemeClr val="tx1"/>
                </a:solidFill>
                <a:effectLst/>
                <a:uLnTx/>
                <a:uFillTx/>
                <a:latin typeface="+mn-lt"/>
                <a:ea typeface="+mn-ea"/>
                <a:cs typeface="+mn-cs"/>
              </a:rPr>
            </a:br>
            <a:r>
              <a:rPr kumimoji="0" lang="sv-SE" sz="3200" b="0" i="0" u="none" strike="noStrike" kern="1200" cap="none" spc="0" normalizeH="0" baseline="0" noProof="0" dirty="0" smtClean="0">
                <a:ln>
                  <a:noFill/>
                </a:ln>
                <a:solidFill>
                  <a:schemeClr val="tx1"/>
                </a:solidFill>
                <a:effectLst/>
                <a:uLnTx/>
                <a:uFillTx/>
                <a:latin typeface="+mn-lt"/>
                <a:ea typeface="+mn-ea"/>
                <a:cs typeface="+mn-cs"/>
              </a:rPr>
              <a:t/>
            </a:r>
            <a:br>
              <a:rPr kumimoji="0" lang="sv-SE" sz="3200" b="0" i="0" u="none" strike="noStrike" kern="1200" cap="none" spc="0" normalizeH="0" baseline="0" noProof="0" dirty="0" smtClean="0">
                <a:ln>
                  <a:noFill/>
                </a:ln>
                <a:solidFill>
                  <a:schemeClr val="tx1"/>
                </a:solidFill>
                <a:effectLst/>
                <a:uLnTx/>
                <a:uFillTx/>
                <a:latin typeface="+mn-lt"/>
                <a:ea typeface="+mn-ea"/>
                <a:cs typeface="+mn-cs"/>
              </a:rPr>
            </a:br>
            <a:endParaRPr kumimoji="0" lang="sv-SE"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4" name="Bildobjekt 13" descr="FBlogo3.jpg"/>
          <p:cNvPicPr>
            <a:picLocks noChangeAspect="1"/>
          </p:cNvPicPr>
          <p:nvPr/>
        </p:nvPicPr>
        <p:blipFill>
          <a:blip r:embed="rId5" cstate="print"/>
          <a:stretch>
            <a:fillRect/>
          </a:stretch>
        </p:blipFill>
        <p:spPr>
          <a:xfrm>
            <a:off x="611560" y="4077072"/>
            <a:ext cx="825500" cy="825500"/>
          </a:xfrm>
          <a:prstGeom prst="rect">
            <a:avLst/>
          </a:prstGeom>
        </p:spPr>
      </p:pic>
      <p:pic>
        <p:nvPicPr>
          <p:cNvPr id="15" name="Bildobjekt 14" descr="twitterlogo3.jpg"/>
          <p:cNvPicPr>
            <a:picLocks noChangeAspect="1"/>
          </p:cNvPicPr>
          <p:nvPr/>
        </p:nvPicPr>
        <p:blipFill>
          <a:blip r:embed="rId6" cstate="print"/>
          <a:stretch>
            <a:fillRect/>
          </a:stretch>
        </p:blipFill>
        <p:spPr>
          <a:xfrm>
            <a:off x="611560" y="5013176"/>
            <a:ext cx="850900" cy="850900"/>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sv-SE" dirty="0">
                <a:solidFill>
                  <a:srgbClr val="1F497D"/>
                </a:solidFill>
              </a:rPr>
              <a:t>Bakgrund</a:t>
            </a:r>
          </a:p>
        </p:txBody>
      </p:sp>
      <p:sp>
        <p:nvSpPr>
          <p:cNvPr id="6" name="Content Placeholder 5"/>
          <p:cNvSpPr>
            <a:spLocks noGrp="1"/>
          </p:cNvSpPr>
          <p:nvPr>
            <p:ph idx="1"/>
          </p:nvPr>
        </p:nvSpPr>
        <p:spPr/>
        <p:txBody>
          <a:bodyPr/>
          <a:lstStyle/>
          <a:p>
            <a:r>
              <a:rPr lang="sv-SE" dirty="0" smtClean="0"/>
              <a:t>MTM:s barn- och ungdomsstrategi 2012-2014:</a:t>
            </a:r>
          </a:p>
          <a:p>
            <a:pPr lvl="1"/>
            <a:r>
              <a:rPr lang="sv-SE" dirty="0" smtClean="0"/>
              <a:t>”barn </a:t>
            </a:r>
            <a:r>
              <a:rPr lang="sv-SE" dirty="0"/>
              <a:t>med läsnedsättning ska få lika möjligheter att tillgodogöra sig barnlitteratur som andra </a:t>
            </a:r>
            <a:r>
              <a:rPr lang="sv-SE" dirty="0" smtClean="0"/>
              <a:t>barn”</a:t>
            </a:r>
          </a:p>
          <a:p>
            <a:pPr lvl="1"/>
            <a:r>
              <a:rPr lang="sv-SE" dirty="0" smtClean="0"/>
              <a:t>”Målet är att integrera ett barnperspektiv i TPB:s verksamhet”</a:t>
            </a:r>
          </a:p>
          <a:p>
            <a:pPr lvl="1"/>
            <a:r>
              <a:rPr lang="sv-SE" dirty="0" smtClean="0"/>
              <a:t>”under 2012 ska en undersökning som riktar sig direkt till barn i fyra län genomföras. En del av arbetsmetoden ska vara att använda sig av fokusgrupper bestående av barn”</a:t>
            </a:r>
          </a:p>
          <a:p>
            <a:pPr lvl="1"/>
            <a:endParaRPr lang="sv-SE" dirty="0" smtClean="0"/>
          </a:p>
        </p:txBody>
      </p:sp>
      <p:cxnSp>
        <p:nvCxnSpPr>
          <p:cNvPr id="7" name="Rak 6"/>
          <p:cNvCxnSpPr/>
          <p:nvPr/>
        </p:nvCxnSpPr>
        <p:spPr>
          <a:xfrm>
            <a:off x="0" y="5949280"/>
            <a:ext cx="9144000" cy="0"/>
          </a:xfrm>
          <a:prstGeom prst="line">
            <a:avLst/>
          </a:prstGeom>
          <a:ln w="28575">
            <a:solidFill>
              <a:srgbClr val="3B689F"/>
            </a:solidFill>
          </a:ln>
        </p:spPr>
        <p:style>
          <a:lnRef idx="1">
            <a:schemeClr val="accent1"/>
          </a:lnRef>
          <a:fillRef idx="0">
            <a:schemeClr val="accent1"/>
          </a:fillRef>
          <a:effectRef idx="0">
            <a:schemeClr val="accent1"/>
          </a:effectRef>
          <a:fontRef idx="minor">
            <a:schemeClr val="tx1"/>
          </a:fontRef>
        </p:style>
      </p:cxnSp>
      <p:pic>
        <p:nvPicPr>
          <p:cNvPr id="8" name="Bildobjekt 7" descr="MTM_Logotyp_Centrerad_svart_WEBB.jpg"/>
          <p:cNvPicPr>
            <a:picLocks noChangeAspect="1"/>
          </p:cNvPicPr>
          <p:nvPr/>
        </p:nvPicPr>
        <p:blipFill>
          <a:blip r:embed="rId3" cstate="print"/>
          <a:stretch>
            <a:fillRect/>
          </a:stretch>
        </p:blipFill>
        <p:spPr>
          <a:xfrm>
            <a:off x="7020272" y="6093296"/>
            <a:ext cx="1512168" cy="630069"/>
          </a:xfrm>
          <a:prstGeom prst="rect">
            <a:avLst/>
          </a:prstGeom>
        </p:spPr>
      </p:pic>
    </p:spTree>
    <p:extLst>
      <p:ext uri="{BB962C8B-B14F-4D97-AF65-F5344CB8AC3E}">
        <p14:creationId xmlns:p14="http://schemas.microsoft.com/office/powerpoint/2010/main" val="1189926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rgbClr val="1F497D"/>
                </a:solidFill>
              </a:rPr>
              <a:t>Vad tycker barnen om böckerna?</a:t>
            </a:r>
            <a:endParaRPr lang="sv-SE" dirty="0">
              <a:solidFill>
                <a:srgbClr val="1F497D"/>
              </a:solidFill>
            </a:endParaRPr>
          </a:p>
        </p:txBody>
      </p:sp>
      <p:sp>
        <p:nvSpPr>
          <p:cNvPr id="3" name="Platshållare för innehåll 2"/>
          <p:cNvSpPr>
            <a:spLocks noGrp="1"/>
          </p:cNvSpPr>
          <p:nvPr>
            <p:ph idx="1"/>
          </p:nvPr>
        </p:nvSpPr>
        <p:spPr/>
        <p:txBody>
          <a:bodyPr>
            <a:normAutofit/>
          </a:bodyPr>
          <a:lstStyle/>
          <a:p>
            <a:r>
              <a:rPr lang="sv-SE" sz="2800" dirty="0" smtClean="0"/>
              <a:t>8 fokusgrupper i fyra olika län spridda över Sverige: Västerbotten, Stockholm, Värmland och Halland</a:t>
            </a:r>
          </a:p>
          <a:p>
            <a:r>
              <a:rPr lang="sv-SE" sz="2800" dirty="0" smtClean="0"/>
              <a:t>Kompletterat med en </a:t>
            </a:r>
          </a:p>
          <a:p>
            <a:pPr>
              <a:buNone/>
            </a:pPr>
            <a:r>
              <a:rPr lang="sv-SE" sz="2800" dirty="0" smtClean="0"/>
              <a:t>	fokusgrupp via </a:t>
            </a:r>
          </a:p>
          <a:p>
            <a:pPr>
              <a:buNone/>
            </a:pPr>
            <a:r>
              <a:rPr lang="sv-SE" sz="2800" dirty="0" smtClean="0"/>
              <a:t>	Synskadades riksförbund</a:t>
            </a:r>
          </a:p>
          <a:p>
            <a:r>
              <a:rPr lang="sv-SE" sz="2800" dirty="0" smtClean="0"/>
              <a:t>51 barn i åldern 9-16 år</a:t>
            </a:r>
          </a:p>
          <a:p>
            <a:r>
              <a:rPr lang="sv-SE" sz="2800" dirty="0" smtClean="0"/>
              <a:t>30 pojkar, 21 flickor</a:t>
            </a:r>
            <a:endParaRPr lang="sv-SE" sz="2800" dirty="0"/>
          </a:p>
        </p:txBody>
      </p:sp>
      <p:pic>
        <p:nvPicPr>
          <p:cNvPr id="5" name="Bildobjekt 4" descr="MTM_Logotyp_Centrerad_svart_WEBB.jpg"/>
          <p:cNvPicPr>
            <a:picLocks noChangeAspect="1"/>
          </p:cNvPicPr>
          <p:nvPr/>
        </p:nvPicPr>
        <p:blipFill>
          <a:blip r:embed="rId3" cstate="print"/>
          <a:stretch>
            <a:fillRect/>
          </a:stretch>
        </p:blipFill>
        <p:spPr>
          <a:xfrm>
            <a:off x="7020272" y="6093296"/>
            <a:ext cx="1512168" cy="630069"/>
          </a:xfrm>
          <a:prstGeom prst="rect">
            <a:avLst/>
          </a:prstGeom>
        </p:spPr>
      </p:pic>
      <p:cxnSp>
        <p:nvCxnSpPr>
          <p:cNvPr id="6" name="Rak 5"/>
          <p:cNvCxnSpPr/>
          <p:nvPr/>
        </p:nvCxnSpPr>
        <p:spPr>
          <a:xfrm>
            <a:off x="0" y="5949280"/>
            <a:ext cx="9144000" cy="0"/>
          </a:xfrm>
          <a:prstGeom prst="line">
            <a:avLst/>
          </a:prstGeom>
          <a:ln w="28575">
            <a:solidFill>
              <a:srgbClr val="3B689F"/>
            </a:solidFill>
          </a:ln>
        </p:spPr>
        <p:style>
          <a:lnRef idx="1">
            <a:schemeClr val="accent1"/>
          </a:lnRef>
          <a:fillRef idx="0">
            <a:schemeClr val="accent1"/>
          </a:fillRef>
          <a:effectRef idx="0">
            <a:schemeClr val="accent1"/>
          </a:effectRef>
          <a:fontRef idx="minor">
            <a:schemeClr val="tx1"/>
          </a:fontRef>
        </p:style>
      </p:cxnSp>
      <p:pic>
        <p:nvPicPr>
          <p:cNvPr id="10" name="Bildobjekt 9" descr="_MG_6381.jpg"/>
          <p:cNvPicPr>
            <a:picLocks noChangeAspect="1"/>
          </p:cNvPicPr>
          <p:nvPr/>
        </p:nvPicPr>
        <p:blipFill>
          <a:blip r:embed="rId4" cstate="print"/>
          <a:stretch>
            <a:fillRect/>
          </a:stretch>
        </p:blipFill>
        <p:spPr>
          <a:xfrm>
            <a:off x="4932040" y="2948608"/>
            <a:ext cx="3528392" cy="2352261"/>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l"/>
            <a:r>
              <a:rPr lang="sv-SE" dirty="0" smtClean="0">
                <a:solidFill>
                  <a:srgbClr val="1F497D"/>
                </a:solidFill>
              </a:rPr>
              <a:t>Hjälp med analysen</a:t>
            </a:r>
            <a:endParaRPr lang="sv-SE" dirty="0">
              <a:solidFill>
                <a:srgbClr val="1F497D"/>
              </a:solidFill>
            </a:endParaRPr>
          </a:p>
        </p:txBody>
      </p:sp>
      <p:sp>
        <p:nvSpPr>
          <p:cNvPr id="3" name="Platshållare för innehåll 2"/>
          <p:cNvSpPr>
            <a:spLocks noGrp="1"/>
          </p:cNvSpPr>
          <p:nvPr>
            <p:ph idx="1"/>
          </p:nvPr>
        </p:nvSpPr>
        <p:spPr>
          <a:xfrm>
            <a:off x="467544" y="1556792"/>
            <a:ext cx="8229600" cy="4525963"/>
          </a:xfrm>
        </p:spPr>
        <p:txBody>
          <a:bodyPr>
            <a:normAutofit/>
          </a:bodyPr>
          <a:lstStyle/>
          <a:p>
            <a:r>
              <a:rPr lang="sv-SE" sz="2800" dirty="0" smtClean="0"/>
              <a:t>Inte bara ”MTM-perspektiv”</a:t>
            </a:r>
          </a:p>
          <a:p>
            <a:r>
              <a:rPr lang="sv-SE" sz="2800" dirty="0" smtClean="0"/>
              <a:t>Anna Hampson Lundh, lektor på Högskolan i Borås</a:t>
            </a:r>
          </a:p>
          <a:p>
            <a:r>
              <a:rPr lang="sv-SE" sz="2800" dirty="0" smtClean="0"/>
              <a:t>Forskat om barns kunskapssökande under de tidiga skolåren</a:t>
            </a:r>
          </a:p>
          <a:p>
            <a:r>
              <a:rPr lang="sv-SE" sz="2800" dirty="0" smtClean="0"/>
              <a:t>Med från början – </a:t>
            </a:r>
          </a:p>
          <a:p>
            <a:pPr>
              <a:buNone/>
            </a:pPr>
            <a:r>
              <a:rPr lang="sv-SE" sz="2800" dirty="0" smtClean="0"/>
              <a:t>	synpunkter på frågor </a:t>
            </a:r>
          </a:p>
          <a:p>
            <a:pPr>
              <a:buNone/>
            </a:pPr>
            <a:r>
              <a:rPr lang="sv-SE" sz="2800" dirty="0"/>
              <a:t>	</a:t>
            </a:r>
            <a:r>
              <a:rPr lang="sv-SE" sz="2800" dirty="0" smtClean="0"/>
              <a:t>och upplägg</a:t>
            </a:r>
            <a:endParaRPr lang="sv-SE" sz="2800" dirty="0"/>
          </a:p>
        </p:txBody>
      </p:sp>
      <p:pic>
        <p:nvPicPr>
          <p:cNvPr id="10" name="Bildobjekt 9" descr="IMG_4126.jpg"/>
          <p:cNvPicPr>
            <a:picLocks noChangeAspect="1"/>
          </p:cNvPicPr>
          <p:nvPr/>
        </p:nvPicPr>
        <p:blipFill>
          <a:blip r:embed="rId3" cstate="print"/>
          <a:stretch>
            <a:fillRect/>
          </a:stretch>
        </p:blipFill>
        <p:spPr>
          <a:xfrm>
            <a:off x="4499992" y="3501008"/>
            <a:ext cx="3131230" cy="2086505"/>
          </a:xfrm>
          <a:prstGeom prst="rect">
            <a:avLst/>
          </a:prstGeom>
        </p:spPr>
      </p:pic>
      <p:pic>
        <p:nvPicPr>
          <p:cNvPr id="5" name="Bildobjekt 4" descr="MTM_Logotyp_Centrerad_svart_WEBB.jpg"/>
          <p:cNvPicPr>
            <a:picLocks noChangeAspect="1"/>
          </p:cNvPicPr>
          <p:nvPr/>
        </p:nvPicPr>
        <p:blipFill>
          <a:blip r:embed="rId4" cstate="print"/>
          <a:stretch>
            <a:fillRect/>
          </a:stretch>
        </p:blipFill>
        <p:spPr>
          <a:xfrm>
            <a:off x="7020272" y="6093296"/>
            <a:ext cx="1512168" cy="630069"/>
          </a:xfrm>
          <a:prstGeom prst="rect">
            <a:avLst/>
          </a:prstGeom>
        </p:spPr>
      </p:pic>
      <p:cxnSp>
        <p:nvCxnSpPr>
          <p:cNvPr id="6" name="Rak 5"/>
          <p:cNvCxnSpPr/>
          <p:nvPr/>
        </p:nvCxnSpPr>
        <p:spPr>
          <a:xfrm>
            <a:off x="0" y="5949280"/>
            <a:ext cx="9144000" cy="0"/>
          </a:xfrm>
          <a:prstGeom prst="line">
            <a:avLst/>
          </a:prstGeom>
          <a:ln w="28575">
            <a:solidFill>
              <a:srgbClr val="3B689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sv-SE" dirty="0">
                <a:solidFill>
                  <a:srgbClr val="1F497D"/>
                </a:solidFill>
              </a:rPr>
              <a:t>Uppdraget</a:t>
            </a:r>
            <a:r>
              <a:rPr lang="sv-SE" dirty="0" smtClean="0"/>
              <a:t> </a:t>
            </a:r>
            <a:endParaRPr lang="sv-SE" dirty="0"/>
          </a:p>
        </p:txBody>
      </p:sp>
      <p:sp>
        <p:nvSpPr>
          <p:cNvPr id="3" name="Content Placeholder 2"/>
          <p:cNvSpPr>
            <a:spLocks noGrp="1"/>
          </p:cNvSpPr>
          <p:nvPr>
            <p:ph idx="1"/>
          </p:nvPr>
        </p:nvSpPr>
        <p:spPr>
          <a:xfrm>
            <a:off x="467544" y="1268760"/>
            <a:ext cx="8229600" cy="4525963"/>
          </a:xfrm>
        </p:spPr>
        <p:txBody>
          <a:bodyPr>
            <a:normAutofit/>
          </a:bodyPr>
          <a:lstStyle/>
          <a:p>
            <a:pPr marL="0" indent="0">
              <a:buNone/>
            </a:pPr>
            <a:endParaRPr lang="sv-SE" dirty="0" smtClean="0">
              <a:latin typeface="+mn-lt"/>
            </a:endParaRPr>
          </a:p>
          <a:p>
            <a:pPr marL="342900" lvl="1" indent="-342900">
              <a:buFont typeface="Arial" pitchFamily="34" charset="0"/>
              <a:buAutoNum type="arabicPeriod"/>
            </a:pPr>
            <a:r>
              <a:rPr lang="sv-SE" sz="3200" dirty="0"/>
              <a:t>Läsning </a:t>
            </a:r>
          </a:p>
          <a:p>
            <a:pPr marL="342900" lvl="1" indent="-342900">
              <a:buFont typeface="Arial" pitchFamily="34" charset="0"/>
              <a:buAutoNum type="arabicPeriod"/>
            </a:pPr>
            <a:r>
              <a:rPr lang="sv-SE" sz="3200" dirty="0"/>
              <a:t>Talböcker </a:t>
            </a:r>
          </a:p>
          <a:p>
            <a:pPr marL="342900" lvl="1" indent="-342900">
              <a:buFont typeface="Arial" pitchFamily="34" charset="0"/>
              <a:buAutoNum type="arabicPeriod"/>
            </a:pPr>
            <a:r>
              <a:rPr lang="sv-SE" sz="3200" dirty="0"/>
              <a:t>Sätt att hitta talböcker</a:t>
            </a:r>
          </a:p>
          <a:p>
            <a:pPr marL="342900" lvl="1" indent="-342900">
              <a:buFont typeface="Arial" pitchFamily="34" charset="0"/>
              <a:buAutoNum type="arabicPeriod"/>
            </a:pPr>
            <a:r>
              <a:rPr lang="sv-SE" sz="3200" dirty="0"/>
              <a:t>Bemötande på de </a:t>
            </a:r>
            <a:endParaRPr lang="sv-SE" sz="3200" dirty="0" smtClean="0"/>
          </a:p>
          <a:p>
            <a:pPr marL="342900" lvl="1" indent="-342900">
              <a:buNone/>
            </a:pPr>
            <a:r>
              <a:rPr lang="sv-SE" sz="3200" dirty="0"/>
              <a:t>	</a:t>
            </a:r>
            <a:r>
              <a:rPr lang="sv-SE" sz="3200" dirty="0" smtClean="0"/>
              <a:t>lokala </a:t>
            </a:r>
            <a:r>
              <a:rPr lang="sv-SE" sz="3200" dirty="0"/>
              <a:t>biblioteken</a:t>
            </a:r>
          </a:p>
        </p:txBody>
      </p:sp>
      <p:cxnSp>
        <p:nvCxnSpPr>
          <p:cNvPr id="4" name="Rak 3"/>
          <p:cNvCxnSpPr/>
          <p:nvPr/>
        </p:nvCxnSpPr>
        <p:spPr>
          <a:xfrm>
            <a:off x="0" y="5949280"/>
            <a:ext cx="9144000" cy="0"/>
          </a:xfrm>
          <a:prstGeom prst="line">
            <a:avLst/>
          </a:prstGeom>
          <a:ln w="28575">
            <a:solidFill>
              <a:srgbClr val="3B689F"/>
            </a:solidFill>
          </a:ln>
        </p:spPr>
        <p:style>
          <a:lnRef idx="1">
            <a:schemeClr val="accent1"/>
          </a:lnRef>
          <a:fillRef idx="0">
            <a:schemeClr val="accent1"/>
          </a:fillRef>
          <a:effectRef idx="0">
            <a:schemeClr val="accent1"/>
          </a:effectRef>
          <a:fontRef idx="minor">
            <a:schemeClr val="tx1"/>
          </a:fontRef>
        </p:style>
      </p:cxnSp>
      <p:pic>
        <p:nvPicPr>
          <p:cNvPr id="5" name="Bildobjekt 4" descr="MTM_Logotyp_Centrerad_svart_WEBB.jpg"/>
          <p:cNvPicPr>
            <a:picLocks noChangeAspect="1"/>
          </p:cNvPicPr>
          <p:nvPr/>
        </p:nvPicPr>
        <p:blipFill>
          <a:blip r:embed="rId3" cstate="print"/>
          <a:stretch>
            <a:fillRect/>
          </a:stretch>
        </p:blipFill>
        <p:spPr>
          <a:xfrm>
            <a:off x="7020272" y="6093296"/>
            <a:ext cx="1512168" cy="630069"/>
          </a:xfrm>
          <a:prstGeom prst="rect">
            <a:avLst/>
          </a:prstGeom>
        </p:spPr>
      </p:pic>
      <p:pic>
        <p:nvPicPr>
          <p:cNvPr id="9" name="Bildobjekt 8" descr="MTM_KH_121220_0210.jpg"/>
          <p:cNvPicPr>
            <a:picLocks noChangeAspect="1"/>
          </p:cNvPicPr>
          <p:nvPr/>
        </p:nvPicPr>
        <p:blipFill>
          <a:blip r:embed="rId4" cstate="print"/>
          <a:stretch>
            <a:fillRect/>
          </a:stretch>
        </p:blipFill>
        <p:spPr>
          <a:xfrm>
            <a:off x="5436096" y="1268760"/>
            <a:ext cx="2961988" cy="4437112"/>
          </a:xfrm>
          <a:prstGeom prst="rect">
            <a:avLst/>
          </a:prstGeom>
        </p:spPr>
      </p:pic>
    </p:spTree>
    <p:extLst>
      <p:ext uri="{BB962C8B-B14F-4D97-AF65-F5344CB8AC3E}">
        <p14:creationId xmlns:p14="http://schemas.microsoft.com/office/powerpoint/2010/main" val="1754406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sv-SE" dirty="0">
                <a:solidFill>
                  <a:srgbClr val="1F497D"/>
                </a:solidFill>
              </a:rPr>
              <a:t>Läsning</a:t>
            </a:r>
          </a:p>
        </p:txBody>
      </p:sp>
      <p:sp>
        <p:nvSpPr>
          <p:cNvPr id="3" name="Content Placeholder 2"/>
          <p:cNvSpPr>
            <a:spLocks noGrp="1"/>
          </p:cNvSpPr>
          <p:nvPr>
            <p:ph idx="1"/>
          </p:nvPr>
        </p:nvSpPr>
        <p:spPr/>
        <p:txBody>
          <a:bodyPr>
            <a:normAutofit/>
          </a:bodyPr>
          <a:lstStyle/>
          <a:p>
            <a:r>
              <a:rPr lang="sv-SE" sz="2800" dirty="0"/>
              <a:t>Betydelse av fysisk plats </a:t>
            </a:r>
          </a:p>
          <a:p>
            <a:endParaRPr lang="sv-SE" sz="2800" dirty="0"/>
          </a:p>
          <a:p>
            <a:r>
              <a:rPr lang="sv-SE" sz="2800" dirty="0"/>
              <a:t>Specifika titlar</a:t>
            </a:r>
          </a:p>
          <a:p>
            <a:endParaRPr lang="sv-SE" sz="2800" dirty="0"/>
          </a:p>
          <a:p>
            <a:r>
              <a:rPr lang="sv-SE" sz="2800" dirty="0"/>
              <a:t>Svårigheter att läsa tryckt text</a:t>
            </a:r>
          </a:p>
        </p:txBody>
      </p:sp>
      <p:cxnSp>
        <p:nvCxnSpPr>
          <p:cNvPr id="4" name="Rak 3"/>
          <p:cNvCxnSpPr/>
          <p:nvPr/>
        </p:nvCxnSpPr>
        <p:spPr>
          <a:xfrm>
            <a:off x="0" y="5949280"/>
            <a:ext cx="9144000" cy="0"/>
          </a:xfrm>
          <a:prstGeom prst="line">
            <a:avLst/>
          </a:prstGeom>
          <a:ln w="28575">
            <a:solidFill>
              <a:srgbClr val="3B689F"/>
            </a:solidFill>
          </a:ln>
        </p:spPr>
        <p:style>
          <a:lnRef idx="1">
            <a:schemeClr val="accent1"/>
          </a:lnRef>
          <a:fillRef idx="0">
            <a:schemeClr val="accent1"/>
          </a:fillRef>
          <a:effectRef idx="0">
            <a:schemeClr val="accent1"/>
          </a:effectRef>
          <a:fontRef idx="minor">
            <a:schemeClr val="tx1"/>
          </a:fontRef>
        </p:style>
      </p:cxnSp>
      <p:pic>
        <p:nvPicPr>
          <p:cNvPr id="5" name="Bildobjekt 4" descr="MTM_Logotyp_Centrerad_svart_WEBB.jpg"/>
          <p:cNvPicPr>
            <a:picLocks noChangeAspect="1"/>
          </p:cNvPicPr>
          <p:nvPr/>
        </p:nvPicPr>
        <p:blipFill>
          <a:blip r:embed="rId3" cstate="print"/>
          <a:stretch>
            <a:fillRect/>
          </a:stretch>
        </p:blipFill>
        <p:spPr>
          <a:xfrm>
            <a:off x="7020272" y="6093296"/>
            <a:ext cx="1512168" cy="630069"/>
          </a:xfrm>
          <a:prstGeom prst="rect">
            <a:avLst/>
          </a:prstGeom>
        </p:spPr>
      </p:pic>
      <p:pic>
        <p:nvPicPr>
          <p:cNvPr id="7" name="Bildobjekt 6" descr="elliotelliot130207_0380.jpg"/>
          <p:cNvPicPr>
            <a:picLocks noChangeAspect="1"/>
          </p:cNvPicPr>
          <p:nvPr/>
        </p:nvPicPr>
        <p:blipFill>
          <a:blip r:embed="rId4" cstate="print"/>
          <a:stretch>
            <a:fillRect/>
          </a:stretch>
        </p:blipFill>
        <p:spPr>
          <a:xfrm>
            <a:off x="5796136" y="1412776"/>
            <a:ext cx="2769712" cy="4149080"/>
          </a:xfrm>
          <a:prstGeom prst="rect">
            <a:avLst/>
          </a:prstGeom>
        </p:spPr>
      </p:pic>
    </p:spTree>
    <p:extLst>
      <p:ext uri="{BB962C8B-B14F-4D97-AF65-F5344CB8AC3E}">
        <p14:creationId xmlns:p14="http://schemas.microsoft.com/office/powerpoint/2010/main" val="586035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v-SE" dirty="0" smtClean="0">
                <a:solidFill>
                  <a:srgbClr val="1F497D"/>
                </a:solidFill>
              </a:rPr>
              <a:t>Citat: flicka, 13 år</a:t>
            </a:r>
            <a:endParaRPr lang="sv-SE" dirty="0">
              <a:solidFill>
                <a:srgbClr val="1F497D"/>
              </a:solidFill>
            </a:endParaRPr>
          </a:p>
        </p:txBody>
      </p:sp>
      <p:sp>
        <p:nvSpPr>
          <p:cNvPr id="3" name="Content Placeholder 2"/>
          <p:cNvSpPr>
            <a:spLocks noGrp="1"/>
          </p:cNvSpPr>
          <p:nvPr>
            <p:ph idx="1"/>
          </p:nvPr>
        </p:nvSpPr>
        <p:spPr/>
        <p:txBody>
          <a:bodyPr>
            <a:normAutofit/>
          </a:bodyPr>
          <a:lstStyle/>
          <a:p>
            <a:pPr marL="0" indent="0">
              <a:buNone/>
            </a:pPr>
            <a:r>
              <a:rPr lang="sv-SE" sz="2800" b="1" i="1" dirty="0" smtClean="0"/>
              <a:t>A4: </a:t>
            </a:r>
            <a:r>
              <a:rPr lang="sv-SE" sz="2800" i="1" dirty="0" smtClean="0"/>
              <a:t>Jag </a:t>
            </a:r>
            <a:r>
              <a:rPr lang="sv-SE" sz="2800" i="1" dirty="0"/>
              <a:t>tänker på liksom att ska jag läsa den här boken, eller ska jag lyssna på den? Och jag får liksom lite känslan av… nästan att det är lite </a:t>
            </a:r>
            <a:r>
              <a:rPr lang="sv-SE" sz="2800" i="1" dirty="0" err="1"/>
              <a:t>fejkaktigt</a:t>
            </a:r>
            <a:r>
              <a:rPr lang="sv-SE" sz="2800" i="1" dirty="0"/>
              <a:t> för lyssna på bok är inte äkta. Eller det är svårt att förklara för det är liksom såhär </a:t>
            </a:r>
            <a:r>
              <a:rPr lang="sv-SE" sz="2800" i="1" dirty="0" err="1"/>
              <a:t>fejk</a:t>
            </a:r>
            <a:r>
              <a:rPr lang="sv-SE" sz="2800" i="1" dirty="0"/>
              <a:t>. Det är inte den riktiga boken utan det är någonting annat. Det är liksom skönt. Det är liksom skönt att ligga såhär och lyssna för då slipper man liksom läsa. </a:t>
            </a:r>
          </a:p>
          <a:p>
            <a:pPr marL="0" indent="0">
              <a:buNone/>
            </a:pPr>
            <a:endParaRPr lang="sv-SE" sz="2800" i="1" dirty="0"/>
          </a:p>
        </p:txBody>
      </p:sp>
      <p:cxnSp>
        <p:nvCxnSpPr>
          <p:cNvPr id="4" name="Rak 3"/>
          <p:cNvCxnSpPr/>
          <p:nvPr/>
        </p:nvCxnSpPr>
        <p:spPr>
          <a:xfrm>
            <a:off x="0" y="5949280"/>
            <a:ext cx="9144000" cy="0"/>
          </a:xfrm>
          <a:prstGeom prst="line">
            <a:avLst/>
          </a:prstGeom>
          <a:ln w="28575">
            <a:solidFill>
              <a:srgbClr val="3B689F"/>
            </a:solidFill>
          </a:ln>
        </p:spPr>
        <p:style>
          <a:lnRef idx="1">
            <a:schemeClr val="accent1"/>
          </a:lnRef>
          <a:fillRef idx="0">
            <a:schemeClr val="accent1"/>
          </a:fillRef>
          <a:effectRef idx="0">
            <a:schemeClr val="accent1"/>
          </a:effectRef>
          <a:fontRef idx="minor">
            <a:schemeClr val="tx1"/>
          </a:fontRef>
        </p:style>
      </p:cxnSp>
      <p:pic>
        <p:nvPicPr>
          <p:cNvPr id="5" name="Bildobjekt 4" descr="MTM_Logotyp_Centrerad_svart_WEBB.jpg"/>
          <p:cNvPicPr>
            <a:picLocks noChangeAspect="1"/>
          </p:cNvPicPr>
          <p:nvPr/>
        </p:nvPicPr>
        <p:blipFill>
          <a:blip r:embed="rId3" cstate="print"/>
          <a:stretch>
            <a:fillRect/>
          </a:stretch>
        </p:blipFill>
        <p:spPr>
          <a:xfrm>
            <a:off x="7020272" y="6093296"/>
            <a:ext cx="1512168" cy="630069"/>
          </a:xfrm>
          <a:prstGeom prst="rect">
            <a:avLst/>
          </a:prstGeom>
        </p:spPr>
      </p:pic>
    </p:spTree>
    <p:extLst>
      <p:ext uri="{BB962C8B-B14F-4D97-AF65-F5344CB8AC3E}">
        <p14:creationId xmlns:p14="http://schemas.microsoft.com/office/powerpoint/2010/main" val="3042841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sv-SE" dirty="0">
                <a:solidFill>
                  <a:srgbClr val="1F497D"/>
                </a:solidFill>
              </a:rPr>
              <a:t>Talböcker</a:t>
            </a:r>
          </a:p>
        </p:txBody>
      </p:sp>
      <p:sp>
        <p:nvSpPr>
          <p:cNvPr id="3" name="Content Placeholder 2"/>
          <p:cNvSpPr>
            <a:spLocks noGrp="1"/>
          </p:cNvSpPr>
          <p:nvPr>
            <p:ph idx="1"/>
          </p:nvPr>
        </p:nvSpPr>
        <p:spPr/>
        <p:txBody>
          <a:bodyPr>
            <a:normAutofit/>
          </a:bodyPr>
          <a:lstStyle/>
          <a:p>
            <a:r>
              <a:rPr lang="sv-SE" sz="2800" dirty="0"/>
              <a:t>Lyssna eller läsa? </a:t>
            </a:r>
          </a:p>
          <a:p>
            <a:endParaRPr lang="sv-SE" sz="2800" dirty="0"/>
          </a:p>
          <a:p>
            <a:r>
              <a:rPr lang="sv-SE" sz="2800" dirty="0"/>
              <a:t>Som en befrielse</a:t>
            </a:r>
          </a:p>
          <a:p>
            <a:endParaRPr lang="sv-SE" sz="2800" dirty="0"/>
          </a:p>
          <a:p>
            <a:r>
              <a:rPr lang="sv-SE" sz="2800" dirty="0"/>
              <a:t>Den sociala situationens </a:t>
            </a:r>
            <a:endParaRPr lang="sv-SE" sz="2800" dirty="0" smtClean="0"/>
          </a:p>
          <a:p>
            <a:pPr>
              <a:buNone/>
            </a:pPr>
            <a:r>
              <a:rPr lang="sv-SE" sz="2800" dirty="0"/>
              <a:t>	</a:t>
            </a:r>
            <a:r>
              <a:rPr lang="sv-SE" sz="2800" dirty="0" smtClean="0"/>
              <a:t>betydelse</a:t>
            </a:r>
            <a:endParaRPr lang="sv-SE" sz="2800" dirty="0"/>
          </a:p>
          <a:p>
            <a:pPr marL="0" indent="0">
              <a:buNone/>
            </a:pPr>
            <a:endParaRPr lang="sv-SE" dirty="0"/>
          </a:p>
        </p:txBody>
      </p:sp>
      <p:cxnSp>
        <p:nvCxnSpPr>
          <p:cNvPr id="4" name="Rak 3"/>
          <p:cNvCxnSpPr/>
          <p:nvPr/>
        </p:nvCxnSpPr>
        <p:spPr>
          <a:xfrm>
            <a:off x="0" y="5949280"/>
            <a:ext cx="9144000" cy="0"/>
          </a:xfrm>
          <a:prstGeom prst="line">
            <a:avLst/>
          </a:prstGeom>
          <a:ln w="28575">
            <a:solidFill>
              <a:srgbClr val="3B689F"/>
            </a:solidFill>
          </a:ln>
        </p:spPr>
        <p:style>
          <a:lnRef idx="1">
            <a:schemeClr val="accent1"/>
          </a:lnRef>
          <a:fillRef idx="0">
            <a:schemeClr val="accent1"/>
          </a:fillRef>
          <a:effectRef idx="0">
            <a:schemeClr val="accent1"/>
          </a:effectRef>
          <a:fontRef idx="minor">
            <a:schemeClr val="tx1"/>
          </a:fontRef>
        </p:style>
      </p:cxnSp>
      <p:pic>
        <p:nvPicPr>
          <p:cNvPr id="5" name="Bildobjekt 4" descr="MTM_Logotyp_Centrerad_svart_WEBB.jpg"/>
          <p:cNvPicPr>
            <a:picLocks noChangeAspect="1"/>
          </p:cNvPicPr>
          <p:nvPr/>
        </p:nvPicPr>
        <p:blipFill>
          <a:blip r:embed="rId3" cstate="print"/>
          <a:stretch>
            <a:fillRect/>
          </a:stretch>
        </p:blipFill>
        <p:spPr>
          <a:xfrm>
            <a:off x="7020272" y="6093296"/>
            <a:ext cx="1512168" cy="630069"/>
          </a:xfrm>
          <a:prstGeom prst="rect">
            <a:avLst/>
          </a:prstGeom>
        </p:spPr>
      </p:pic>
      <p:pic>
        <p:nvPicPr>
          <p:cNvPr id="6" name="Bildobjekt 5" descr="MTM_KH_121220_0135.jpg"/>
          <p:cNvPicPr>
            <a:picLocks noChangeAspect="1"/>
          </p:cNvPicPr>
          <p:nvPr/>
        </p:nvPicPr>
        <p:blipFill>
          <a:blip r:embed="rId4" cstate="print"/>
          <a:stretch>
            <a:fillRect/>
          </a:stretch>
        </p:blipFill>
        <p:spPr>
          <a:xfrm>
            <a:off x="5436096" y="1196752"/>
            <a:ext cx="2736304" cy="4099033"/>
          </a:xfrm>
          <a:prstGeom prst="rect">
            <a:avLst/>
          </a:prstGeom>
        </p:spPr>
      </p:pic>
    </p:spTree>
    <p:extLst>
      <p:ext uri="{BB962C8B-B14F-4D97-AF65-F5344CB8AC3E}">
        <p14:creationId xmlns:p14="http://schemas.microsoft.com/office/powerpoint/2010/main" val="608712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pPr algn="l"/>
            <a:r>
              <a:rPr lang="sv-SE" dirty="0" smtClean="0">
                <a:solidFill>
                  <a:srgbClr val="1F497D"/>
                </a:solidFill>
              </a:rPr>
              <a:t>Citat</a:t>
            </a:r>
            <a:endParaRPr lang="sv-SE" dirty="0"/>
          </a:p>
        </p:txBody>
      </p:sp>
      <p:sp>
        <p:nvSpPr>
          <p:cNvPr id="3" name="Content Placeholder 2"/>
          <p:cNvSpPr>
            <a:spLocks noGrp="1"/>
          </p:cNvSpPr>
          <p:nvPr>
            <p:ph idx="1"/>
          </p:nvPr>
        </p:nvSpPr>
        <p:spPr>
          <a:xfrm>
            <a:off x="467544" y="1412776"/>
            <a:ext cx="8229600" cy="4525963"/>
          </a:xfrm>
        </p:spPr>
        <p:txBody>
          <a:bodyPr>
            <a:normAutofit fontScale="77500" lnSpcReduction="20000"/>
          </a:bodyPr>
          <a:lstStyle/>
          <a:p>
            <a:pPr marL="0" indent="0">
              <a:buNone/>
            </a:pPr>
            <a:r>
              <a:rPr lang="sv-SE" b="1" i="1" dirty="0" smtClean="0"/>
              <a:t>E1:</a:t>
            </a:r>
            <a:r>
              <a:rPr lang="sv-SE" i="1" dirty="0" smtClean="0"/>
              <a:t> </a:t>
            </a:r>
            <a:r>
              <a:rPr lang="sv-SE" i="1" dirty="0"/>
              <a:t>Det är jättemånga på lektionerna som frågar ’vad är det där?’ även fast jag har berättat det typ hundra gånger.</a:t>
            </a:r>
          </a:p>
          <a:p>
            <a:pPr marL="0" indent="0">
              <a:buNone/>
            </a:pPr>
            <a:r>
              <a:rPr lang="sv-SE" b="1" i="1" dirty="0"/>
              <a:t>Moderator:</a:t>
            </a:r>
            <a:r>
              <a:rPr lang="sv-SE" i="1" dirty="0"/>
              <a:t> Mm, ja, mm.</a:t>
            </a:r>
          </a:p>
          <a:p>
            <a:pPr marL="0" indent="0">
              <a:buNone/>
            </a:pPr>
            <a:r>
              <a:rPr lang="sv-SE" b="1" i="1" dirty="0" smtClean="0"/>
              <a:t>E3:</a:t>
            </a:r>
            <a:r>
              <a:rPr lang="sv-SE" i="1" dirty="0" smtClean="0"/>
              <a:t> </a:t>
            </a:r>
            <a:r>
              <a:rPr lang="sv-SE" i="1" dirty="0"/>
              <a:t>När jag har en DAISY-talbok, alltså jag vet inte hur många gånger ’får jag lyssna? får jag titta?’, alltså jag bara jamen gör det så byter vi, vi kan byta kunskap så får du den här för alltså jag lovar du kommer tröttna för jag gjorde ju det efter ett tag, jag vill ju va, jag vill ju kunna läsa en vanlig bok som alla andra, men alltså nu är det mycket enklare med telefonen för det är bara örsnäcka och sen så sätter man på och ingen märker något.</a:t>
            </a:r>
          </a:p>
          <a:p>
            <a:pPr marL="0" indent="0">
              <a:buNone/>
            </a:pPr>
            <a:r>
              <a:rPr lang="sv-SE" b="1" i="1" dirty="0"/>
              <a:t>Moderator:</a:t>
            </a:r>
            <a:r>
              <a:rPr lang="sv-SE" i="1" dirty="0"/>
              <a:t> Nej.</a:t>
            </a:r>
          </a:p>
          <a:p>
            <a:pPr marL="0" indent="0">
              <a:buNone/>
            </a:pPr>
            <a:r>
              <a:rPr lang="sv-SE" b="1" i="1" dirty="0"/>
              <a:t>E1:</a:t>
            </a:r>
            <a:r>
              <a:rPr lang="sv-SE" i="1" dirty="0"/>
              <a:t> Till exempel ’vad är det där?’, en stor jäkla maskin bara.</a:t>
            </a:r>
          </a:p>
          <a:p>
            <a:endParaRPr lang="sv-SE" i="1" dirty="0"/>
          </a:p>
        </p:txBody>
      </p:sp>
      <p:cxnSp>
        <p:nvCxnSpPr>
          <p:cNvPr id="6" name="Rak 5"/>
          <p:cNvCxnSpPr/>
          <p:nvPr/>
        </p:nvCxnSpPr>
        <p:spPr>
          <a:xfrm>
            <a:off x="0" y="5949280"/>
            <a:ext cx="9144000" cy="0"/>
          </a:xfrm>
          <a:prstGeom prst="line">
            <a:avLst/>
          </a:prstGeom>
          <a:ln w="28575">
            <a:solidFill>
              <a:srgbClr val="3B689F"/>
            </a:solidFill>
          </a:ln>
        </p:spPr>
        <p:style>
          <a:lnRef idx="1">
            <a:schemeClr val="accent1"/>
          </a:lnRef>
          <a:fillRef idx="0">
            <a:schemeClr val="accent1"/>
          </a:fillRef>
          <a:effectRef idx="0">
            <a:schemeClr val="accent1"/>
          </a:effectRef>
          <a:fontRef idx="minor">
            <a:schemeClr val="tx1"/>
          </a:fontRef>
        </p:style>
      </p:cxnSp>
      <p:pic>
        <p:nvPicPr>
          <p:cNvPr id="7" name="Bildobjekt 6" descr="MTM_Logotyp_Centrerad_svart_WEBB.jpg"/>
          <p:cNvPicPr>
            <a:picLocks noChangeAspect="1"/>
          </p:cNvPicPr>
          <p:nvPr/>
        </p:nvPicPr>
        <p:blipFill>
          <a:blip r:embed="rId3" cstate="print"/>
          <a:stretch>
            <a:fillRect/>
          </a:stretch>
        </p:blipFill>
        <p:spPr>
          <a:xfrm>
            <a:off x="7020272" y="6093296"/>
            <a:ext cx="1512168" cy="630069"/>
          </a:xfrm>
          <a:prstGeom prst="rect">
            <a:avLst/>
          </a:prstGeom>
        </p:spPr>
      </p:pic>
    </p:spTree>
    <p:extLst>
      <p:ext uri="{BB962C8B-B14F-4D97-AF65-F5344CB8AC3E}">
        <p14:creationId xmlns:p14="http://schemas.microsoft.com/office/powerpoint/2010/main" val="969665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om presentation">
  <a:themeElements>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om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4000" b="0" i="0" u="none" strike="noStrike" cap="none" normalizeH="0" baseline="0" smtClean="0">
            <a:ln>
              <a:noFill/>
            </a:ln>
            <a:solidFill>
              <a:schemeClr val="accent2"/>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4000" b="0" i="0" u="none" strike="noStrike" cap="none" normalizeH="0" baseline="0" smtClean="0">
            <a:ln>
              <a:noFill/>
            </a:ln>
            <a:solidFill>
              <a:schemeClr val="accent2"/>
            </a:solidFill>
            <a:effectLst/>
            <a:latin typeface="Arial" charset="0"/>
            <a:ea typeface="ＭＳ Ｐゴシック" pitchFamily="1" charset="-128"/>
          </a:defRPr>
        </a:defPPr>
      </a:lstStyle>
    </a:ln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747</TotalTime>
  <Words>2371</Words>
  <Application>Microsoft Office PowerPoint</Application>
  <PresentationFormat>Bildspel på skärmen (4:3)</PresentationFormat>
  <Paragraphs>242</Paragraphs>
  <Slides>19</Slides>
  <Notes>19</Notes>
  <HiddenSlides>0</HiddenSlides>
  <MMClips>0</MMClips>
  <ScaleCrop>false</ScaleCrop>
  <HeadingPairs>
    <vt:vector size="6" baseType="variant">
      <vt:variant>
        <vt:lpstr>Använt teckensnitt</vt:lpstr>
      </vt:variant>
      <vt:variant>
        <vt:i4>3</vt:i4>
      </vt:variant>
      <vt:variant>
        <vt:lpstr>Tema</vt:lpstr>
      </vt:variant>
      <vt:variant>
        <vt:i4>2</vt:i4>
      </vt:variant>
      <vt:variant>
        <vt:lpstr>Bildrubriker</vt:lpstr>
      </vt:variant>
      <vt:variant>
        <vt:i4>19</vt:i4>
      </vt:variant>
    </vt:vector>
  </HeadingPairs>
  <TitlesOfParts>
    <vt:vector size="24" baseType="lpstr">
      <vt:lpstr>ＭＳ Ｐゴシック</vt:lpstr>
      <vt:lpstr>Arial</vt:lpstr>
      <vt:lpstr>Calibri</vt:lpstr>
      <vt:lpstr>Office-tema</vt:lpstr>
      <vt:lpstr>Tom presentation</vt:lpstr>
      <vt:lpstr>PowerPoint-presentation</vt:lpstr>
      <vt:lpstr>Bakgrund</vt:lpstr>
      <vt:lpstr>Vad tycker barnen om böckerna?</vt:lpstr>
      <vt:lpstr>Hjälp med analysen</vt:lpstr>
      <vt:lpstr>Uppdraget </vt:lpstr>
      <vt:lpstr>Läsning</vt:lpstr>
      <vt:lpstr>Citat: flicka, 13 år</vt:lpstr>
      <vt:lpstr>Talböcker</vt:lpstr>
      <vt:lpstr>Citat</vt:lpstr>
      <vt:lpstr>Hitta talböcker</vt:lpstr>
      <vt:lpstr>Citat</vt:lpstr>
      <vt:lpstr>Bemötande på biblioteken</vt:lpstr>
      <vt:lpstr>Synpunkter på format o inläsning</vt:lpstr>
      <vt:lpstr>Citat: pojke, 11 år</vt:lpstr>
      <vt:lpstr>Analytiska utgångspunkter</vt:lpstr>
      <vt:lpstr>Slutsatser i analysen</vt:lpstr>
      <vt:lpstr>Slutsatser för biblioteken</vt:lpstr>
      <vt:lpstr>Rapporten</vt:lpstr>
      <vt:lpstr>Tack för att ni lyssnade!</vt:lpstr>
    </vt:vector>
  </TitlesOfParts>
  <Company>TPB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TPB</dc:creator>
  <cp:lastModifiedBy>Anna-Lena Andersson</cp:lastModifiedBy>
  <cp:revision>50</cp:revision>
  <cp:lastPrinted>2013-11-20T08:30:29Z</cp:lastPrinted>
  <dcterms:created xsi:type="dcterms:W3CDTF">2013-09-24T08:29:23Z</dcterms:created>
  <dcterms:modified xsi:type="dcterms:W3CDTF">2014-11-06T14:41:32Z</dcterms:modified>
</cp:coreProperties>
</file>