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63" r:id="rId4"/>
    <p:sldId id="264" r:id="rId5"/>
    <p:sldId id="278" r:id="rId6"/>
    <p:sldId id="272" r:id="rId7"/>
    <p:sldId id="259" r:id="rId8"/>
    <p:sldId id="275" r:id="rId9"/>
    <p:sldId id="276" r:id="rId10"/>
    <p:sldId id="266" r:id="rId11"/>
    <p:sldId id="267" r:id="rId12"/>
    <p:sldId id="271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0"/>
    <p:restoredTop sz="60068"/>
  </p:normalViewPr>
  <p:slideViewPr>
    <p:cSldViewPr snapToGrid="0" snapToObjects="1">
      <p:cViewPr varScale="1">
        <p:scale>
          <a:sx n="74" d="100"/>
          <a:sy n="74" d="100"/>
        </p:scale>
        <p:origin x="11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D87C1-9D03-7948-A1B0-86DBAF2B9E54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FEAC6C-3562-644B-8B12-573FFC8843BA}">
      <dgm:prSet phldrT="[Text]"/>
      <dgm:spPr/>
      <dgm:t>
        <a:bodyPr/>
        <a:lstStyle/>
        <a:p>
          <a:r>
            <a:rPr lang="sv-SE" noProof="0" dirty="0">
              <a:solidFill>
                <a:schemeClr val="tx1"/>
              </a:solidFill>
            </a:rPr>
            <a:t>Enklare att läsa</a:t>
          </a:r>
        </a:p>
      </dgm:t>
    </dgm:pt>
    <dgm:pt modelId="{D51148B2-2139-7742-B8B8-0D3186F9640E}" type="parTrans" cxnId="{65A29A87-2AA0-9644-8035-2179BCAA814F}">
      <dgm:prSet/>
      <dgm:spPr/>
      <dgm:t>
        <a:bodyPr/>
        <a:lstStyle/>
        <a:p>
          <a:endParaRPr lang="en-GB"/>
        </a:p>
      </dgm:t>
    </dgm:pt>
    <dgm:pt modelId="{A3D34577-DFAA-D848-A45B-09EB7BD3B77E}" type="sibTrans" cxnId="{65A29A87-2AA0-9644-8035-2179BCAA814F}">
      <dgm:prSet/>
      <dgm:spPr/>
      <dgm:t>
        <a:bodyPr/>
        <a:lstStyle/>
        <a:p>
          <a:endParaRPr lang="en-GB"/>
        </a:p>
      </dgm:t>
    </dgm:pt>
    <dgm:pt modelId="{4D3C541B-03F2-DB42-9E5A-FBA08E5A570E}">
      <dgm:prSet phldrT="[Text]"/>
      <dgm:spPr/>
      <dgm:t>
        <a:bodyPr/>
        <a:lstStyle/>
        <a:p>
          <a:r>
            <a:rPr lang="sv-SE" noProof="0" dirty="0"/>
            <a:t>Sammanfattning av text</a:t>
          </a:r>
        </a:p>
      </dgm:t>
    </dgm:pt>
    <dgm:pt modelId="{C48C04FD-6AF1-E14B-9FDA-75022446963B}" type="parTrans" cxnId="{B49DE293-00DC-9D49-960A-75B875EA83D3}">
      <dgm:prSet/>
      <dgm:spPr/>
      <dgm:t>
        <a:bodyPr/>
        <a:lstStyle/>
        <a:p>
          <a:endParaRPr lang="en-GB"/>
        </a:p>
      </dgm:t>
    </dgm:pt>
    <dgm:pt modelId="{9B132872-4274-E645-978F-5E3951FF1C8A}" type="sibTrans" cxnId="{B49DE293-00DC-9D49-960A-75B875EA83D3}">
      <dgm:prSet/>
      <dgm:spPr/>
      <dgm:t>
        <a:bodyPr/>
        <a:lstStyle/>
        <a:p>
          <a:endParaRPr lang="en-GB"/>
        </a:p>
      </dgm:t>
    </dgm:pt>
    <dgm:pt modelId="{226068C9-A736-F344-91A7-F4B4BF4F2DFC}">
      <dgm:prSet phldrT="[Text]"/>
      <dgm:spPr/>
      <dgm:t>
        <a:bodyPr/>
        <a:lstStyle/>
        <a:p>
          <a:r>
            <a:rPr lang="sv-SE" noProof="0" dirty="0"/>
            <a:t>Synonymförslag</a:t>
          </a:r>
        </a:p>
      </dgm:t>
    </dgm:pt>
    <dgm:pt modelId="{DD3FCA25-B384-9A40-BC98-409DE215CE20}" type="parTrans" cxnId="{AEFF2401-4F5A-3D49-8207-529C5197CE00}">
      <dgm:prSet/>
      <dgm:spPr/>
      <dgm:t>
        <a:bodyPr/>
        <a:lstStyle/>
        <a:p>
          <a:endParaRPr lang="en-GB"/>
        </a:p>
      </dgm:t>
    </dgm:pt>
    <dgm:pt modelId="{FADD15BE-5110-AA42-8688-FD7DF3D61090}" type="sibTrans" cxnId="{AEFF2401-4F5A-3D49-8207-529C5197CE00}">
      <dgm:prSet/>
      <dgm:spPr/>
      <dgm:t>
        <a:bodyPr/>
        <a:lstStyle/>
        <a:p>
          <a:endParaRPr lang="en-GB"/>
        </a:p>
      </dgm:t>
    </dgm:pt>
    <dgm:pt modelId="{8E5494A3-69CD-6244-A7DC-19C66FC41C3D}">
      <dgm:prSet phldrT="[Text]"/>
      <dgm:spPr/>
      <dgm:t>
        <a:bodyPr/>
        <a:lstStyle/>
        <a:p>
          <a:r>
            <a:rPr lang="sv-SE" noProof="0" dirty="0">
              <a:solidFill>
                <a:schemeClr val="tx1"/>
              </a:solidFill>
            </a:rPr>
            <a:t>Enklare att skriva</a:t>
          </a:r>
        </a:p>
      </dgm:t>
    </dgm:pt>
    <dgm:pt modelId="{873DE703-C881-974B-BD86-525DDFA5069D}" type="parTrans" cxnId="{82786C33-F3E4-A747-9B87-87BBA449EA8F}">
      <dgm:prSet/>
      <dgm:spPr/>
      <dgm:t>
        <a:bodyPr/>
        <a:lstStyle/>
        <a:p>
          <a:endParaRPr lang="en-GB"/>
        </a:p>
      </dgm:t>
    </dgm:pt>
    <dgm:pt modelId="{F4418003-E830-9640-8AAE-B798B04B1307}" type="sibTrans" cxnId="{82786C33-F3E4-A747-9B87-87BBA449EA8F}">
      <dgm:prSet/>
      <dgm:spPr/>
      <dgm:t>
        <a:bodyPr/>
        <a:lstStyle/>
        <a:p>
          <a:endParaRPr lang="en-GB"/>
        </a:p>
      </dgm:t>
    </dgm:pt>
    <dgm:pt modelId="{4E055EB2-3F9C-A147-B549-176E063C5E3E}">
      <dgm:prSet phldrT="[Text]"/>
      <dgm:spPr/>
      <dgm:t>
        <a:bodyPr/>
        <a:lstStyle/>
        <a:p>
          <a:r>
            <a:rPr lang="sv-SE" noProof="0" dirty="0"/>
            <a:t>Automatisk bedömning och visualisering av läsbarhet</a:t>
          </a:r>
        </a:p>
      </dgm:t>
    </dgm:pt>
    <dgm:pt modelId="{2F7329C9-FA4A-744B-89D5-46F16948C524}" type="parTrans" cxnId="{C28344AA-CE5F-C048-A675-C1C6DA2B7DAC}">
      <dgm:prSet/>
      <dgm:spPr/>
      <dgm:t>
        <a:bodyPr/>
        <a:lstStyle/>
        <a:p>
          <a:endParaRPr lang="en-GB"/>
        </a:p>
      </dgm:t>
    </dgm:pt>
    <dgm:pt modelId="{7B0E8381-108B-7143-B9E0-9469ADEE6F31}" type="sibTrans" cxnId="{C28344AA-CE5F-C048-A675-C1C6DA2B7DAC}">
      <dgm:prSet/>
      <dgm:spPr/>
      <dgm:t>
        <a:bodyPr/>
        <a:lstStyle/>
        <a:p>
          <a:endParaRPr lang="en-GB"/>
        </a:p>
      </dgm:t>
    </dgm:pt>
    <dgm:pt modelId="{DCC3C7FA-9738-7F43-A802-111121678D6F}">
      <dgm:prSet phldrT="[Text]"/>
      <dgm:spPr/>
      <dgm:t>
        <a:bodyPr/>
        <a:lstStyle/>
        <a:p>
          <a:r>
            <a:rPr lang="sv-SE" noProof="0" dirty="0"/>
            <a:t>Förenklingsförslag</a:t>
          </a:r>
        </a:p>
      </dgm:t>
    </dgm:pt>
    <dgm:pt modelId="{07D85003-B27C-3C4E-8A40-84A8462B1742}" type="parTrans" cxnId="{D0E5BDFE-5A35-6449-85B8-CF22B14AA664}">
      <dgm:prSet/>
      <dgm:spPr/>
      <dgm:t>
        <a:bodyPr/>
        <a:lstStyle/>
        <a:p>
          <a:endParaRPr lang="en-GB"/>
        </a:p>
      </dgm:t>
    </dgm:pt>
    <dgm:pt modelId="{7F4154B8-34E9-004D-8CBD-74276F867504}" type="sibTrans" cxnId="{D0E5BDFE-5A35-6449-85B8-CF22B14AA664}">
      <dgm:prSet/>
      <dgm:spPr/>
      <dgm:t>
        <a:bodyPr/>
        <a:lstStyle/>
        <a:p>
          <a:endParaRPr lang="en-GB"/>
        </a:p>
      </dgm:t>
    </dgm:pt>
    <dgm:pt modelId="{3418FCE3-CF44-3443-894F-601328949C47}">
      <dgm:prSet phldrT="[Text]"/>
      <dgm:spPr/>
      <dgm:t>
        <a:bodyPr/>
        <a:lstStyle/>
        <a:p>
          <a:r>
            <a:rPr lang="sv-SE" noProof="0" dirty="0"/>
            <a:t>Förenklad grammatik</a:t>
          </a:r>
        </a:p>
      </dgm:t>
    </dgm:pt>
    <dgm:pt modelId="{98230E6F-DD30-ED47-841C-C35C336DE800}" type="parTrans" cxnId="{7EC2456D-E72D-0344-ACFC-D36FB1150EA5}">
      <dgm:prSet/>
      <dgm:spPr/>
      <dgm:t>
        <a:bodyPr/>
        <a:lstStyle/>
        <a:p>
          <a:endParaRPr lang="en-GB"/>
        </a:p>
      </dgm:t>
    </dgm:pt>
    <dgm:pt modelId="{38A027FA-69C3-3544-9444-A6A1A628AF8E}" type="sibTrans" cxnId="{7EC2456D-E72D-0344-ACFC-D36FB1150EA5}">
      <dgm:prSet/>
      <dgm:spPr/>
      <dgm:t>
        <a:bodyPr/>
        <a:lstStyle/>
        <a:p>
          <a:endParaRPr lang="en-GB"/>
        </a:p>
      </dgm:t>
    </dgm:pt>
    <dgm:pt modelId="{25E2F159-31C8-E44B-9FC0-7D6399221550}">
      <dgm:prSet phldrT="[Text]"/>
      <dgm:spPr/>
      <dgm:t>
        <a:bodyPr/>
        <a:lstStyle/>
        <a:p>
          <a:r>
            <a:rPr lang="sv-SE" noProof="0" dirty="0"/>
            <a:t>Ge definitioner och förklaringar av svåra begrepp</a:t>
          </a:r>
        </a:p>
      </dgm:t>
    </dgm:pt>
    <dgm:pt modelId="{878FD762-9DF6-2440-8F92-EF4E371C2437}" type="parTrans" cxnId="{4343FD25-6F80-AC49-8351-3BC97DE00E3B}">
      <dgm:prSet/>
      <dgm:spPr/>
      <dgm:t>
        <a:bodyPr/>
        <a:lstStyle/>
        <a:p>
          <a:endParaRPr lang="en-GB"/>
        </a:p>
      </dgm:t>
    </dgm:pt>
    <dgm:pt modelId="{F468BFF5-B08A-9545-A24F-7B5D0AEB6245}" type="sibTrans" cxnId="{4343FD25-6F80-AC49-8351-3BC97DE00E3B}">
      <dgm:prSet/>
      <dgm:spPr/>
      <dgm:t>
        <a:bodyPr/>
        <a:lstStyle/>
        <a:p>
          <a:endParaRPr lang="en-GB"/>
        </a:p>
      </dgm:t>
    </dgm:pt>
    <dgm:pt modelId="{19214EF6-2ED9-2243-890B-74FF646FE133}">
      <dgm:prSet phldrT="[Text]"/>
      <dgm:spPr/>
      <dgm:t>
        <a:bodyPr/>
        <a:lstStyle/>
        <a:p>
          <a:endParaRPr lang="en-GB" dirty="0"/>
        </a:p>
      </dgm:t>
    </dgm:pt>
    <dgm:pt modelId="{646D106D-1F18-3C47-BFD3-EF4481C936E2}" type="parTrans" cxnId="{952EE164-CCA9-B34A-8533-8112D5CC69D3}">
      <dgm:prSet/>
      <dgm:spPr/>
      <dgm:t>
        <a:bodyPr/>
        <a:lstStyle/>
        <a:p>
          <a:endParaRPr lang="en-GB"/>
        </a:p>
      </dgm:t>
    </dgm:pt>
    <dgm:pt modelId="{9431A21E-FD66-0945-8EE8-D9A67340C858}" type="sibTrans" cxnId="{952EE164-CCA9-B34A-8533-8112D5CC69D3}">
      <dgm:prSet/>
      <dgm:spPr/>
      <dgm:t>
        <a:bodyPr/>
        <a:lstStyle/>
        <a:p>
          <a:endParaRPr lang="en-GB"/>
        </a:p>
      </dgm:t>
    </dgm:pt>
    <dgm:pt modelId="{36366B63-97C7-2744-9E01-B1BB651AA1B8}">
      <dgm:prSet phldrT="[Text]"/>
      <dgm:spPr/>
      <dgm:t>
        <a:bodyPr/>
        <a:lstStyle/>
        <a:p>
          <a:r>
            <a:rPr lang="sv-SE" noProof="0" dirty="0"/>
            <a:t>Markering av svår grammatik och svåra ord i text</a:t>
          </a:r>
        </a:p>
      </dgm:t>
    </dgm:pt>
    <dgm:pt modelId="{EB556217-6975-E642-BE0E-34FDDB34CC2C}" type="parTrans" cxnId="{266671F4-5E61-4941-82F0-22FE50EE1666}">
      <dgm:prSet/>
      <dgm:spPr/>
      <dgm:t>
        <a:bodyPr/>
        <a:lstStyle/>
        <a:p>
          <a:endParaRPr lang="en-GB"/>
        </a:p>
      </dgm:t>
    </dgm:pt>
    <dgm:pt modelId="{6327785A-5869-EA40-896C-F489EC0F241E}" type="sibTrans" cxnId="{266671F4-5E61-4941-82F0-22FE50EE1666}">
      <dgm:prSet/>
      <dgm:spPr/>
      <dgm:t>
        <a:bodyPr/>
        <a:lstStyle/>
        <a:p>
          <a:endParaRPr lang="en-GB"/>
        </a:p>
      </dgm:t>
    </dgm:pt>
    <dgm:pt modelId="{6C5EC638-2FB5-EB4C-AF95-F45EE9310CC4}" type="pres">
      <dgm:prSet presAssocID="{321D87C1-9D03-7948-A1B0-86DBAF2B9E54}" presName="Name0" presStyleCnt="0">
        <dgm:presLayoutVars>
          <dgm:dir/>
          <dgm:animLvl val="lvl"/>
          <dgm:resizeHandles val="exact"/>
        </dgm:presLayoutVars>
      </dgm:prSet>
      <dgm:spPr/>
    </dgm:pt>
    <dgm:pt modelId="{21149E93-15CF-9948-A004-A64E380B6E0C}" type="pres">
      <dgm:prSet presAssocID="{A2FEAC6C-3562-644B-8B12-573FFC8843BA}" presName="composite" presStyleCnt="0"/>
      <dgm:spPr/>
    </dgm:pt>
    <dgm:pt modelId="{6E41AB3D-CBC5-0745-B6E0-1D4F4DD4BDC0}" type="pres">
      <dgm:prSet presAssocID="{A2FEAC6C-3562-644B-8B12-573FFC8843B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5DCCD39-1844-1F47-A573-B96005B76479}" type="pres">
      <dgm:prSet presAssocID="{A2FEAC6C-3562-644B-8B12-573FFC8843BA}" presName="desTx" presStyleLbl="alignAccFollowNode1" presStyleIdx="0" presStyleCnt="2">
        <dgm:presLayoutVars>
          <dgm:bulletEnabled val="1"/>
        </dgm:presLayoutVars>
      </dgm:prSet>
      <dgm:spPr/>
    </dgm:pt>
    <dgm:pt modelId="{CD64410A-8AF5-7246-89ED-5C960C5DBB37}" type="pres">
      <dgm:prSet presAssocID="{A3D34577-DFAA-D848-A45B-09EB7BD3B77E}" presName="space" presStyleCnt="0"/>
      <dgm:spPr/>
    </dgm:pt>
    <dgm:pt modelId="{28897B4C-F711-AA46-BEA0-3E290C5598A2}" type="pres">
      <dgm:prSet presAssocID="{8E5494A3-69CD-6244-A7DC-19C66FC41C3D}" presName="composite" presStyleCnt="0"/>
      <dgm:spPr/>
    </dgm:pt>
    <dgm:pt modelId="{B2F9C208-4AE7-FC4E-B2FB-56D4C94A1277}" type="pres">
      <dgm:prSet presAssocID="{8E5494A3-69CD-6244-A7DC-19C66FC41C3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0BD6825-3AA5-C140-BC7B-66B89BEFCAA6}" type="pres">
      <dgm:prSet presAssocID="{8E5494A3-69CD-6244-A7DC-19C66FC41C3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EFF2401-4F5A-3D49-8207-529C5197CE00}" srcId="{A2FEAC6C-3562-644B-8B12-573FFC8843BA}" destId="{226068C9-A736-F344-91A7-F4B4BF4F2DFC}" srcOrd="1" destOrd="0" parTransId="{DD3FCA25-B384-9A40-BC98-409DE215CE20}" sibTransId="{FADD15BE-5110-AA42-8688-FD7DF3D61090}"/>
    <dgm:cxn modelId="{B6F5BA07-2B9E-B843-9A02-25EB2CBF1CA5}" type="presOf" srcId="{8E5494A3-69CD-6244-A7DC-19C66FC41C3D}" destId="{B2F9C208-4AE7-FC4E-B2FB-56D4C94A1277}" srcOrd="0" destOrd="0" presId="urn:microsoft.com/office/officeart/2005/8/layout/hList1"/>
    <dgm:cxn modelId="{1351420D-90B6-534B-AE69-525159949B6E}" type="presOf" srcId="{4E055EB2-3F9C-A147-B549-176E063C5E3E}" destId="{70BD6825-3AA5-C140-BC7B-66B89BEFCAA6}" srcOrd="0" destOrd="0" presId="urn:microsoft.com/office/officeart/2005/8/layout/hList1"/>
    <dgm:cxn modelId="{4343FD25-6F80-AC49-8351-3BC97DE00E3B}" srcId="{A2FEAC6C-3562-644B-8B12-573FFC8843BA}" destId="{25E2F159-31C8-E44B-9FC0-7D6399221550}" srcOrd="3" destOrd="0" parTransId="{878FD762-9DF6-2440-8F92-EF4E371C2437}" sibTransId="{F468BFF5-B08A-9545-A24F-7B5D0AEB6245}"/>
    <dgm:cxn modelId="{5F9DEB2D-E22A-9147-9760-87F4FBD0A815}" type="presOf" srcId="{4D3C541B-03F2-DB42-9E5A-FBA08E5A570E}" destId="{C5DCCD39-1844-1F47-A573-B96005B76479}" srcOrd="0" destOrd="0" presId="urn:microsoft.com/office/officeart/2005/8/layout/hList1"/>
    <dgm:cxn modelId="{82786C33-F3E4-A747-9B87-87BBA449EA8F}" srcId="{321D87C1-9D03-7948-A1B0-86DBAF2B9E54}" destId="{8E5494A3-69CD-6244-A7DC-19C66FC41C3D}" srcOrd="1" destOrd="0" parTransId="{873DE703-C881-974B-BD86-525DDFA5069D}" sibTransId="{F4418003-E830-9640-8AAE-B798B04B1307}"/>
    <dgm:cxn modelId="{952EE164-CCA9-B34A-8533-8112D5CC69D3}" srcId="{A2FEAC6C-3562-644B-8B12-573FFC8843BA}" destId="{19214EF6-2ED9-2243-890B-74FF646FE133}" srcOrd="4" destOrd="0" parTransId="{646D106D-1F18-3C47-BFD3-EF4481C936E2}" sibTransId="{9431A21E-FD66-0945-8EE8-D9A67340C858}"/>
    <dgm:cxn modelId="{9A691A67-6FD6-624C-9BD9-0F6BB7CFA8C1}" type="presOf" srcId="{3418FCE3-CF44-3443-894F-601328949C47}" destId="{C5DCCD39-1844-1F47-A573-B96005B76479}" srcOrd="0" destOrd="2" presId="urn:microsoft.com/office/officeart/2005/8/layout/hList1"/>
    <dgm:cxn modelId="{7EC2456D-E72D-0344-ACFC-D36FB1150EA5}" srcId="{A2FEAC6C-3562-644B-8B12-573FFC8843BA}" destId="{3418FCE3-CF44-3443-894F-601328949C47}" srcOrd="2" destOrd="0" parTransId="{98230E6F-DD30-ED47-841C-C35C336DE800}" sibTransId="{38A027FA-69C3-3544-9444-A6A1A628AF8E}"/>
    <dgm:cxn modelId="{608A1D6E-0AFF-5844-930A-CA884E2869CE}" type="presOf" srcId="{DCC3C7FA-9738-7F43-A802-111121678D6F}" destId="{70BD6825-3AA5-C140-BC7B-66B89BEFCAA6}" srcOrd="0" destOrd="1" presId="urn:microsoft.com/office/officeart/2005/8/layout/hList1"/>
    <dgm:cxn modelId="{A81CD479-BCFB-E24E-8FFC-2C7B68483FF6}" type="presOf" srcId="{226068C9-A736-F344-91A7-F4B4BF4F2DFC}" destId="{C5DCCD39-1844-1F47-A573-B96005B76479}" srcOrd="0" destOrd="1" presId="urn:microsoft.com/office/officeart/2005/8/layout/hList1"/>
    <dgm:cxn modelId="{FAC17187-9FE9-8343-891C-62796221AC5C}" type="presOf" srcId="{25E2F159-31C8-E44B-9FC0-7D6399221550}" destId="{C5DCCD39-1844-1F47-A573-B96005B76479}" srcOrd="0" destOrd="3" presId="urn:microsoft.com/office/officeart/2005/8/layout/hList1"/>
    <dgm:cxn modelId="{65A29A87-2AA0-9644-8035-2179BCAA814F}" srcId="{321D87C1-9D03-7948-A1B0-86DBAF2B9E54}" destId="{A2FEAC6C-3562-644B-8B12-573FFC8843BA}" srcOrd="0" destOrd="0" parTransId="{D51148B2-2139-7742-B8B8-0D3186F9640E}" sibTransId="{A3D34577-DFAA-D848-A45B-09EB7BD3B77E}"/>
    <dgm:cxn modelId="{B49DE293-00DC-9D49-960A-75B875EA83D3}" srcId="{A2FEAC6C-3562-644B-8B12-573FFC8843BA}" destId="{4D3C541B-03F2-DB42-9E5A-FBA08E5A570E}" srcOrd="0" destOrd="0" parTransId="{C48C04FD-6AF1-E14B-9FDA-75022446963B}" sibTransId="{9B132872-4274-E645-978F-5E3951FF1C8A}"/>
    <dgm:cxn modelId="{C2B0DAA5-C7B2-3645-B07C-D22E9888145D}" type="presOf" srcId="{19214EF6-2ED9-2243-890B-74FF646FE133}" destId="{C5DCCD39-1844-1F47-A573-B96005B76479}" srcOrd="0" destOrd="4" presId="urn:microsoft.com/office/officeart/2005/8/layout/hList1"/>
    <dgm:cxn modelId="{C28344AA-CE5F-C048-A675-C1C6DA2B7DAC}" srcId="{8E5494A3-69CD-6244-A7DC-19C66FC41C3D}" destId="{4E055EB2-3F9C-A147-B549-176E063C5E3E}" srcOrd="0" destOrd="0" parTransId="{2F7329C9-FA4A-744B-89D5-46F16948C524}" sibTransId="{7B0E8381-108B-7143-B9E0-9469ADEE6F31}"/>
    <dgm:cxn modelId="{3A22A3AD-880B-8240-932A-72FA0B91B676}" type="presOf" srcId="{321D87C1-9D03-7948-A1B0-86DBAF2B9E54}" destId="{6C5EC638-2FB5-EB4C-AF95-F45EE9310CC4}" srcOrd="0" destOrd="0" presId="urn:microsoft.com/office/officeart/2005/8/layout/hList1"/>
    <dgm:cxn modelId="{84D9BFB4-B5D4-4346-8517-64F33965EF88}" type="presOf" srcId="{36366B63-97C7-2744-9E01-B1BB651AA1B8}" destId="{70BD6825-3AA5-C140-BC7B-66B89BEFCAA6}" srcOrd="0" destOrd="2" presId="urn:microsoft.com/office/officeart/2005/8/layout/hList1"/>
    <dgm:cxn modelId="{29FD1DC5-CAA7-E54F-9EA8-8D0E3D2C10B5}" type="presOf" srcId="{A2FEAC6C-3562-644B-8B12-573FFC8843BA}" destId="{6E41AB3D-CBC5-0745-B6E0-1D4F4DD4BDC0}" srcOrd="0" destOrd="0" presId="urn:microsoft.com/office/officeart/2005/8/layout/hList1"/>
    <dgm:cxn modelId="{266671F4-5E61-4941-82F0-22FE50EE1666}" srcId="{8E5494A3-69CD-6244-A7DC-19C66FC41C3D}" destId="{36366B63-97C7-2744-9E01-B1BB651AA1B8}" srcOrd="2" destOrd="0" parTransId="{EB556217-6975-E642-BE0E-34FDDB34CC2C}" sibTransId="{6327785A-5869-EA40-896C-F489EC0F241E}"/>
    <dgm:cxn modelId="{D0E5BDFE-5A35-6449-85B8-CF22B14AA664}" srcId="{8E5494A3-69CD-6244-A7DC-19C66FC41C3D}" destId="{DCC3C7FA-9738-7F43-A802-111121678D6F}" srcOrd="1" destOrd="0" parTransId="{07D85003-B27C-3C4E-8A40-84A8462B1742}" sibTransId="{7F4154B8-34E9-004D-8CBD-74276F867504}"/>
    <dgm:cxn modelId="{9048839C-42DE-ED4E-91D1-9AA97BB1726A}" type="presParOf" srcId="{6C5EC638-2FB5-EB4C-AF95-F45EE9310CC4}" destId="{21149E93-15CF-9948-A004-A64E380B6E0C}" srcOrd="0" destOrd="0" presId="urn:microsoft.com/office/officeart/2005/8/layout/hList1"/>
    <dgm:cxn modelId="{5E4B43C4-B7F9-654C-9968-8106899FC82B}" type="presParOf" srcId="{21149E93-15CF-9948-A004-A64E380B6E0C}" destId="{6E41AB3D-CBC5-0745-B6E0-1D4F4DD4BDC0}" srcOrd="0" destOrd="0" presId="urn:microsoft.com/office/officeart/2005/8/layout/hList1"/>
    <dgm:cxn modelId="{F1F3259E-15B5-D740-9DCC-04C6D153F232}" type="presParOf" srcId="{21149E93-15CF-9948-A004-A64E380B6E0C}" destId="{C5DCCD39-1844-1F47-A573-B96005B76479}" srcOrd="1" destOrd="0" presId="urn:microsoft.com/office/officeart/2005/8/layout/hList1"/>
    <dgm:cxn modelId="{8A8F348D-6748-5648-880A-35892548B7EF}" type="presParOf" srcId="{6C5EC638-2FB5-EB4C-AF95-F45EE9310CC4}" destId="{CD64410A-8AF5-7246-89ED-5C960C5DBB37}" srcOrd="1" destOrd="0" presId="urn:microsoft.com/office/officeart/2005/8/layout/hList1"/>
    <dgm:cxn modelId="{A0FA6325-F96E-504B-859B-D94A36770489}" type="presParOf" srcId="{6C5EC638-2FB5-EB4C-AF95-F45EE9310CC4}" destId="{28897B4C-F711-AA46-BEA0-3E290C5598A2}" srcOrd="2" destOrd="0" presId="urn:microsoft.com/office/officeart/2005/8/layout/hList1"/>
    <dgm:cxn modelId="{14BA0594-3B3B-5D4C-93F9-AC77391D7255}" type="presParOf" srcId="{28897B4C-F711-AA46-BEA0-3E290C5598A2}" destId="{B2F9C208-4AE7-FC4E-B2FB-56D4C94A1277}" srcOrd="0" destOrd="0" presId="urn:microsoft.com/office/officeart/2005/8/layout/hList1"/>
    <dgm:cxn modelId="{66F5C825-BB1F-984B-B61E-5CB5359E591D}" type="presParOf" srcId="{28897B4C-F711-AA46-BEA0-3E290C5598A2}" destId="{70BD6825-3AA5-C140-BC7B-66B89BEFCA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1AB3D-CBC5-0745-B6E0-1D4F4DD4BDC0}">
      <dsp:nvSpPr>
        <dsp:cNvPr id="0" name=""/>
        <dsp:cNvSpPr/>
      </dsp:nvSpPr>
      <dsp:spPr>
        <a:xfrm>
          <a:off x="45" y="271950"/>
          <a:ext cx="4355938" cy="950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300" kern="1200" noProof="0" dirty="0">
              <a:solidFill>
                <a:schemeClr val="tx1"/>
              </a:solidFill>
            </a:rPr>
            <a:t>Enklare att läsa</a:t>
          </a:r>
        </a:p>
      </dsp:txBody>
      <dsp:txXfrm>
        <a:off x="45" y="271950"/>
        <a:ext cx="4355938" cy="950400"/>
      </dsp:txXfrm>
    </dsp:sp>
    <dsp:sp modelId="{C5DCCD39-1844-1F47-A573-B96005B76479}">
      <dsp:nvSpPr>
        <dsp:cNvPr id="0" name=""/>
        <dsp:cNvSpPr/>
      </dsp:nvSpPr>
      <dsp:spPr>
        <a:xfrm>
          <a:off x="45" y="1222350"/>
          <a:ext cx="4355938" cy="4438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3300" kern="1200" noProof="0" dirty="0"/>
            <a:t>Sammanfattning av text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3300" kern="1200" noProof="0" dirty="0"/>
            <a:t>Synonymförslag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3300" kern="1200" noProof="0" dirty="0"/>
            <a:t>Förenklad grammatik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3300" kern="1200" noProof="0" dirty="0"/>
            <a:t>Ge definitioner och förklaringar av svåra begrepp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300" kern="1200" dirty="0"/>
        </a:p>
      </dsp:txBody>
      <dsp:txXfrm>
        <a:off x="45" y="1222350"/>
        <a:ext cx="4355938" cy="4438665"/>
      </dsp:txXfrm>
    </dsp:sp>
    <dsp:sp modelId="{B2F9C208-4AE7-FC4E-B2FB-56D4C94A1277}">
      <dsp:nvSpPr>
        <dsp:cNvPr id="0" name=""/>
        <dsp:cNvSpPr/>
      </dsp:nvSpPr>
      <dsp:spPr>
        <a:xfrm>
          <a:off x="4965815" y="271950"/>
          <a:ext cx="4355938" cy="950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300" kern="1200" noProof="0" dirty="0">
              <a:solidFill>
                <a:schemeClr val="tx1"/>
              </a:solidFill>
            </a:rPr>
            <a:t>Enklare att skriva</a:t>
          </a:r>
        </a:p>
      </dsp:txBody>
      <dsp:txXfrm>
        <a:off x="4965815" y="271950"/>
        <a:ext cx="4355938" cy="950400"/>
      </dsp:txXfrm>
    </dsp:sp>
    <dsp:sp modelId="{70BD6825-3AA5-C140-BC7B-66B89BEFCAA6}">
      <dsp:nvSpPr>
        <dsp:cNvPr id="0" name=""/>
        <dsp:cNvSpPr/>
      </dsp:nvSpPr>
      <dsp:spPr>
        <a:xfrm>
          <a:off x="4965815" y="1222350"/>
          <a:ext cx="4355938" cy="4438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3300" kern="1200" noProof="0" dirty="0"/>
            <a:t>Automatisk bedömning och visualisering av läsbarhet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3300" kern="1200" noProof="0" dirty="0"/>
            <a:t>Förenklingsförslag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3300" kern="1200" noProof="0" dirty="0"/>
            <a:t>Markering av svår grammatik och svåra ord i text</a:t>
          </a:r>
        </a:p>
      </dsp:txBody>
      <dsp:txXfrm>
        <a:off x="4965815" y="1222350"/>
        <a:ext cx="4355938" cy="4438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33162-D3CB-D642-B7D9-3978AC9B2123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405F-590A-3849-BC6C-1D43FBD9E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80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A405F-590A-3849-BC6C-1D43FBD9E80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65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EA405F-590A-3849-BC6C-1D43FBD9E80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71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A405F-590A-3849-BC6C-1D43FBD9E80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2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A405F-590A-3849-BC6C-1D43FBD9E80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43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A405F-590A-3849-BC6C-1D43FBD9E8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159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A405F-590A-3849-BC6C-1D43FBD9E8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A405F-590A-3849-BC6C-1D43FBD9E8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44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A405F-590A-3849-BC6C-1D43FBD9E80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A405F-590A-3849-BC6C-1D43FBD9E80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3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15112" cy="37226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</a:t>
            </a:r>
            <a:r>
              <a:rPr lang="sv-SE" baseline="0" dirty="0"/>
              <a:t> vi gör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20530-B4B7-594C-8065-F59E736816C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16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828800" y="1812900"/>
            <a:ext cx="8534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93962"/>
            <a:ext cx="85344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Lecturer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17691" r="6134" b="16385"/>
          <a:stretch/>
        </p:blipFill>
        <p:spPr>
          <a:xfrm>
            <a:off x="532800" y="5929201"/>
            <a:ext cx="3014400" cy="613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page turqoise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page turqoise (dark)"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page gree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page green (dark)">
    <p:bg>
      <p:bgPr>
        <a:solidFill>
          <a:srgbClr val="3BA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674795" y="1812900"/>
            <a:ext cx="8534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Section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74795" y="3493962"/>
            <a:ext cx="85344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Contents</a:t>
            </a:r>
            <a:r>
              <a:rPr lang="sv-SE" dirty="0"/>
              <a:t>, </a:t>
            </a:r>
            <a:r>
              <a:rPr lang="sv-SE" dirty="0" err="1"/>
              <a:t>subheads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6" name="Rak 5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18997" r="6369" b="16385"/>
          <a:stretch/>
        </p:blipFill>
        <p:spPr>
          <a:xfrm>
            <a:off x="916800" y="6256801"/>
            <a:ext cx="1876800" cy="374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Blue (dark)">
    <p:bg>
      <p:bgPr>
        <a:solidFill>
          <a:srgbClr val="0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/>
          <p:cNvSpPr>
            <a:spLocks noGrp="1"/>
          </p:cNvSpPr>
          <p:nvPr>
            <p:ph type="ctrTitle" hasCustomPrompt="1"/>
          </p:nvPr>
        </p:nvSpPr>
        <p:spPr>
          <a:xfrm>
            <a:off x="1674795" y="1812900"/>
            <a:ext cx="8534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Section</a:t>
            </a:r>
            <a:endParaRPr lang="sv-SE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74795" y="3493962"/>
            <a:ext cx="85344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Contents</a:t>
            </a:r>
            <a:r>
              <a:rPr lang="sv-SE" dirty="0"/>
              <a:t>, </a:t>
            </a:r>
            <a:r>
              <a:rPr lang="sv-SE" dirty="0" err="1"/>
              <a:t>subheads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16" name="Rak 15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18997" r="6369" b="16385"/>
          <a:stretch/>
        </p:blipFill>
        <p:spPr>
          <a:xfrm>
            <a:off x="916800" y="6256801"/>
            <a:ext cx="1876800" cy="374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Turqoise">
    <p:bg>
      <p:bgPr>
        <a:solidFill>
          <a:srgbClr val="16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674795" y="1812900"/>
            <a:ext cx="8534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Section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74795" y="3493962"/>
            <a:ext cx="85344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Contents</a:t>
            </a:r>
            <a:r>
              <a:rPr lang="sv-SE" dirty="0"/>
              <a:t>, </a:t>
            </a:r>
            <a:r>
              <a:rPr lang="sv-SE" dirty="0" err="1"/>
              <a:t>subheads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18997" r="6369" b="16385"/>
          <a:stretch/>
        </p:blipFill>
        <p:spPr>
          <a:xfrm>
            <a:off x="916800" y="6256801"/>
            <a:ext cx="1876800" cy="374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Turqoise (dark)"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1674795" y="1812900"/>
            <a:ext cx="8534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Section</a:t>
            </a:r>
            <a:endParaRPr lang="sv-SE" dirty="0"/>
          </a:p>
        </p:txBody>
      </p:sp>
      <p:sp>
        <p:nvSpPr>
          <p:cNvPr id="1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74795" y="3493962"/>
            <a:ext cx="85344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Contents</a:t>
            </a:r>
            <a:r>
              <a:rPr lang="sv-SE" dirty="0"/>
              <a:t>, </a:t>
            </a:r>
            <a:r>
              <a:rPr lang="sv-SE" dirty="0" err="1"/>
              <a:t>subheads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14" name="Rak 13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18997" r="6369" b="16385"/>
          <a:stretch/>
        </p:blipFill>
        <p:spPr>
          <a:xfrm>
            <a:off x="916800" y="6256801"/>
            <a:ext cx="1876800" cy="374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Green">
    <p:bg>
      <p:bgPr>
        <a:solidFill>
          <a:srgbClr val="08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674795" y="1812900"/>
            <a:ext cx="8534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Section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74795" y="3493962"/>
            <a:ext cx="85344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Contents</a:t>
            </a:r>
            <a:r>
              <a:rPr lang="sv-SE" dirty="0"/>
              <a:t>, </a:t>
            </a:r>
            <a:r>
              <a:rPr lang="sv-SE" dirty="0" err="1"/>
              <a:t>subheads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18997" r="6369" b="16385"/>
          <a:stretch/>
        </p:blipFill>
        <p:spPr>
          <a:xfrm>
            <a:off x="916800" y="6256801"/>
            <a:ext cx="1876800" cy="3746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Green (dark)">
    <p:bg>
      <p:bgPr>
        <a:solidFill>
          <a:srgbClr val="3BA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1674795" y="1812900"/>
            <a:ext cx="8534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Section</a:t>
            </a:r>
            <a:endParaRPr lang="sv-SE" dirty="0"/>
          </a:p>
        </p:txBody>
      </p:sp>
      <p:sp>
        <p:nvSpPr>
          <p:cNvPr id="1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74795" y="3493962"/>
            <a:ext cx="85344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Contents</a:t>
            </a:r>
            <a:r>
              <a:rPr lang="sv-SE" dirty="0"/>
              <a:t>, </a:t>
            </a:r>
            <a:r>
              <a:rPr lang="sv-SE" dirty="0" err="1"/>
              <a:t>subheads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14" name="Rak 13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38" y="6255027"/>
            <a:ext cx="1878199" cy="3711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Blue (dark)">
    <p:bg>
      <p:bgPr>
        <a:solidFill>
          <a:srgbClr val="0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828800" y="1812900"/>
            <a:ext cx="8534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presentation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93962"/>
            <a:ext cx="85344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Lecturer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17691" r="6134" b="16385"/>
          <a:stretch/>
        </p:blipFill>
        <p:spPr>
          <a:xfrm>
            <a:off x="532800" y="5929201"/>
            <a:ext cx="3014400" cy="613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906A543C-EF9F-1243-96E7-8BD39E48283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FA42F5AC-9D9B-F143-9C1E-AC04CE873E5D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en-GB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5" y="6142850"/>
            <a:ext cx="2268572" cy="5863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3435" y="999226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906A543C-EF9F-1243-96E7-8BD39E48283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FA42F5AC-9D9B-F143-9C1E-AC04CE873E5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en-GB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6385" r="5430" b="15080"/>
          <a:stretch/>
        </p:blipFill>
        <p:spPr>
          <a:xfrm>
            <a:off x="916800" y="6256800"/>
            <a:ext cx="1876800" cy="39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3435" y="999226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13435" y="1830357"/>
            <a:ext cx="10316783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Georgia"/>
                <a:cs typeface="Georgia"/>
              </a:defRPr>
            </a:lvl1pPr>
            <a:lvl2pPr>
              <a:spcBef>
                <a:spcPts val="900"/>
              </a:spcBef>
              <a:defRPr sz="2400" b="0" i="0">
                <a:latin typeface="Georgia"/>
                <a:cs typeface="Georgia"/>
              </a:defRPr>
            </a:lvl2pPr>
            <a:lvl3pPr>
              <a:spcBef>
                <a:spcPts val="900"/>
              </a:spcBef>
              <a:defRPr sz="2400" b="0" i="0">
                <a:latin typeface="Georgia"/>
                <a:cs typeface="Georgia"/>
              </a:defRPr>
            </a:lvl3pPr>
            <a:lvl4pPr>
              <a:spcBef>
                <a:spcPts val="900"/>
              </a:spcBef>
              <a:defRPr sz="2400" b="0" i="0">
                <a:latin typeface="Georgia"/>
                <a:cs typeface="Georgia"/>
              </a:defRPr>
            </a:lvl4pPr>
            <a:lvl5pPr>
              <a:spcBef>
                <a:spcPts val="900"/>
              </a:spcBef>
              <a:defRPr sz="2400" b="0" i="0">
                <a:latin typeface="Georgia"/>
                <a:cs typeface="Georgi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906A543C-EF9F-1243-96E7-8BD39E48283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FA42F5AC-9D9B-F143-9C1E-AC04CE873E5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en-GB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6385" r="5430" b="15080"/>
          <a:stretch/>
        </p:blipFill>
        <p:spPr>
          <a:xfrm>
            <a:off x="916800" y="6256800"/>
            <a:ext cx="1876800" cy="39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913435" y="999226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/>
          </p:nvPr>
        </p:nvSpPr>
        <p:spPr>
          <a:xfrm>
            <a:off x="5516033" y="1844506"/>
            <a:ext cx="5715000" cy="3945398"/>
          </a:xfrm>
          <a:prstGeom prst="rect">
            <a:avLst/>
          </a:prstGeom>
        </p:spPr>
        <p:txBody>
          <a:bodyPr vert="horz"/>
          <a:lstStyle/>
          <a:p>
            <a:r>
              <a:rPr lang="sv-SE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13435" y="1830357"/>
            <a:ext cx="4421615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Georgia"/>
                <a:cs typeface="Georgia"/>
              </a:defRPr>
            </a:lvl1pPr>
            <a:lvl2pPr>
              <a:spcBef>
                <a:spcPts val="900"/>
              </a:spcBef>
              <a:defRPr sz="2400" b="0" i="0">
                <a:latin typeface="Georgia"/>
                <a:cs typeface="Georgia"/>
              </a:defRPr>
            </a:lvl2pPr>
            <a:lvl3pPr>
              <a:spcBef>
                <a:spcPts val="900"/>
              </a:spcBef>
              <a:defRPr sz="2400" b="0" i="0">
                <a:latin typeface="Georgia"/>
                <a:cs typeface="Georgia"/>
              </a:defRPr>
            </a:lvl3pPr>
            <a:lvl4pPr>
              <a:spcBef>
                <a:spcPts val="900"/>
              </a:spcBef>
              <a:defRPr sz="2400" b="0" i="0">
                <a:latin typeface="Georgia"/>
                <a:cs typeface="Georgia"/>
              </a:defRPr>
            </a:lvl4pPr>
            <a:lvl5pPr>
              <a:spcBef>
                <a:spcPts val="900"/>
              </a:spcBef>
              <a:defRPr sz="2400" b="0" i="0">
                <a:latin typeface="Georgia"/>
                <a:cs typeface="Georgi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906A543C-EF9F-1243-96E7-8BD39E48283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FA42F5AC-9D9B-F143-9C1E-AC04CE873E5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en-GB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6385" r="5430" b="15080"/>
          <a:stretch/>
        </p:blipFill>
        <p:spPr>
          <a:xfrm>
            <a:off x="916800" y="6256800"/>
            <a:ext cx="1876800" cy="39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ubrik 3"/>
          <p:cNvSpPr>
            <a:spLocks noGrp="1"/>
          </p:cNvSpPr>
          <p:nvPr>
            <p:ph type="title" hasCustomPrompt="1"/>
          </p:nvPr>
        </p:nvSpPr>
        <p:spPr>
          <a:xfrm>
            <a:off x="913435" y="999226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sz="quarter" idx="13"/>
          </p:nvPr>
        </p:nvSpPr>
        <p:spPr>
          <a:xfrm>
            <a:off x="914401" y="1905000"/>
            <a:ext cx="10316633" cy="3922713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906A543C-EF9F-1243-96E7-8BD39E48283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FA42F5AC-9D9B-F143-9C1E-AC04CE873E5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en-GB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6385" r="5430" b="15080"/>
          <a:stretch/>
        </p:blipFill>
        <p:spPr>
          <a:xfrm>
            <a:off x="916800" y="6256800"/>
            <a:ext cx="1876800" cy="39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906A543C-EF9F-1243-96E7-8BD39E48283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FA42F5AC-9D9B-F143-9C1E-AC04CE873E5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en-GB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6385" r="5430" b="15080"/>
          <a:stretch/>
        </p:blipFill>
        <p:spPr>
          <a:xfrm>
            <a:off x="916800" y="6256800"/>
            <a:ext cx="1876800" cy="391000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916517" y="895350"/>
            <a:ext cx="4953600" cy="5010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353155" y="895350"/>
            <a:ext cx="4955548" cy="5010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/>
        </p:nvCxnSpPr>
        <p:spPr>
          <a:xfrm>
            <a:off x="904613" y="6120611"/>
            <a:ext cx="1032560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882792" y="361000"/>
            <a:ext cx="1908257" cy="264685"/>
          </a:xfrm>
          <a:prstGeom prst="rect">
            <a:avLst/>
          </a:prstGeom>
        </p:spPr>
        <p:txBody>
          <a:bodyPr/>
          <a:lstStyle>
            <a:lvl1pPr algn="r">
              <a:defRPr sz="1100" cap="all"/>
            </a:lvl1pPr>
          </a:lstStyle>
          <a:p>
            <a:fld id="{906A543C-EF9F-1243-96E7-8BD39E48283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616347" y="361655"/>
            <a:ext cx="738379" cy="26468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FA42F5AC-9D9B-F143-9C1E-AC04CE873E5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151" y="361000"/>
            <a:ext cx="7782556" cy="265340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endParaRPr lang="en-GB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6385" r="5430" b="15080"/>
          <a:stretch/>
        </p:blipFill>
        <p:spPr>
          <a:xfrm>
            <a:off x="916800" y="6256800"/>
            <a:ext cx="1876800" cy="391000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3" hasCustomPrompt="1"/>
          </p:nvPr>
        </p:nvSpPr>
        <p:spPr>
          <a:xfrm>
            <a:off x="920620" y="914400"/>
            <a:ext cx="10313437" cy="48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Picture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424183" y="3670051"/>
            <a:ext cx="73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761067" y="1814513"/>
            <a:ext cx="8868717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lecturer</a:t>
            </a:r>
            <a:endParaRPr lang="sv-SE" dirty="0"/>
          </a:p>
          <a:p>
            <a:r>
              <a:rPr lang="sv-SE" dirty="0"/>
              <a:t>Contact information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17691" r="6134" b="16385"/>
          <a:stretch/>
        </p:blipFill>
        <p:spPr>
          <a:xfrm>
            <a:off x="532800" y="5929201"/>
            <a:ext cx="3014400" cy="613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Blue (dark)">
    <p:bg>
      <p:bgPr>
        <a:solidFill>
          <a:srgbClr val="0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2424183" y="3670051"/>
            <a:ext cx="73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13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761067" y="1814513"/>
            <a:ext cx="8868717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lecturer</a:t>
            </a:r>
            <a:endParaRPr lang="sv-SE" dirty="0"/>
          </a:p>
          <a:p>
            <a:r>
              <a:rPr lang="sv-SE" dirty="0"/>
              <a:t>Contact information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17691" r="6134" b="16385"/>
          <a:stretch/>
        </p:blipFill>
        <p:spPr>
          <a:xfrm>
            <a:off x="532800" y="5929201"/>
            <a:ext cx="3014400" cy="613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Turqoise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424183" y="3670051"/>
            <a:ext cx="73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9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761067" y="1814513"/>
            <a:ext cx="8868717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lecturer</a:t>
            </a:r>
            <a:endParaRPr lang="sv-SE" dirty="0"/>
          </a:p>
          <a:p>
            <a:r>
              <a:rPr lang="sv-SE" dirty="0"/>
              <a:t>Contact information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17691" r="6134" b="16385"/>
          <a:stretch/>
        </p:blipFill>
        <p:spPr>
          <a:xfrm>
            <a:off x="532800" y="5929201"/>
            <a:ext cx="3014400" cy="613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Turqoise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828800" y="1812900"/>
            <a:ext cx="8534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presentation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93962"/>
            <a:ext cx="85344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Lecturer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17691" r="6134" b="16385"/>
          <a:stretch/>
        </p:blipFill>
        <p:spPr>
          <a:xfrm>
            <a:off x="532800" y="5929201"/>
            <a:ext cx="3014400" cy="613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Turqoise (dark)"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424183" y="3670051"/>
            <a:ext cx="73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14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761067" y="1814513"/>
            <a:ext cx="8868717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lecturer</a:t>
            </a:r>
            <a:endParaRPr lang="sv-SE" dirty="0"/>
          </a:p>
          <a:p>
            <a:r>
              <a:rPr lang="sv-SE" dirty="0"/>
              <a:t>Contact information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17691" r="6134" b="16385"/>
          <a:stretch/>
        </p:blipFill>
        <p:spPr>
          <a:xfrm>
            <a:off x="532800" y="5929201"/>
            <a:ext cx="3014400" cy="613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Gree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424183" y="3670051"/>
            <a:ext cx="73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761067" y="1814513"/>
            <a:ext cx="8868717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lecturer</a:t>
            </a:r>
            <a:endParaRPr lang="sv-SE" dirty="0"/>
          </a:p>
          <a:p>
            <a:r>
              <a:rPr lang="sv-SE" dirty="0"/>
              <a:t>Contact information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17691" r="6134" b="16385"/>
          <a:stretch/>
        </p:blipFill>
        <p:spPr>
          <a:xfrm>
            <a:off x="532800" y="5929201"/>
            <a:ext cx="3014400" cy="613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Green (dark)">
    <p:bg>
      <p:bgPr>
        <a:solidFill>
          <a:srgbClr val="3BA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2424183" y="3670051"/>
            <a:ext cx="7369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 err="1">
                <a:solidFill>
                  <a:schemeClr val="bg1"/>
                </a:solidFill>
              </a:rPr>
              <a:t>www.liu.se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14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761067" y="1814513"/>
            <a:ext cx="8868717" cy="1230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Text/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lecturer</a:t>
            </a:r>
            <a:endParaRPr lang="sv-SE" dirty="0"/>
          </a:p>
          <a:p>
            <a:r>
              <a:rPr lang="sv-SE" dirty="0"/>
              <a:t>Contact information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17691" r="6134" b="16385"/>
          <a:stretch/>
        </p:blipFill>
        <p:spPr>
          <a:xfrm>
            <a:off x="532800" y="5929201"/>
            <a:ext cx="3014400" cy="613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6A543C-EF9F-1243-96E7-8BD39E48283E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2F5AC-9D9B-F143-9C1E-AC04CE87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51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/>
        </p:nvCxnSpPr>
        <p:spPr>
          <a:xfrm>
            <a:off x="903817" y="6165304"/>
            <a:ext cx="10327216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56339"/>
            <a:ext cx="162920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13435" y="620689"/>
            <a:ext cx="10316784" cy="83113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913437" y="1451820"/>
            <a:ext cx="10316783" cy="4066288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defRPr sz="2400" b="0" i="0">
                <a:latin typeface="+mn-lt"/>
                <a:cs typeface="Georgia"/>
              </a:defRPr>
            </a:lvl1pPr>
            <a:lvl2pPr>
              <a:spcBef>
                <a:spcPts val="900"/>
              </a:spcBef>
              <a:defRPr sz="1800" b="0" i="0">
                <a:latin typeface="+mn-lt"/>
                <a:cs typeface="Georgia"/>
              </a:defRPr>
            </a:lvl2pPr>
            <a:lvl3pPr>
              <a:spcBef>
                <a:spcPts val="900"/>
              </a:spcBef>
              <a:defRPr sz="1800" b="0" i="0">
                <a:latin typeface="+mn-lt"/>
                <a:cs typeface="Georgia"/>
              </a:defRPr>
            </a:lvl3pPr>
            <a:lvl4pPr>
              <a:spcBef>
                <a:spcPts val="900"/>
              </a:spcBef>
              <a:defRPr sz="1800" b="0" i="0">
                <a:latin typeface="+mn-lt"/>
                <a:cs typeface="Georgia"/>
              </a:defRPr>
            </a:lvl4pPr>
            <a:lvl5pPr>
              <a:spcBef>
                <a:spcPts val="900"/>
              </a:spcBef>
              <a:defRPr sz="1800" b="0" i="0">
                <a:latin typeface="+mn-lt"/>
                <a:cs typeface="Georgia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28107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Turqoise (dark)"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828800" y="1812900"/>
            <a:ext cx="8534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presentation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93962"/>
            <a:ext cx="85344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Lecturer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17691" r="6134" b="16385"/>
          <a:stretch/>
        </p:blipFill>
        <p:spPr>
          <a:xfrm>
            <a:off x="532800" y="5929201"/>
            <a:ext cx="3014400" cy="613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Gree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828800" y="1812900"/>
            <a:ext cx="8534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presentation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93962"/>
            <a:ext cx="85344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Lecturer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17691" r="6134" b="16385"/>
          <a:stretch/>
        </p:blipFill>
        <p:spPr>
          <a:xfrm>
            <a:off x="532800" y="5929201"/>
            <a:ext cx="3014400" cy="613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 Green (dark)">
    <p:bg>
      <p:bgPr>
        <a:solidFill>
          <a:srgbClr val="3BA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828800" y="1812900"/>
            <a:ext cx="853440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presentation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493962"/>
            <a:ext cx="8534400" cy="1175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Lecturer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17691" r="6134" b="16385"/>
          <a:stretch/>
        </p:blipFill>
        <p:spPr>
          <a:xfrm>
            <a:off x="532800" y="5929201"/>
            <a:ext cx="3014400" cy="613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page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page blue (dark)">
    <p:bg>
      <p:bgPr>
        <a:solidFill>
          <a:srgbClr val="0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9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Teknik för ökad digital inkludering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Evelina Rennes, Arne Jönsson</a:t>
            </a:r>
          </a:p>
        </p:txBody>
      </p:sp>
    </p:spTree>
    <p:extLst>
      <p:ext uri="{BB962C8B-B14F-4D97-AF65-F5344CB8AC3E}">
        <p14:creationId xmlns:p14="http://schemas.microsoft.com/office/powerpoint/2010/main" val="146106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Forskning om läsbarhet och textförenkling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Verktyg för att göra texter mer tillgängliga </a:t>
            </a:r>
          </a:p>
          <a:p>
            <a:pPr lvl="1"/>
            <a:r>
              <a:rPr lang="sv-SE" dirty="0"/>
              <a:t>Automatisk sammanfattning	</a:t>
            </a:r>
          </a:p>
          <a:p>
            <a:pPr lvl="1"/>
            <a:r>
              <a:rPr lang="sv-SE" dirty="0"/>
              <a:t>Textförenkling</a:t>
            </a:r>
          </a:p>
          <a:p>
            <a:pPr lvl="2"/>
            <a:r>
              <a:rPr lang="sv-SE" dirty="0"/>
              <a:t>Lexikal – Synonymer</a:t>
            </a:r>
          </a:p>
          <a:p>
            <a:pPr lvl="2"/>
            <a:r>
              <a:rPr lang="sv-SE" dirty="0"/>
              <a:t>Syntaktisk – Meningsförenkling</a:t>
            </a:r>
          </a:p>
          <a:p>
            <a:pPr lvl="1"/>
            <a:r>
              <a:rPr lang="sv-SE" dirty="0"/>
              <a:t>Automatisk läsbarhetsmätning</a:t>
            </a:r>
          </a:p>
          <a:p>
            <a:r>
              <a:rPr lang="sv-SE" dirty="0"/>
              <a:t>Resultat</a:t>
            </a:r>
          </a:p>
          <a:p>
            <a:pPr lvl="1"/>
            <a:r>
              <a:rPr lang="sv-SE" dirty="0"/>
              <a:t>Tjänster för ökad läsbarhet på webben</a:t>
            </a:r>
          </a:p>
          <a:p>
            <a:pPr lvl="1"/>
            <a:r>
              <a:rPr lang="sv-SE" dirty="0"/>
              <a:t>Nya läsbarhetsmodeller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0602" y="66294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buClr>
                <a:srgbClr val="4F81BD"/>
              </a:buClr>
            </a:pPr>
            <a:endParaRPr lang="en-US" sz="12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67B5800-A9BB-734C-BF9D-BD5E6DC24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317" y="2917560"/>
            <a:ext cx="2319867" cy="216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8F4E79-E317-DC4A-AE80-91944BAC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Förstå textförenkling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E57DD8-F80B-2344-828F-371AC30A4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Data</a:t>
            </a:r>
          </a:p>
          <a:p>
            <a:pPr lvl="1"/>
            <a:r>
              <a:rPr lang="sv-SE" dirty="0"/>
              <a:t>Alla vanliga och lättlästa texter från offentliga förvaltningar i Sverige, myndigheter, kommuner, landsting m.fl.</a:t>
            </a:r>
          </a:p>
          <a:p>
            <a:pPr lvl="1"/>
            <a:r>
              <a:rPr lang="sv-SE" dirty="0"/>
              <a:t>LäSBarT och SUC</a:t>
            </a:r>
          </a:p>
          <a:p>
            <a:r>
              <a:rPr lang="sv-SE" dirty="0"/>
              <a:t>Användning</a:t>
            </a:r>
          </a:p>
          <a:p>
            <a:pPr lvl="1"/>
            <a:r>
              <a:rPr lang="sv-SE" dirty="0"/>
              <a:t>Språkliga analyser</a:t>
            </a:r>
          </a:p>
          <a:p>
            <a:pPr lvl="1"/>
            <a:r>
              <a:rPr lang="sv-SE" dirty="0"/>
              <a:t>Bygga modell som förenklar</a:t>
            </a:r>
          </a:p>
          <a:p>
            <a:pPr lvl="1"/>
            <a:r>
              <a:rPr lang="sv-SE" dirty="0"/>
              <a:t>Guldstandard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DC9AE735-B7FC-EE4D-A0DE-5095108D6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16846"/>
              </p:ext>
            </p:extLst>
          </p:nvPr>
        </p:nvGraphicFramePr>
        <p:xfrm>
          <a:off x="7270648" y="4001294"/>
          <a:ext cx="4497505" cy="191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endParaRPr lang="sv-SE" sz="15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500" dirty="0"/>
                        <a:t>Vanlig svenska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500" dirty="0"/>
                        <a:t>Lätt svenska</a:t>
                      </a: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r>
                        <a:rPr lang="sv-SE" sz="1500" dirty="0"/>
                        <a:t>Antal dokument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500" dirty="0"/>
                        <a:t>115 027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500" dirty="0"/>
                        <a:t>2247</a:t>
                      </a: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r>
                        <a:rPr lang="sv-SE" sz="1500" dirty="0"/>
                        <a:t>Antal meningar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500" dirty="0"/>
                        <a:t>1</a:t>
                      </a:r>
                      <a:r>
                        <a:rPr lang="sv-SE" sz="1500" baseline="0" dirty="0"/>
                        <a:t> 333 474</a:t>
                      </a:r>
                      <a:endParaRPr lang="sv-SE" sz="1500" dirty="0"/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500" dirty="0"/>
                        <a:t>26 461</a:t>
                      </a: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589">
                <a:tc>
                  <a:txBody>
                    <a:bodyPr/>
                    <a:lstStyle/>
                    <a:p>
                      <a:r>
                        <a:rPr lang="sv-SE" sz="1500" dirty="0"/>
                        <a:t>Antal tecken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500" dirty="0"/>
                        <a:t>20 649 700</a:t>
                      </a: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500" dirty="0"/>
                        <a:t>338 977</a:t>
                      </a: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38">
                <a:tc>
                  <a:txBody>
                    <a:bodyPr/>
                    <a:lstStyle/>
                    <a:p>
                      <a:r>
                        <a:rPr lang="sv-SE" sz="1500" dirty="0"/>
                        <a:t>Meningslängd,</a:t>
                      </a:r>
                      <a:r>
                        <a:rPr lang="sv-SE" sz="1500" baseline="0" dirty="0"/>
                        <a:t> medel</a:t>
                      </a:r>
                      <a:endParaRPr lang="sv-SE" sz="1500" dirty="0"/>
                    </a:p>
                  </a:txBody>
                  <a:tcPr marL="68580" marR="68580" marT="34291" marB="342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500" dirty="0"/>
                        <a:t>15</a:t>
                      </a:r>
                    </a:p>
                  </a:txBody>
                  <a:tcPr marL="68580" marR="68580" marT="34291" marB="342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500" dirty="0"/>
                        <a:t>12</a:t>
                      </a:r>
                    </a:p>
                  </a:txBody>
                  <a:tcPr marL="68580" marR="68580" marT="34291" marB="342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r>
                        <a:rPr lang="sv-SE" sz="1500" dirty="0"/>
                        <a:t>Parallella</a:t>
                      </a:r>
                    </a:p>
                  </a:txBody>
                  <a:tcPr marL="68580" marR="68580" marT="34291" marB="342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59 513 (17 653 unika)</a:t>
                      </a:r>
                      <a:endParaRPr lang="sv-SE" sz="1500" dirty="0"/>
                    </a:p>
                  </a:txBody>
                  <a:tcPr marL="68580" marR="68580" marT="34291" marB="342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500" dirty="0"/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92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idx="1"/>
          </p:nvPr>
        </p:nvSpPr>
        <p:spPr>
          <a:xfrm>
            <a:off x="838200" y="1825625"/>
            <a:ext cx="3913652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Alla verktygen i integrerade tjänster </a:t>
            </a:r>
          </a:p>
          <a:p>
            <a:r>
              <a:rPr lang="sv-SE" dirty="0" err="1"/>
              <a:t>TeCST</a:t>
            </a:r>
            <a:endParaRPr lang="sv-SE" dirty="0"/>
          </a:p>
          <a:p>
            <a:pPr lvl="1"/>
            <a:r>
              <a:rPr lang="sv-SE" dirty="0"/>
              <a:t>För skribenter</a:t>
            </a:r>
          </a:p>
          <a:p>
            <a:r>
              <a:rPr lang="sv-SE" dirty="0" err="1"/>
              <a:t>FriendlyReader</a:t>
            </a:r>
            <a:endParaRPr lang="sv-SE" dirty="0"/>
          </a:p>
          <a:p>
            <a:pPr lvl="1"/>
            <a:r>
              <a:rPr lang="sv-SE" dirty="0"/>
              <a:t>För slutanvändare</a:t>
            </a:r>
          </a:p>
          <a:p>
            <a:r>
              <a:rPr lang="sv-SE" dirty="0"/>
              <a:t>SAPIS </a:t>
            </a:r>
          </a:p>
          <a:p>
            <a:pPr lvl="1"/>
            <a:r>
              <a:rPr lang="sv-SE" dirty="0"/>
              <a:t>REST API</a:t>
            </a:r>
          </a:p>
        </p:txBody>
      </p:sp>
      <p:sp>
        <p:nvSpPr>
          <p:cNvPr id="5" name="Rektangel 4"/>
          <p:cNvSpPr/>
          <p:nvPr/>
        </p:nvSpPr>
        <p:spPr>
          <a:xfrm>
            <a:off x="5393924" y="5730200"/>
            <a:ext cx="3597973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1" dirty="0">
                <a:solidFill>
                  <a:prstClr val="black"/>
                </a:solidFill>
                <a:latin typeface="Calibri" panose="020F0502020204030204"/>
              </a:rPr>
              <a:t>http://</a:t>
            </a:r>
            <a:r>
              <a:rPr lang="sv-SE" sz="1351" dirty="0" err="1">
                <a:solidFill>
                  <a:prstClr val="black"/>
                </a:solidFill>
                <a:latin typeface="Calibri" panose="020F0502020204030204"/>
              </a:rPr>
              <a:t>www.ida.liu.se</a:t>
            </a:r>
            <a:r>
              <a:rPr lang="sv-SE" sz="1351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sv-SE" sz="1351" dirty="0" err="1">
                <a:solidFill>
                  <a:prstClr val="black"/>
                </a:solidFill>
                <a:latin typeface="Calibri" panose="020F0502020204030204"/>
              </a:rPr>
              <a:t>projects</a:t>
            </a:r>
            <a:r>
              <a:rPr lang="sv-SE" sz="1351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sv-SE" sz="1351" dirty="0" err="1">
                <a:solidFill>
                  <a:prstClr val="black"/>
                </a:solidFill>
                <a:latin typeface="Calibri" panose="020F0502020204030204"/>
              </a:rPr>
              <a:t>scream</a:t>
            </a:r>
            <a:r>
              <a:rPr lang="sv-SE" sz="1351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sv-SE" sz="1351" dirty="0" err="1">
                <a:solidFill>
                  <a:prstClr val="black"/>
                </a:solidFill>
                <a:latin typeface="Calibri" panose="020F0502020204030204"/>
              </a:rPr>
              <a:t>webapp</a:t>
            </a:r>
            <a:r>
              <a:rPr lang="sv-SE" sz="1351" dirty="0">
                <a:solidFill>
                  <a:prstClr val="black"/>
                </a:solidFill>
                <a:latin typeface="Calibri" panose="020F0502020204030204"/>
              </a:rPr>
              <a:t>/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84593D6-15DF-294A-AF8B-551B2C8B2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817"/>
          <a:stretch/>
        </p:blipFill>
        <p:spPr>
          <a:xfrm>
            <a:off x="4751852" y="1893656"/>
            <a:ext cx="7460369" cy="47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916517" y="622570"/>
            <a:ext cx="5523194" cy="258755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GB" dirty="0"/>
              <a:t>Evelina Rennes</a:t>
            </a:r>
          </a:p>
          <a:p>
            <a:r>
              <a:rPr lang="en-GB" sz="2800" dirty="0" err="1"/>
              <a:t>Doktorand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datavetenskap</a:t>
            </a:r>
            <a:endParaRPr lang="en-GB" sz="2800" dirty="0"/>
          </a:p>
          <a:p>
            <a:pPr lvl="1"/>
            <a:r>
              <a:rPr lang="en-GB" sz="2400" dirty="0" err="1"/>
              <a:t>Forskar</a:t>
            </a:r>
            <a:r>
              <a:rPr lang="en-GB" sz="2400" dirty="0"/>
              <a:t> om </a:t>
            </a:r>
            <a:r>
              <a:rPr lang="en-GB" sz="2400" dirty="0" err="1"/>
              <a:t>textförenkling</a:t>
            </a:r>
            <a:endParaRPr lang="en-GB" sz="2400" dirty="0"/>
          </a:p>
          <a:p>
            <a:r>
              <a:rPr lang="en-GB" sz="2800" dirty="0" err="1"/>
              <a:t>Kognitionsvetenskap</a:t>
            </a:r>
            <a:endParaRPr lang="en-GB" sz="280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/>
          </p:nvPr>
        </p:nvSpPr>
        <p:spPr>
          <a:xfrm>
            <a:off x="916517" y="3210128"/>
            <a:ext cx="5523194" cy="2792649"/>
          </a:xfrm>
          <a:noFill/>
        </p:spPr>
        <p:txBody>
          <a:bodyPr/>
          <a:lstStyle/>
          <a:p>
            <a:pPr marL="0" indent="0">
              <a:buNone/>
            </a:pPr>
            <a:r>
              <a:rPr lang="sv-SE" dirty="0"/>
              <a:t>Arne Jönsson</a:t>
            </a:r>
            <a:endParaRPr lang="sv-SE" sz="2800" dirty="0"/>
          </a:p>
          <a:p>
            <a:r>
              <a:rPr lang="sv-SE" sz="2800" dirty="0"/>
              <a:t>Professor i datavetenskap</a:t>
            </a:r>
          </a:p>
          <a:p>
            <a:pPr lvl="1"/>
            <a:r>
              <a:rPr lang="sv-SE" sz="2400" dirty="0"/>
              <a:t>AI-forskare</a:t>
            </a:r>
          </a:p>
          <a:p>
            <a:r>
              <a:rPr lang="sv-SE" sz="2800" dirty="0"/>
              <a:t>Ledde bland annat projektet </a:t>
            </a:r>
            <a:r>
              <a:rPr lang="sv-SE" sz="2800" dirty="0" err="1"/>
              <a:t>DigInclude</a:t>
            </a:r>
            <a:r>
              <a:rPr lang="sv-SE" sz="2800" dirty="0"/>
              <a:t> för att öka den digitala inkluderingen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4" t="2607" r="-212" b="50000"/>
          <a:stretch/>
        </p:blipFill>
        <p:spPr>
          <a:xfrm>
            <a:off x="7844040" y="619565"/>
            <a:ext cx="3070394" cy="229683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41" y="3521051"/>
            <a:ext cx="3070394" cy="22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0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Läsning</a:t>
            </a:r>
            <a:r>
              <a:rPr lang="en-GB" dirty="0"/>
              <a:t>: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mänsklig</a:t>
            </a:r>
            <a:r>
              <a:rPr lang="en-GB" dirty="0"/>
              <a:t> </a:t>
            </a:r>
            <a:r>
              <a:rPr lang="en-GB" dirty="0" err="1"/>
              <a:t>rättighet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6009168" cy="4351656"/>
          </a:xfrm>
        </p:spPr>
        <p:txBody>
          <a:bodyPr/>
          <a:lstStyle/>
          <a:p>
            <a:r>
              <a:rPr lang="sv-SE" dirty="0"/>
              <a:t>”</a:t>
            </a:r>
            <a:r>
              <a:rPr lang="mr-IN" dirty="0"/>
              <a:t>…</a:t>
            </a:r>
            <a:r>
              <a:rPr lang="sv-SE" dirty="0"/>
              <a:t>utan dröjsmål och extra kostnader förse personer med funktionsnedsättning med information som är avsedd för allmänheten i tillgängligt format och teknologi anpassad för olika funktionsnedsättningar”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091" y="2322487"/>
            <a:ext cx="3926709" cy="26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6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9687384"/>
              </p:ext>
            </p:extLst>
          </p:nvPr>
        </p:nvGraphicFramePr>
        <p:xfrm>
          <a:off x="1415312" y="552894"/>
          <a:ext cx="9321800" cy="593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671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4778"/>
              </p:ext>
            </p:extLst>
          </p:nvPr>
        </p:nvGraphicFramePr>
        <p:xfrm>
          <a:off x="1849335" y="911174"/>
          <a:ext cx="9038077" cy="5097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1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7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79">
                <a:tc>
                  <a:txBody>
                    <a:bodyPr/>
                    <a:lstStyle/>
                    <a:p>
                      <a:pPr algn="ctr"/>
                      <a:r>
                        <a:rPr lang="sv-SE" sz="2400" b="1" noProof="0" dirty="0"/>
                        <a:t>Målgrupp</a:t>
                      </a:r>
                    </a:p>
                  </a:txBody>
                  <a:tcPr marL="137160" marR="137160" marT="137160" marB="1371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="1" noProof="0" dirty="0"/>
                        <a:t>Exempel på upplevda svårigheter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172"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Dyslexi</a:t>
                      </a:r>
                    </a:p>
                  </a:txBody>
                  <a:tcPr marL="137160" marR="137160" marT="137160" marB="1371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Långa och ovanliga ord, homofoner, ord som är ortografiskt lika, nya ord, icke-ord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246"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Afasi</a:t>
                      </a:r>
                    </a:p>
                  </a:txBody>
                  <a:tcPr marL="137160" marR="137160" marT="137160" marB="1371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Hög</a:t>
                      </a:r>
                      <a:r>
                        <a:rPr lang="sv-SE" sz="2000" baseline="0" noProof="0" dirty="0"/>
                        <a:t> informationsdensitet, långa meningar, långa sekvenser av adjektiv, passiv form, sammansatta ord</a:t>
                      </a:r>
                      <a:endParaRPr lang="sv-SE" sz="2000" noProof="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863"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Andraspråksinlärning</a:t>
                      </a:r>
                    </a:p>
                  </a:txBody>
                  <a:tcPr marL="137160" marR="137160" marT="137160" marB="1371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För litet vokabulär, kulturella företeelser</a:t>
                      </a:r>
                      <a:r>
                        <a:rPr lang="sv-SE" sz="2000" baseline="0" noProof="0" dirty="0"/>
                        <a:t>, textstruktur</a:t>
                      </a:r>
                      <a:endParaRPr lang="sv-SE" sz="2000" noProof="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774"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Hörselskada</a:t>
                      </a:r>
                    </a:p>
                  </a:txBody>
                  <a:tcPr marL="137160" marR="137160" marT="137160" marB="1371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Komplexa grammatiska konstruktioner,</a:t>
                      </a:r>
                      <a:r>
                        <a:rPr lang="sv-SE" sz="2000" baseline="0" noProof="0" dirty="0"/>
                        <a:t> generalisering av ord till en vidare kontext, textstruktur</a:t>
                      </a:r>
                      <a:endParaRPr lang="sv-SE" sz="2000" noProof="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863"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Intellektuell</a:t>
                      </a:r>
                      <a:r>
                        <a:rPr lang="sv-SE" sz="2000" baseline="0" noProof="0" dirty="0"/>
                        <a:t> funktionsnedsättning</a:t>
                      </a:r>
                      <a:endParaRPr lang="sv-SE" sz="2000" noProof="0" dirty="0"/>
                    </a:p>
                  </a:txBody>
                  <a:tcPr marL="137160" marR="137160" marT="137160" marB="1371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noProof="0" dirty="0"/>
                        <a:t>Svårigheter</a:t>
                      </a:r>
                      <a:r>
                        <a:rPr lang="sv-SE" sz="2000" baseline="0" noProof="0" dirty="0"/>
                        <a:t> relaterade till arbetsminnet, motivation till läsning</a:t>
                      </a:r>
                      <a:endParaRPr lang="sv-SE" sz="2000" noProof="0" dirty="0"/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87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One size fits all</a:t>
            </a:r>
            <a:r>
              <a:rPr lang="mr-IN"/>
              <a:t>…</a:t>
            </a:r>
            <a:r>
              <a:rPr lang="sv-SE"/>
              <a:t> eller?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v-SE"/>
              <a:t>Dagens lösningar anpassar ofta en text efter generella riktlinjer</a:t>
            </a:r>
          </a:p>
          <a:p>
            <a:pPr lvl="1"/>
            <a:endParaRPr lang="sv-SE"/>
          </a:p>
          <a:p>
            <a:pPr lvl="1"/>
            <a:r>
              <a:rPr lang="sv-SE"/>
              <a:t>Med dagens teknik borde vi kunna anpassa teknikerna efter folk med olika typer av läsbeteende</a:t>
            </a:r>
          </a:p>
          <a:p>
            <a:pPr lvl="1"/>
            <a:endParaRPr lang="sv-SE"/>
          </a:p>
          <a:p>
            <a:pPr lvl="1"/>
            <a:r>
              <a:rPr lang="sv-SE"/>
              <a:t>Kanske till och med individuell anpassning?</a:t>
            </a:r>
          </a:p>
          <a:p>
            <a:pPr lvl="1"/>
            <a:endParaRPr lang="sv-SE"/>
          </a:p>
          <a:p>
            <a:pPr lvl="1"/>
            <a:r>
              <a:rPr lang="sv-SE"/>
              <a:t>Inte säkert att personer </a:t>
            </a:r>
            <a:r>
              <a:rPr lang="sv-SE" b="1"/>
              <a:t>inom </a:t>
            </a:r>
            <a:r>
              <a:rPr lang="sv-SE"/>
              <a:t>en grupp har samma behov</a:t>
            </a:r>
            <a:endParaRPr lang="sv-SE" b="1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1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Vår</a:t>
            </a:r>
            <a:r>
              <a:rPr lang="en-GB" dirty="0"/>
              <a:t> </a:t>
            </a:r>
            <a:r>
              <a:rPr lang="en-GB" dirty="0" err="1"/>
              <a:t>utmaning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66265"/>
            <a:ext cx="10515600" cy="4351338"/>
          </a:xfrm>
        </p:spPr>
        <p:txBody>
          <a:bodyPr/>
          <a:lstStyle/>
          <a:p>
            <a:r>
              <a:rPr lang="sv-SE" dirty="0"/>
              <a:t>Känn till vem läsaren är!</a:t>
            </a:r>
          </a:p>
          <a:p>
            <a:pPr lvl="1"/>
            <a:r>
              <a:rPr lang="sv-SE" dirty="0"/>
              <a:t>Figurativt språk?</a:t>
            </a:r>
          </a:p>
          <a:p>
            <a:pPr lvl="1"/>
            <a:r>
              <a:rPr lang="sv-SE" dirty="0"/>
              <a:t>Förklara kulturella fenomen?</a:t>
            </a:r>
          </a:p>
          <a:p>
            <a:pPr lvl="1"/>
            <a:r>
              <a:rPr lang="sv-SE" dirty="0"/>
              <a:t>Förklara svåra ord?</a:t>
            </a:r>
          </a:p>
          <a:p>
            <a:pPr lvl="1"/>
            <a:r>
              <a:rPr lang="sv-SE" dirty="0"/>
              <a:t>Dela upp långa meningar?</a:t>
            </a:r>
          </a:p>
          <a:p>
            <a:pPr lvl="1"/>
            <a:r>
              <a:rPr lang="sv-SE" dirty="0"/>
              <a:t>Förenkla grammatiken?</a:t>
            </a:r>
          </a:p>
        </p:txBody>
      </p:sp>
    </p:spTree>
    <p:extLst>
      <p:ext uri="{BB962C8B-B14F-4D97-AF65-F5344CB8AC3E}">
        <p14:creationId xmlns:p14="http://schemas.microsoft.com/office/powerpoint/2010/main" val="181002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Vår</a:t>
            </a:r>
            <a:r>
              <a:rPr lang="en-GB" dirty="0"/>
              <a:t> </a:t>
            </a:r>
            <a:r>
              <a:rPr lang="en-GB" dirty="0" err="1"/>
              <a:t>utmaning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66265"/>
            <a:ext cx="10515600" cy="4351338"/>
          </a:xfrm>
        </p:spPr>
        <p:txBody>
          <a:bodyPr/>
          <a:lstStyle/>
          <a:p>
            <a:r>
              <a:rPr lang="sv-SE" dirty="0"/>
              <a:t>Överförenkla inte!</a:t>
            </a:r>
          </a:p>
          <a:p>
            <a:pPr lvl="1"/>
            <a:r>
              <a:rPr lang="sv-SE" dirty="0"/>
              <a:t>Utvecklingsaspekt</a:t>
            </a:r>
          </a:p>
          <a:p>
            <a:pPr lvl="1"/>
            <a:r>
              <a:rPr lang="sv-SE" dirty="0"/>
              <a:t>Om texten är för enkel kan det störa läsupplevelsen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505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Vilka</a:t>
            </a:r>
            <a:r>
              <a:rPr lang="en-GB" dirty="0"/>
              <a:t> </a:t>
            </a:r>
            <a:r>
              <a:rPr lang="en-GB" dirty="0" err="1"/>
              <a:t>tekniker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 </a:t>
            </a:r>
            <a:r>
              <a:rPr lang="en-GB" dirty="0" err="1"/>
              <a:t>idag</a:t>
            </a:r>
            <a:r>
              <a:rPr lang="en-GB" dirty="0"/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Enkel läsbarhetsmätning (LIX)</a:t>
            </a:r>
          </a:p>
          <a:p>
            <a:endParaRPr lang="sv-SE" dirty="0"/>
          </a:p>
          <a:p>
            <a:r>
              <a:rPr lang="sv-SE" dirty="0"/>
              <a:t>Generella textsammanfattare (främst engelska)</a:t>
            </a:r>
          </a:p>
          <a:p>
            <a:endParaRPr lang="sv-SE" dirty="0"/>
          </a:p>
          <a:p>
            <a:r>
              <a:rPr lang="sv-SE" dirty="0"/>
              <a:t>Enkel grammatikkontroll (t. ex. Word)</a:t>
            </a:r>
          </a:p>
          <a:p>
            <a:endParaRPr lang="sv-SE" dirty="0"/>
          </a:p>
          <a:p>
            <a:r>
              <a:rPr lang="sv-SE" dirty="0"/>
              <a:t>Frekvensbaserade synonymverktyg</a:t>
            </a:r>
          </a:p>
        </p:txBody>
      </p:sp>
    </p:spTree>
    <p:extLst>
      <p:ext uri="{BB962C8B-B14F-4D97-AF65-F5344CB8AC3E}">
        <p14:creationId xmlns:p14="http://schemas.microsoft.com/office/powerpoint/2010/main" val="1399958756"/>
      </p:ext>
    </p:extLst>
  </p:cSld>
  <p:clrMapOvr>
    <a:masterClrMapping/>
  </p:clrMapOvr>
</p:sld>
</file>

<file path=ppt/theme/theme1.xml><?xml version="1.0" encoding="utf-8"?>
<a:theme xmlns:a="http://schemas.openxmlformats.org/drawingml/2006/main" name="ppt-template-EN">
  <a:themeElements>
    <a:clrScheme name="LIU Färger 3">
      <a:dk1>
        <a:sysClr val="windowText" lastClr="000000"/>
      </a:dk1>
      <a:lt1>
        <a:sysClr val="window" lastClr="FFFFFF"/>
      </a:lt1>
      <a:dk2>
        <a:srgbClr val="646464"/>
      </a:dk2>
      <a:lt2>
        <a:srgbClr val="C8C8C8"/>
      </a:lt2>
      <a:accent1>
        <a:srgbClr val="1BC8A6"/>
      </a:accent1>
      <a:accent2>
        <a:srgbClr val="43D9C0"/>
      </a:accent2>
      <a:accent3>
        <a:srgbClr val="70E4D2"/>
      </a:accent3>
      <a:accent4>
        <a:srgbClr val="A5F0E4"/>
      </a:accent4>
      <a:accent5>
        <a:srgbClr val="C3F3EC"/>
      </a:accent5>
      <a:accent6>
        <a:srgbClr val="1EBCC8"/>
      </a:accent6>
      <a:hlink>
        <a:srgbClr val="14A3E1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9E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>
            <a:latin typeface="Georgia"/>
            <a:cs typeface="Georgi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1650378C-7AAB-4B92-9F16-59570AC49A28}" vid="{1589F98C-7424-48F7-9370-EA0A3E9F2B8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ppt-template-EN</Template>
  <TotalTime>524</TotalTime>
  <Words>442</Words>
  <Application>Microsoft Macintosh PowerPoint</Application>
  <PresentationFormat>Widescreen</PresentationFormat>
  <Paragraphs>114</Paragraphs>
  <Slides>12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ppt-template-EN</vt:lpstr>
      <vt:lpstr>Teknik för ökad digital inkludering</vt:lpstr>
      <vt:lpstr>PowerPoint Presentation</vt:lpstr>
      <vt:lpstr>Läsning: en mänsklig rättighet</vt:lpstr>
      <vt:lpstr>PowerPoint Presentation</vt:lpstr>
      <vt:lpstr>PowerPoint Presentation</vt:lpstr>
      <vt:lpstr>One size fits all… eller?</vt:lpstr>
      <vt:lpstr>Vår utmaning</vt:lpstr>
      <vt:lpstr>Vår utmaning</vt:lpstr>
      <vt:lpstr>Vilka tekniker finns idag?</vt:lpstr>
      <vt:lpstr>Forskning om läsbarhet och textförenkling</vt:lpstr>
      <vt:lpstr>Förstå textförenkling </vt:lpstr>
      <vt:lpstr>Sammanfattning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för ökad digital inkludering</dc:title>
  <dc:creator>Evelina Rennes</dc:creator>
  <cp:lastModifiedBy>Arne Jönsson</cp:lastModifiedBy>
  <cp:revision>98</cp:revision>
  <dcterms:created xsi:type="dcterms:W3CDTF">2020-10-27T08:12:19Z</dcterms:created>
  <dcterms:modified xsi:type="dcterms:W3CDTF">2020-11-04T12:07:36Z</dcterms:modified>
</cp:coreProperties>
</file>