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0.xml" ContentType="application/vnd.openxmlformats-officedocument.themeOverride+xml"/>
  <Override PartName="/ppt/notesSlides/notesSlide1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7.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315" r:id="rId2"/>
    <p:sldId id="316" r:id="rId3"/>
    <p:sldId id="317" r:id="rId4"/>
    <p:sldId id="272" r:id="rId5"/>
    <p:sldId id="318" r:id="rId6"/>
    <p:sldId id="451" r:id="rId7"/>
    <p:sldId id="278" r:id="rId8"/>
    <p:sldId id="443" r:id="rId9"/>
    <p:sldId id="415" r:id="rId10"/>
    <p:sldId id="416" r:id="rId11"/>
    <p:sldId id="440" r:id="rId12"/>
    <p:sldId id="442" r:id="rId13"/>
    <p:sldId id="444" r:id="rId14"/>
    <p:sldId id="421" r:id="rId15"/>
    <p:sldId id="422" r:id="rId16"/>
    <p:sldId id="423" r:id="rId17"/>
    <p:sldId id="424" r:id="rId18"/>
    <p:sldId id="282" r:id="rId19"/>
    <p:sldId id="425" r:id="rId20"/>
    <p:sldId id="450" r:id="rId21"/>
    <p:sldId id="445" r:id="rId22"/>
    <p:sldId id="446" r:id="rId23"/>
    <p:sldId id="447" r:id="rId24"/>
    <p:sldId id="419" r:id="rId25"/>
    <p:sldId id="426" r:id="rId26"/>
    <p:sldId id="427" r:id="rId27"/>
    <p:sldId id="435" r:id="rId28"/>
    <p:sldId id="418" r:id="rId29"/>
    <p:sldId id="436" r:id="rId30"/>
    <p:sldId id="448" r:id="rId31"/>
    <p:sldId id="437" r:id="rId32"/>
    <p:sldId id="449" r:id="rId33"/>
    <p:sldId id="438" r:id="rId34"/>
    <p:sldId id="417" r:id="rId35"/>
    <p:sldId id="439" r:id="rId36"/>
    <p:sldId id="431" r:id="rId37"/>
    <p:sldId id="430"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p:restoredTop sz="95885"/>
  </p:normalViewPr>
  <p:slideViewPr>
    <p:cSldViewPr snapToGrid="0" snapToObjects="1">
      <p:cViewPr varScale="1">
        <p:scale>
          <a:sx n="58" d="100"/>
          <a:sy n="58" d="100"/>
        </p:scale>
        <p:origin x="1024" y="52"/>
      </p:cViewPr>
      <p:guideLst/>
    </p:cSldViewPr>
  </p:slideViewPr>
  <p:outlineViewPr>
    <p:cViewPr>
      <p:scale>
        <a:sx n="33" d="100"/>
        <a:sy n="33" d="100"/>
      </p:scale>
      <p:origin x="0" y="-816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annajohansson\Owncloud\Kunder\Myndigheten%20fo&#776;r%20Tillga&#776;ngliga%20Medier,%20MTM\1814_Legimus\Databas\Fritext\q15a%20vad%20kan%20bli%20ba&#776;ttr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annajohansson\Owncloud\Kunder\Myndigheten%20fo&#776;r%20Tillga&#776;ngliga%20Medier,%20MTM\1814_Legimus\Databas\Fritext\q22%20annat%20ja%20na&#776;mligen.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Users\annajohansson\Owncloud\Kunder\Myndigheten%20fo&#776;r%20Tillga&#776;ngliga%20Medier,%20MTM\1814_Legimus\Databas\Fritext\q20%20annat%20la&#776;s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annajohansson\Owncloud\Kunder\Myndigheten%20fo&#776;r%20Tillga&#776;ngliga%20Medier,%20MTM\1814_Legimus\Databas\Fritext\q15b%207-8%20vad%20kan%20bli%20ba&#776;ttre%20(kopi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annajohansson\Owncloud\Kunder\Myndigheten%20fo&#776;r%20Tillga&#776;ngliga%20Medier,%20MTM\1814_Legimus\Databas\Fritext\q15c%209-10%20vad%20a&#776;r%20bra%20(kopia%202).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sers\annajohansson\Owncloud\Kunder\Myndigheten%20fo&#776;r%20Tillga&#776;ngliga%20Medier,%20MTM\1814_Legimus\Databas\1814_arbetsfil.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Users\annajohansson\Owncloud\Kunder\Myndigheten%20fo&#776;r%20Tillga&#776;ngliga%20Medier,%20MTM\1814_Legimus\Databas\1814_arbetsfi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Users\annajohansson\Owncloud\Kunder\Myndigheten%20fo&#776;r%20Tillga&#776;ngliga%20Medier,%20MTM\1814_Legimus\Databas\1814_arbetsfi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themeOverride" Target="../theme/themeOverrid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annajohansson\Owncloud\Kunder\Myndigheten%20fo&#776;r%20Tillga&#776;ngliga%20Medier,%20MTM\1814_Legimus\Databas\1814_arbetsf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344928321306"/>
          <c:y val="4.3343642684565802E-2"/>
          <c:w val="0.33376369759183167"/>
          <c:h val="0.88594085739282602"/>
        </c:manualLayout>
      </c:layout>
      <c:barChart>
        <c:barDir val="bar"/>
        <c:grouping val="clustered"/>
        <c:varyColors val="0"/>
        <c:ser>
          <c:idx val="0"/>
          <c:order val="0"/>
          <c:spPr>
            <a:solidFill>
              <a:srgbClr val="64B44B"/>
            </a:solidFill>
            <a:ln>
              <a:noFill/>
            </a:ln>
            <a:effectLst/>
          </c:spPr>
          <c:invertIfNegative val="0"/>
          <c:dLbls>
            <c:spPr>
              <a:noFill/>
              <a:ln>
                <a:noFill/>
              </a:ln>
              <a:effectLst/>
            </c:spPr>
            <c:txPr>
              <a:bodyPr rot="0" spcFirstLastPara="1" vertOverflow="ellipsis" vert="horz" wrap="square" anchor="ctr" anchorCtr="1"/>
              <a:lstStyle/>
              <a:p>
                <a:pPr>
                  <a:defRPr lang="sv-SE" sz="1600" b="0" i="0" u="none" strike="noStrike" kern="1200" baseline="0" noProof="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Totalt!$B$30:$B$40</c:f>
              <c:strCache>
                <c:ptCount val="11"/>
                <c:pt idx="0">
                  <c:v>Uppläsningen/talsyntesen</c:v>
                </c:pt>
                <c:pt idx="1">
                  <c:v>Utbudet</c:v>
                </c:pt>
                <c:pt idx="2">
                  <c:v>Appen</c:v>
                </c:pt>
                <c:pt idx="3">
                  <c:v>Sökfunktionen</c:v>
                </c:pt>
                <c:pt idx="4">
                  <c:v>Användarvänligheten</c:v>
                </c:pt>
                <c:pt idx="5">
                  <c:v>Att böcker är inlästa i tid/läses in snabbare</c:v>
                </c:pt>
                <c:pt idx="6">
                  <c:v>Läsfunktionen</c:v>
                </c:pt>
                <c:pt idx="7">
                  <c:v>Påminnelse om att lämna tillbaks böcker</c:v>
                </c:pt>
                <c:pt idx="8">
                  <c:v>Saknar textade böcker</c:v>
                </c:pt>
                <c:pt idx="9">
                  <c:v>Vet ej</c:v>
                </c:pt>
                <c:pt idx="10">
                  <c:v>Annat</c:v>
                </c:pt>
              </c:strCache>
            </c:strRef>
          </c:cat>
          <c:val>
            <c:numRef>
              <c:f>Totalt!$C$30:$C$40</c:f>
              <c:numCache>
                <c:formatCode>0%</c:formatCode>
                <c:ptCount val="11"/>
                <c:pt idx="0">
                  <c:v>0.46666666666666667</c:v>
                </c:pt>
                <c:pt idx="1">
                  <c:v>0.24444444444444444</c:v>
                </c:pt>
                <c:pt idx="2">
                  <c:v>0.1111111111111111</c:v>
                </c:pt>
                <c:pt idx="3">
                  <c:v>0.1111111111111111</c:v>
                </c:pt>
                <c:pt idx="4">
                  <c:v>6.6666666666666666E-2</c:v>
                </c:pt>
                <c:pt idx="5">
                  <c:v>4.4444444444444446E-2</c:v>
                </c:pt>
                <c:pt idx="6">
                  <c:v>2.2222222222222223E-2</c:v>
                </c:pt>
                <c:pt idx="7">
                  <c:v>2.2222222222222223E-2</c:v>
                </c:pt>
                <c:pt idx="8">
                  <c:v>2.2222222222222223E-2</c:v>
                </c:pt>
                <c:pt idx="9">
                  <c:v>2.2222222222222223E-2</c:v>
                </c:pt>
                <c:pt idx="10">
                  <c:v>4.4444444444444446E-2</c:v>
                </c:pt>
              </c:numCache>
            </c:numRef>
          </c:val>
          <c:extLst>
            <c:ext xmlns:c16="http://schemas.microsoft.com/office/drawing/2014/chart" uri="{C3380CC4-5D6E-409C-BE32-E72D297353CC}">
              <c16:uniqueId val="{00000000-1F82-1C48-94B3-6BE1D3B01FDE}"/>
            </c:ext>
          </c:extLst>
        </c:ser>
        <c:dLbls>
          <c:showLegendKey val="0"/>
          <c:showVal val="0"/>
          <c:showCatName val="0"/>
          <c:showSerName val="0"/>
          <c:showPercent val="0"/>
          <c:showBubbleSize val="0"/>
        </c:dLbls>
        <c:gapWidth val="55"/>
        <c:axId val="2137496840"/>
        <c:axId val="2137500456"/>
      </c:barChart>
      <c:catAx>
        <c:axId val="2137496840"/>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lang="sv-SE" sz="1600" b="0" i="0" u="none" strike="noStrike" kern="1200" baseline="0" noProof="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500456"/>
        <c:crosses val="autoZero"/>
        <c:auto val="1"/>
        <c:lblAlgn val="ctr"/>
        <c:lblOffset val="100"/>
        <c:noMultiLvlLbl val="0"/>
      </c:catAx>
      <c:valAx>
        <c:axId val="2137500456"/>
        <c:scaling>
          <c:orientation val="minMax"/>
        </c:scaling>
        <c:delete val="1"/>
        <c:axPos val="t"/>
        <c:numFmt formatCode="0%" sourceLinked="1"/>
        <c:majorTickMark val="none"/>
        <c:minorTickMark val="none"/>
        <c:tickLblPos val="nextTo"/>
        <c:crossAx val="21374968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lang="sv-SE" sz="1600" b="0" i="0" noProof="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85424548876498E-2"/>
          <c:y val="4.3343642684565802E-2"/>
          <c:w val="0.88954734453072581"/>
          <c:h val="0.71738045221082536"/>
        </c:manualLayout>
      </c:layout>
      <c:barChart>
        <c:barDir val="col"/>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F8DE-314A-8F98-DED83FED0EDF}"/>
              </c:ext>
            </c:extLst>
          </c:dPt>
          <c:dPt>
            <c:idx val="1"/>
            <c:invertIfNegative val="0"/>
            <c:bubble3D val="0"/>
            <c:extLst>
              <c:ext xmlns:c16="http://schemas.microsoft.com/office/drawing/2014/chart" uri="{C3380CC4-5D6E-409C-BE32-E72D297353CC}">
                <c16:uniqueId val="{00000001-F8DE-314A-8F98-DED83FED0EDF}"/>
              </c:ext>
            </c:extLst>
          </c:dPt>
          <c:dPt>
            <c:idx val="2"/>
            <c:invertIfNegative val="0"/>
            <c:bubble3D val="0"/>
            <c:extLst>
              <c:ext xmlns:c16="http://schemas.microsoft.com/office/drawing/2014/chart" uri="{C3380CC4-5D6E-409C-BE32-E72D297353CC}">
                <c16:uniqueId val="{00000002-F8DE-314A-8F98-DED83FED0EDF}"/>
              </c:ext>
            </c:extLst>
          </c:dPt>
          <c:dPt>
            <c:idx val="3"/>
            <c:invertIfNegative val="0"/>
            <c:bubble3D val="0"/>
            <c:extLst>
              <c:ext xmlns:c16="http://schemas.microsoft.com/office/drawing/2014/chart" uri="{C3380CC4-5D6E-409C-BE32-E72D297353CC}">
                <c16:uniqueId val="{00000003-F8DE-314A-8F98-DED83FED0EDF}"/>
              </c:ext>
            </c:extLst>
          </c:dPt>
          <c:dPt>
            <c:idx val="4"/>
            <c:invertIfNegative val="0"/>
            <c:bubble3D val="0"/>
            <c:extLst>
              <c:ext xmlns:c16="http://schemas.microsoft.com/office/drawing/2014/chart" uri="{C3380CC4-5D6E-409C-BE32-E72D297353CC}">
                <c16:uniqueId val="{00000004-F8DE-314A-8F98-DED83FED0EDF}"/>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Data!$B$164:$B$173</c:f>
              <c:strCache>
                <c:ptCount val="10"/>
                <c:pt idx="0">
                  <c:v>1 - Mycket långt ifrån</c:v>
                </c:pt>
                <c:pt idx="1">
                  <c:v>2</c:v>
                </c:pt>
                <c:pt idx="2">
                  <c:v>3</c:v>
                </c:pt>
                <c:pt idx="3">
                  <c:v>4</c:v>
                </c:pt>
                <c:pt idx="4">
                  <c:v>5</c:v>
                </c:pt>
                <c:pt idx="5">
                  <c:v>6</c:v>
                </c:pt>
                <c:pt idx="6">
                  <c:v>7</c:v>
                </c:pt>
                <c:pt idx="7">
                  <c:v>8</c:v>
                </c:pt>
                <c:pt idx="8">
                  <c:v>9</c:v>
                </c:pt>
                <c:pt idx="9">
                  <c:v>10 - Mycket nära</c:v>
                </c:pt>
              </c:strCache>
            </c:strRef>
          </c:cat>
          <c:val>
            <c:numRef>
              <c:f>Data!$D$164:$D$173</c:f>
              <c:numCache>
                <c:formatCode>###0%</c:formatCode>
                <c:ptCount val="10"/>
                <c:pt idx="0">
                  <c:v>1.5978695073235686E-2</c:v>
                </c:pt>
                <c:pt idx="1">
                  <c:v>3.9946737683089215E-3</c:v>
                </c:pt>
                <c:pt idx="2">
                  <c:v>3.3288948069241014E-2</c:v>
                </c:pt>
                <c:pt idx="3">
                  <c:v>5.3262316910785618E-2</c:v>
                </c:pt>
                <c:pt idx="4">
                  <c:v>6.1251664447403459E-2</c:v>
                </c:pt>
                <c:pt idx="5">
                  <c:v>9.4540612516644473E-2</c:v>
                </c:pt>
                <c:pt idx="6">
                  <c:v>0.15179760319573901</c:v>
                </c:pt>
                <c:pt idx="7">
                  <c:v>0.17576564580559254</c:v>
                </c:pt>
                <c:pt idx="8">
                  <c:v>0.10252996005326231</c:v>
                </c:pt>
                <c:pt idx="9">
                  <c:v>0.30758988015978694</c:v>
                </c:pt>
              </c:numCache>
            </c:numRef>
          </c:val>
          <c:extLst>
            <c:ext xmlns:c16="http://schemas.microsoft.com/office/drawing/2014/chart" uri="{C3380CC4-5D6E-409C-BE32-E72D297353CC}">
              <c16:uniqueId val="{00000005-F8DE-314A-8F98-DED83FED0EDF}"/>
            </c:ext>
          </c:extLst>
        </c:ser>
        <c:dLbls>
          <c:showLegendKey val="0"/>
          <c:showVal val="0"/>
          <c:showCatName val="0"/>
          <c:showSerName val="0"/>
          <c:showPercent val="0"/>
          <c:showBubbleSize val="0"/>
        </c:dLbls>
        <c:gapWidth val="55"/>
        <c:axId val="-2125417272"/>
        <c:axId val="-2130509576"/>
      </c:barChart>
      <c:catAx>
        <c:axId val="-2125417272"/>
        <c:scaling>
          <c:orientation val="minMax"/>
        </c:scaling>
        <c:delete val="0"/>
        <c:axPos val="b"/>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l"/>
        <c:numFmt formatCode="###0%" sourceLinked="1"/>
        <c:majorTickMark val="none"/>
        <c:minorTickMark val="none"/>
        <c:tickLblPos val="nextTo"/>
        <c:crossAx val="-2125417272"/>
        <c:crosses val="autoZero"/>
        <c:crossBetween val="between"/>
      </c:valAx>
      <c:spPr>
        <a:noFill/>
        <a:ln w="25400">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48597872634401E-2"/>
          <c:y val="8.8316054283665499E-2"/>
          <c:w val="0.59624582259253101"/>
          <c:h val="0.77127897339429896"/>
        </c:manualLayout>
      </c:layout>
      <c:pieChart>
        <c:varyColors val="1"/>
        <c:ser>
          <c:idx val="0"/>
          <c:order val="0"/>
          <c:spPr>
            <a:solidFill>
              <a:srgbClr val="63B44B"/>
            </a:solidFill>
            <a:ln>
              <a:noFill/>
            </a:ln>
          </c:spPr>
          <c:dPt>
            <c:idx val="0"/>
            <c:bubble3D val="0"/>
            <c:spPr>
              <a:solidFill>
                <a:srgbClr val="64B44B"/>
              </a:solidFill>
              <a:ln w="19050">
                <a:noFill/>
              </a:ln>
              <a:effectLst/>
            </c:spPr>
            <c:extLst>
              <c:ext xmlns:c16="http://schemas.microsoft.com/office/drawing/2014/chart" uri="{C3380CC4-5D6E-409C-BE32-E72D297353CC}">
                <c16:uniqueId val="{00000001-FE94-0D4E-AFD0-30100F718E99}"/>
              </c:ext>
            </c:extLst>
          </c:dPt>
          <c:dPt>
            <c:idx val="1"/>
            <c:bubble3D val="0"/>
            <c:spPr>
              <a:solidFill>
                <a:srgbClr val="2AA8B0"/>
              </a:solidFill>
              <a:ln w="19050">
                <a:noFill/>
              </a:ln>
              <a:effectLst/>
            </c:spPr>
            <c:extLst>
              <c:ext xmlns:c16="http://schemas.microsoft.com/office/drawing/2014/chart" uri="{C3380CC4-5D6E-409C-BE32-E72D297353CC}">
                <c16:uniqueId val="{00000003-FE94-0D4E-AFD0-30100F718E99}"/>
              </c:ext>
            </c:extLst>
          </c:dPt>
          <c:dPt>
            <c:idx val="2"/>
            <c:bubble3D val="0"/>
            <c:spPr>
              <a:solidFill>
                <a:srgbClr val="8CC4CA"/>
              </a:solidFill>
              <a:ln w="19050">
                <a:noFill/>
              </a:ln>
              <a:effectLst/>
            </c:spPr>
            <c:extLst>
              <c:ext xmlns:c16="http://schemas.microsoft.com/office/drawing/2014/chart" uri="{C3380CC4-5D6E-409C-BE32-E72D297353CC}">
                <c16:uniqueId val="{00000005-FE94-0D4E-AFD0-30100F718E99}"/>
              </c:ext>
            </c:extLst>
          </c:dPt>
          <c:dPt>
            <c:idx val="3"/>
            <c:bubble3D val="0"/>
            <c:spPr>
              <a:solidFill>
                <a:srgbClr val="63B44B"/>
              </a:solidFill>
              <a:ln w="19050">
                <a:noFill/>
              </a:ln>
              <a:effectLst/>
            </c:spPr>
            <c:extLst>
              <c:ext xmlns:c16="http://schemas.microsoft.com/office/drawing/2014/chart" uri="{C3380CC4-5D6E-409C-BE32-E72D297353CC}">
                <c16:uniqueId val="{00000007-FE94-0D4E-AFD0-30100F718E99}"/>
              </c:ext>
            </c:extLst>
          </c:dPt>
          <c:dPt>
            <c:idx val="4"/>
            <c:bubble3D val="0"/>
            <c:spPr>
              <a:solidFill>
                <a:srgbClr val="63B44B"/>
              </a:solidFill>
              <a:ln w="19050">
                <a:noFill/>
              </a:ln>
              <a:effectLst/>
            </c:spPr>
            <c:extLst>
              <c:ext xmlns:c16="http://schemas.microsoft.com/office/drawing/2014/chart" uri="{C3380CC4-5D6E-409C-BE32-E72D297353CC}">
                <c16:uniqueId val="{00000009-FE94-0D4E-AFD0-30100F718E99}"/>
              </c:ext>
            </c:extLst>
          </c:dPt>
          <c:dPt>
            <c:idx val="5"/>
            <c:bubble3D val="0"/>
            <c:spPr>
              <a:solidFill>
                <a:srgbClr val="63B44B"/>
              </a:solidFill>
              <a:ln w="19050">
                <a:noFill/>
              </a:ln>
              <a:effectLst/>
            </c:spPr>
            <c:extLst>
              <c:ext xmlns:c16="http://schemas.microsoft.com/office/drawing/2014/chart" uri="{C3380CC4-5D6E-409C-BE32-E72D297353CC}">
                <c16:uniqueId val="{0000000B-FE94-0D4E-AFD0-30100F718E99}"/>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Data!$B$11:$B$13</c:f>
              <c:strCache>
                <c:ptCount val="3"/>
                <c:pt idx="0">
                  <c:v>Kvinna</c:v>
                </c:pt>
                <c:pt idx="1">
                  <c:v>Man</c:v>
                </c:pt>
                <c:pt idx="2">
                  <c:v>Annat</c:v>
                </c:pt>
              </c:strCache>
            </c:strRef>
          </c:cat>
          <c:val>
            <c:numRef>
              <c:f>Data!$D$11:$D$13</c:f>
              <c:numCache>
                <c:formatCode>###0%</c:formatCode>
                <c:ptCount val="3"/>
                <c:pt idx="0">
                  <c:v>0.67418546365914789</c:v>
                </c:pt>
                <c:pt idx="1">
                  <c:v>0.30827067669172931</c:v>
                </c:pt>
                <c:pt idx="2">
                  <c:v>1.7543859649122806E-2</c:v>
                </c:pt>
              </c:numCache>
            </c:numRef>
          </c:val>
          <c:extLst>
            <c:ext xmlns:c16="http://schemas.microsoft.com/office/drawing/2014/chart" uri="{C3380CC4-5D6E-409C-BE32-E72D297353CC}">
              <c16:uniqueId val="{0000000C-FE94-0D4E-AFD0-30100F718E9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1800" b="0" i="0">
          <a:solidFill>
            <a:schemeClr val="tx1">
              <a:lumMod val="85000"/>
              <a:lumOff val="15000"/>
            </a:schemeClr>
          </a:solidFill>
          <a:latin typeface="Univers LT Std 55" panose="020B0603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85424548876498E-2"/>
          <c:y val="0.24352482815627105"/>
          <c:w val="0.88954734453072581"/>
          <c:h val="0.51719943978967542"/>
        </c:manualLayout>
      </c:layout>
      <c:barChart>
        <c:barDir val="col"/>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43EA-B24B-BE9E-384C87921BA7}"/>
              </c:ext>
            </c:extLst>
          </c:dPt>
          <c:dPt>
            <c:idx val="1"/>
            <c:invertIfNegative val="0"/>
            <c:bubble3D val="0"/>
            <c:extLst>
              <c:ext xmlns:c16="http://schemas.microsoft.com/office/drawing/2014/chart" uri="{C3380CC4-5D6E-409C-BE32-E72D297353CC}">
                <c16:uniqueId val="{00000001-43EA-B24B-BE9E-384C87921BA7}"/>
              </c:ext>
            </c:extLst>
          </c:dPt>
          <c:dPt>
            <c:idx val="2"/>
            <c:invertIfNegative val="0"/>
            <c:bubble3D val="0"/>
            <c:extLst>
              <c:ext xmlns:c16="http://schemas.microsoft.com/office/drawing/2014/chart" uri="{C3380CC4-5D6E-409C-BE32-E72D297353CC}">
                <c16:uniqueId val="{00000002-43EA-B24B-BE9E-384C87921BA7}"/>
              </c:ext>
            </c:extLst>
          </c:dPt>
          <c:dPt>
            <c:idx val="3"/>
            <c:invertIfNegative val="0"/>
            <c:bubble3D val="0"/>
            <c:extLst>
              <c:ext xmlns:c16="http://schemas.microsoft.com/office/drawing/2014/chart" uri="{C3380CC4-5D6E-409C-BE32-E72D297353CC}">
                <c16:uniqueId val="{00000003-43EA-B24B-BE9E-384C87921BA7}"/>
              </c:ext>
            </c:extLst>
          </c:dPt>
          <c:dPt>
            <c:idx val="4"/>
            <c:invertIfNegative val="0"/>
            <c:bubble3D val="0"/>
            <c:extLst>
              <c:ext xmlns:c16="http://schemas.microsoft.com/office/drawing/2014/chart" uri="{C3380CC4-5D6E-409C-BE32-E72D297353CC}">
                <c16:uniqueId val="{00000004-43EA-B24B-BE9E-384C87921BA7}"/>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Data!$B$43:$B$49</c:f>
              <c:strCache>
                <c:ptCount val="7"/>
                <c:pt idx="0">
                  <c:v>15-25 år</c:v>
                </c:pt>
                <c:pt idx="1">
                  <c:v>26-35 år</c:v>
                </c:pt>
                <c:pt idx="2">
                  <c:v>36-45 år</c:v>
                </c:pt>
                <c:pt idx="3">
                  <c:v>46-55 år</c:v>
                </c:pt>
                <c:pt idx="4">
                  <c:v>56-65 år</c:v>
                </c:pt>
                <c:pt idx="5">
                  <c:v>66-75 år</c:v>
                </c:pt>
                <c:pt idx="6">
                  <c:v>Äldre än 75 år</c:v>
                </c:pt>
              </c:strCache>
            </c:strRef>
          </c:cat>
          <c:val>
            <c:numRef>
              <c:f>Data!$D$43:$D$49</c:f>
              <c:numCache>
                <c:formatCode>###0%</c:formatCode>
                <c:ptCount val="7"/>
                <c:pt idx="0">
                  <c:v>0.21834625322997417</c:v>
                </c:pt>
                <c:pt idx="1">
                  <c:v>0.16925064599483208</c:v>
                </c:pt>
                <c:pt idx="2">
                  <c:v>0.1421188630490956</c:v>
                </c:pt>
                <c:pt idx="3">
                  <c:v>0.1705426356589147</c:v>
                </c:pt>
                <c:pt idx="4">
                  <c:v>9.0439276485788117E-2</c:v>
                </c:pt>
                <c:pt idx="5">
                  <c:v>0.11627906976744186</c:v>
                </c:pt>
                <c:pt idx="6">
                  <c:v>9.3023255813953487E-2</c:v>
                </c:pt>
              </c:numCache>
            </c:numRef>
          </c:val>
          <c:extLst>
            <c:ext xmlns:c16="http://schemas.microsoft.com/office/drawing/2014/chart" uri="{C3380CC4-5D6E-409C-BE32-E72D297353CC}">
              <c16:uniqueId val="{00000005-43EA-B24B-BE9E-384C87921BA7}"/>
            </c:ext>
          </c:extLst>
        </c:ser>
        <c:dLbls>
          <c:showLegendKey val="0"/>
          <c:showVal val="0"/>
          <c:showCatName val="0"/>
          <c:showSerName val="0"/>
          <c:showPercent val="0"/>
          <c:showBubbleSize val="0"/>
        </c:dLbls>
        <c:gapWidth val="55"/>
        <c:axId val="-2125417272"/>
        <c:axId val="-2130509576"/>
      </c:barChart>
      <c:catAx>
        <c:axId val="-2125417272"/>
        <c:scaling>
          <c:orientation val="minMax"/>
        </c:scaling>
        <c:delete val="0"/>
        <c:axPos val="b"/>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l"/>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329089921087"/>
          <c:y val="4.3343642684565802E-2"/>
          <c:w val="0.61115651370293933"/>
          <c:h val="0.71738045221082536"/>
        </c:manualLayout>
      </c:layout>
      <c:barChart>
        <c:barDir val="bar"/>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BDE8-8742-9A03-A1A90F412A19}"/>
              </c:ext>
            </c:extLst>
          </c:dPt>
          <c:dPt>
            <c:idx val="1"/>
            <c:invertIfNegative val="0"/>
            <c:bubble3D val="0"/>
            <c:extLst>
              <c:ext xmlns:c16="http://schemas.microsoft.com/office/drawing/2014/chart" uri="{C3380CC4-5D6E-409C-BE32-E72D297353CC}">
                <c16:uniqueId val="{00000001-BDE8-8742-9A03-A1A90F412A19}"/>
              </c:ext>
            </c:extLst>
          </c:dPt>
          <c:dPt>
            <c:idx val="2"/>
            <c:invertIfNegative val="0"/>
            <c:bubble3D val="0"/>
            <c:extLst>
              <c:ext xmlns:c16="http://schemas.microsoft.com/office/drawing/2014/chart" uri="{C3380CC4-5D6E-409C-BE32-E72D297353CC}">
                <c16:uniqueId val="{00000002-BDE8-8742-9A03-A1A90F412A19}"/>
              </c:ext>
            </c:extLst>
          </c:dPt>
          <c:dPt>
            <c:idx val="3"/>
            <c:invertIfNegative val="0"/>
            <c:bubble3D val="0"/>
            <c:extLst>
              <c:ext xmlns:c16="http://schemas.microsoft.com/office/drawing/2014/chart" uri="{C3380CC4-5D6E-409C-BE32-E72D297353CC}">
                <c16:uniqueId val="{00000003-BDE8-8742-9A03-A1A90F412A19}"/>
              </c:ext>
            </c:extLst>
          </c:dPt>
          <c:dPt>
            <c:idx val="4"/>
            <c:invertIfNegative val="0"/>
            <c:bubble3D val="0"/>
            <c:extLst>
              <c:ext xmlns:c16="http://schemas.microsoft.com/office/drawing/2014/chart" uri="{C3380CC4-5D6E-409C-BE32-E72D297353CC}">
                <c16:uniqueId val="{00000004-BDE8-8742-9A03-A1A90F412A1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Data!$B$15:$B$20</c:f>
              <c:strCache>
                <c:ptCount val="6"/>
                <c:pt idx="0">
                  <c:v>Ja vid högskola/universitet</c:v>
                </c:pt>
                <c:pt idx="1">
                  <c:v>Ja gymnasium</c:v>
                </c:pt>
                <c:pt idx="2">
                  <c:v>Ja komvux</c:v>
                </c:pt>
                <c:pt idx="3">
                  <c:v>Ja grundskola</c:v>
                </c:pt>
                <c:pt idx="4">
                  <c:v>Nej</c:v>
                </c:pt>
                <c:pt idx="5">
                  <c:v>Annat</c:v>
                </c:pt>
              </c:strCache>
            </c:strRef>
          </c:cat>
          <c:val>
            <c:numRef>
              <c:f>Data!$D$15:$D$20</c:f>
              <c:numCache>
                <c:formatCode>###0%</c:formatCode>
                <c:ptCount val="6"/>
                <c:pt idx="0">
                  <c:v>0.33248081841432225</c:v>
                </c:pt>
                <c:pt idx="1">
                  <c:v>4.2199488491048591E-2</c:v>
                </c:pt>
                <c:pt idx="2">
                  <c:v>1.9181585677749361E-2</c:v>
                </c:pt>
                <c:pt idx="3">
                  <c:v>3.8363171355498722E-3</c:v>
                </c:pt>
                <c:pt idx="4">
                  <c:v>0.55498721227621484</c:v>
                </c:pt>
                <c:pt idx="5">
                  <c:v>4.7314578005115092E-2</c:v>
                </c:pt>
              </c:numCache>
            </c:numRef>
          </c:val>
          <c:extLst>
            <c:ext xmlns:c16="http://schemas.microsoft.com/office/drawing/2014/chart" uri="{C3380CC4-5D6E-409C-BE32-E72D297353CC}">
              <c16:uniqueId val="{00000005-BDE8-8742-9A03-A1A90F412A19}"/>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48597872634401E-2"/>
          <c:y val="8.8316054283665499E-2"/>
          <c:w val="0.59624582259253101"/>
          <c:h val="0.77127897339429896"/>
        </c:manualLayout>
      </c:layout>
      <c:pieChart>
        <c:varyColors val="1"/>
        <c:ser>
          <c:idx val="0"/>
          <c:order val="0"/>
          <c:spPr>
            <a:solidFill>
              <a:srgbClr val="63B44B"/>
            </a:solidFill>
            <a:ln>
              <a:noFill/>
            </a:ln>
          </c:spPr>
          <c:dPt>
            <c:idx val="0"/>
            <c:bubble3D val="0"/>
            <c:spPr>
              <a:solidFill>
                <a:srgbClr val="64B44B"/>
              </a:solidFill>
              <a:ln w="19050">
                <a:noFill/>
              </a:ln>
              <a:effectLst/>
            </c:spPr>
            <c:extLst>
              <c:ext xmlns:c16="http://schemas.microsoft.com/office/drawing/2014/chart" uri="{C3380CC4-5D6E-409C-BE32-E72D297353CC}">
                <c16:uniqueId val="{00000001-37F2-7B41-9CC4-29F1002CE3B1}"/>
              </c:ext>
            </c:extLst>
          </c:dPt>
          <c:dPt>
            <c:idx val="1"/>
            <c:bubble3D val="0"/>
            <c:spPr>
              <a:solidFill>
                <a:srgbClr val="EA5900"/>
              </a:solidFill>
              <a:ln w="19050">
                <a:noFill/>
              </a:ln>
              <a:effectLst/>
            </c:spPr>
            <c:extLst>
              <c:ext xmlns:c16="http://schemas.microsoft.com/office/drawing/2014/chart" uri="{C3380CC4-5D6E-409C-BE32-E72D297353CC}">
                <c16:uniqueId val="{00000003-37F2-7B41-9CC4-29F1002CE3B1}"/>
              </c:ext>
            </c:extLst>
          </c:dPt>
          <c:dPt>
            <c:idx val="2"/>
            <c:bubble3D val="0"/>
            <c:spPr>
              <a:solidFill>
                <a:srgbClr val="FFFFFF">
                  <a:lumMod val="75000"/>
                </a:srgbClr>
              </a:solidFill>
              <a:ln w="19050">
                <a:noFill/>
              </a:ln>
              <a:effectLst/>
            </c:spPr>
            <c:extLst>
              <c:ext xmlns:c16="http://schemas.microsoft.com/office/drawing/2014/chart" uri="{C3380CC4-5D6E-409C-BE32-E72D297353CC}">
                <c16:uniqueId val="{00000005-37F2-7B41-9CC4-29F1002CE3B1}"/>
              </c:ext>
            </c:extLst>
          </c:dPt>
          <c:dPt>
            <c:idx val="3"/>
            <c:bubble3D val="0"/>
            <c:spPr>
              <a:solidFill>
                <a:srgbClr val="63B44B"/>
              </a:solidFill>
              <a:ln w="19050">
                <a:noFill/>
              </a:ln>
              <a:effectLst/>
            </c:spPr>
            <c:extLst>
              <c:ext xmlns:c16="http://schemas.microsoft.com/office/drawing/2014/chart" uri="{C3380CC4-5D6E-409C-BE32-E72D297353CC}">
                <c16:uniqueId val="{00000007-37F2-7B41-9CC4-29F1002CE3B1}"/>
              </c:ext>
            </c:extLst>
          </c:dPt>
          <c:dPt>
            <c:idx val="4"/>
            <c:bubble3D val="0"/>
            <c:spPr>
              <a:solidFill>
                <a:srgbClr val="63B44B"/>
              </a:solidFill>
              <a:ln w="19050">
                <a:noFill/>
              </a:ln>
              <a:effectLst/>
            </c:spPr>
            <c:extLst>
              <c:ext xmlns:c16="http://schemas.microsoft.com/office/drawing/2014/chart" uri="{C3380CC4-5D6E-409C-BE32-E72D297353CC}">
                <c16:uniqueId val="{00000009-37F2-7B41-9CC4-29F1002CE3B1}"/>
              </c:ext>
            </c:extLst>
          </c:dPt>
          <c:dPt>
            <c:idx val="5"/>
            <c:bubble3D val="0"/>
            <c:spPr>
              <a:solidFill>
                <a:srgbClr val="63B44B"/>
              </a:solidFill>
              <a:ln w="19050">
                <a:noFill/>
              </a:ln>
              <a:effectLst/>
            </c:spPr>
            <c:extLst>
              <c:ext xmlns:c16="http://schemas.microsoft.com/office/drawing/2014/chart" uri="{C3380CC4-5D6E-409C-BE32-E72D297353CC}">
                <c16:uniqueId val="{0000000B-37F2-7B41-9CC4-29F1002CE3B1}"/>
              </c:ext>
            </c:extLst>
          </c:dPt>
          <c:dLbls>
            <c:dLbl>
              <c:idx val="0"/>
              <c:layout>
                <c:manualLayout>
                  <c:x val="-0.12015133365097068"/>
                  <c:y val="0.190038144608760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F2-7B41-9CC4-29F1002CE3B1}"/>
                </c:ext>
              </c:extLst>
            </c:dLbl>
            <c:dLbl>
              <c:idx val="2"/>
              <c:layout>
                <c:manualLayout>
                  <c:x val="8.4453956864448509E-2"/>
                  <c:y val="0.1629374505119604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F2-7B41-9CC4-29F1002CE3B1}"/>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Data!$B$39:$B$41</c:f>
              <c:strCache>
                <c:ptCount val="3"/>
                <c:pt idx="0">
                  <c:v>Ja, nämligen:</c:v>
                </c:pt>
                <c:pt idx="1">
                  <c:v>Nej</c:v>
                </c:pt>
                <c:pt idx="2">
                  <c:v>Vet inte</c:v>
                </c:pt>
              </c:strCache>
            </c:strRef>
          </c:cat>
          <c:val>
            <c:numRef>
              <c:f>Data!$D$39:$D$41</c:f>
              <c:numCache>
                <c:formatCode>###0%</c:formatCode>
                <c:ptCount val="3"/>
                <c:pt idx="0">
                  <c:v>0.14939434724091522</c:v>
                </c:pt>
                <c:pt idx="1">
                  <c:v>0.76581426648721385</c:v>
                </c:pt>
                <c:pt idx="2">
                  <c:v>8.47913862718708E-2</c:v>
                </c:pt>
              </c:numCache>
            </c:numRef>
          </c:val>
          <c:extLst>
            <c:ext xmlns:c16="http://schemas.microsoft.com/office/drawing/2014/chart" uri="{C3380CC4-5D6E-409C-BE32-E72D297353CC}">
              <c16:uniqueId val="{0000000C-37F2-7B41-9CC4-29F1002CE3B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1800" b="0" i="0">
          <a:solidFill>
            <a:schemeClr val="tx1">
              <a:lumMod val="85000"/>
              <a:lumOff val="15000"/>
            </a:schemeClr>
          </a:solidFill>
          <a:latin typeface="Univers LT Std 55" panose="020B0603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46630189351734"/>
          <c:y val="3.4343624751466517E-2"/>
          <c:w val="0.54864987781699703"/>
          <c:h val="0.88594085739282602"/>
        </c:manualLayout>
      </c:layout>
      <c:barChart>
        <c:barDir val="bar"/>
        <c:grouping val="clustered"/>
        <c:varyColors val="0"/>
        <c:ser>
          <c:idx val="0"/>
          <c:order val="0"/>
          <c:spPr>
            <a:solidFill>
              <a:srgbClr val="64B44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Totalt!$B$28:$B$39</c:f>
              <c:strCache>
                <c:ptCount val="12"/>
                <c:pt idx="0">
                  <c:v>Storytel</c:v>
                </c:pt>
                <c:pt idx="1">
                  <c:v>Nextory</c:v>
                </c:pt>
                <c:pt idx="2">
                  <c:v>Bookbeat</c:v>
                </c:pt>
                <c:pt idx="3">
                  <c:v>Audible</c:v>
                </c:pt>
                <c:pt idx="4">
                  <c:v>Legimus</c:v>
                </c:pt>
                <c:pt idx="5">
                  <c:v>Biblio</c:v>
                </c:pt>
                <c:pt idx="6">
                  <c:v>Bokus</c:v>
                </c:pt>
                <c:pt idx="7">
                  <c:v>Olika</c:v>
                </c:pt>
                <c:pt idx="8">
                  <c:v>Amazon</c:v>
                </c:pt>
                <c:pt idx="9">
                  <c:v>Scribd</c:v>
                </c:pt>
                <c:pt idx="10">
                  <c:v>Tortalk</c:v>
                </c:pt>
                <c:pt idx="11">
                  <c:v>Annat</c:v>
                </c:pt>
              </c:strCache>
            </c:strRef>
          </c:cat>
          <c:val>
            <c:numRef>
              <c:f>Totalt!$C$28:$C$39</c:f>
              <c:numCache>
                <c:formatCode>0%</c:formatCode>
                <c:ptCount val="12"/>
                <c:pt idx="0">
                  <c:v>0.51351351351351349</c:v>
                </c:pt>
                <c:pt idx="1">
                  <c:v>0.13513513513513514</c:v>
                </c:pt>
                <c:pt idx="2">
                  <c:v>0.11711711711711711</c:v>
                </c:pt>
                <c:pt idx="3">
                  <c:v>9.0090090090090086E-2</c:v>
                </c:pt>
                <c:pt idx="4">
                  <c:v>7.2072072072072071E-2</c:v>
                </c:pt>
                <c:pt idx="5">
                  <c:v>2.7027027027027029E-2</c:v>
                </c:pt>
                <c:pt idx="6">
                  <c:v>2.7027027027027029E-2</c:v>
                </c:pt>
                <c:pt idx="7">
                  <c:v>1.8018018018018018E-2</c:v>
                </c:pt>
                <c:pt idx="8">
                  <c:v>9.0090090090090089E-3</c:v>
                </c:pt>
                <c:pt idx="9">
                  <c:v>9.0090090090090089E-3</c:v>
                </c:pt>
                <c:pt idx="10">
                  <c:v>9.0090090090090089E-3</c:v>
                </c:pt>
                <c:pt idx="11">
                  <c:v>1.8018018018018018E-2</c:v>
                </c:pt>
              </c:numCache>
            </c:numRef>
          </c:val>
          <c:extLst>
            <c:ext xmlns:c16="http://schemas.microsoft.com/office/drawing/2014/chart" uri="{C3380CC4-5D6E-409C-BE32-E72D297353CC}">
              <c16:uniqueId val="{00000000-8437-154E-A366-6685BCE69D81}"/>
            </c:ext>
          </c:extLst>
        </c:ser>
        <c:dLbls>
          <c:showLegendKey val="0"/>
          <c:showVal val="0"/>
          <c:showCatName val="0"/>
          <c:showSerName val="0"/>
          <c:showPercent val="0"/>
          <c:showBubbleSize val="0"/>
        </c:dLbls>
        <c:gapWidth val="55"/>
        <c:axId val="2137496840"/>
        <c:axId val="2137500456"/>
      </c:barChart>
      <c:catAx>
        <c:axId val="2137496840"/>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500456"/>
        <c:crosses val="autoZero"/>
        <c:auto val="1"/>
        <c:lblAlgn val="ctr"/>
        <c:lblOffset val="100"/>
        <c:noMultiLvlLbl val="0"/>
      </c:catAx>
      <c:valAx>
        <c:axId val="2137500456"/>
        <c:scaling>
          <c:orientation val="minMax"/>
        </c:scaling>
        <c:delete val="1"/>
        <c:axPos val="t"/>
        <c:numFmt formatCode="0%" sourceLinked="1"/>
        <c:majorTickMark val="none"/>
        <c:minorTickMark val="none"/>
        <c:tickLblPos val="nextTo"/>
        <c:crossAx val="21374968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541779437739346"/>
          <c:y val="4.3343642684565802E-2"/>
          <c:w val="0.53251497470220888"/>
          <c:h val="0.71738045221082536"/>
        </c:manualLayout>
      </c:layout>
      <c:barChart>
        <c:barDir val="bar"/>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3E33-A143-B7F0-4AA0748727BA}"/>
              </c:ext>
            </c:extLst>
          </c:dPt>
          <c:dPt>
            <c:idx val="1"/>
            <c:invertIfNegative val="0"/>
            <c:bubble3D val="0"/>
            <c:extLst>
              <c:ext xmlns:c16="http://schemas.microsoft.com/office/drawing/2014/chart" uri="{C3380CC4-5D6E-409C-BE32-E72D297353CC}">
                <c16:uniqueId val="{00000001-3E33-A143-B7F0-4AA0748727BA}"/>
              </c:ext>
            </c:extLst>
          </c:dPt>
          <c:dPt>
            <c:idx val="2"/>
            <c:invertIfNegative val="0"/>
            <c:bubble3D val="0"/>
            <c:extLst>
              <c:ext xmlns:c16="http://schemas.microsoft.com/office/drawing/2014/chart" uri="{C3380CC4-5D6E-409C-BE32-E72D297353CC}">
                <c16:uniqueId val="{00000002-3E33-A143-B7F0-4AA0748727BA}"/>
              </c:ext>
            </c:extLst>
          </c:dPt>
          <c:dPt>
            <c:idx val="3"/>
            <c:invertIfNegative val="0"/>
            <c:bubble3D val="0"/>
            <c:extLst>
              <c:ext xmlns:c16="http://schemas.microsoft.com/office/drawing/2014/chart" uri="{C3380CC4-5D6E-409C-BE32-E72D297353CC}">
                <c16:uniqueId val="{00000003-3E33-A143-B7F0-4AA0748727BA}"/>
              </c:ext>
            </c:extLst>
          </c:dPt>
          <c:dPt>
            <c:idx val="4"/>
            <c:invertIfNegative val="0"/>
            <c:bubble3D val="0"/>
            <c:extLst>
              <c:ext xmlns:c16="http://schemas.microsoft.com/office/drawing/2014/chart" uri="{C3380CC4-5D6E-409C-BE32-E72D297353CC}">
                <c16:uniqueId val="{00000004-3E33-A143-B7F0-4AA0748727BA}"/>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Data!$B$28:$B$37</c:f>
              <c:strCache>
                <c:ptCount val="10"/>
                <c:pt idx="0">
                  <c:v>Dyslexi</c:v>
                </c:pt>
                <c:pt idx="1">
                  <c:v>Synnedsättning</c:v>
                </c:pt>
                <c:pt idx="2">
                  <c:v>Neuropsykiatrisk funktionsnedsättning</c:v>
                </c:pt>
                <c:pt idx="3">
                  <c:v>Vill inte svara</c:v>
                </c:pt>
                <c:pt idx="4">
                  <c:v>Annat</c:v>
                </c:pt>
                <c:pt idx="5">
                  <c:v>Motoriska svårigheter</c:v>
                </c:pt>
                <c:pt idx="6">
                  <c:v>Döv</c:v>
                </c:pt>
                <c:pt idx="7">
                  <c:v>Intellektuell funktionsnedsättning</c:v>
                </c:pt>
                <c:pt idx="8">
                  <c:v>Afasi</c:v>
                </c:pt>
                <c:pt idx="9">
                  <c:v>Dövblind</c:v>
                </c:pt>
              </c:strCache>
            </c:strRef>
          </c:cat>
          <c:val>
            <c:numRef>
              <c:f>Data!$D$28:$D$37</c:f>
              <c:numCache>
                <c:formatCode>###0%</c:formatCode>
                <c:ptCount val="10"/>
                <c:pt idx="0">
                  <c:v>0.37677419354838709</c:v>
                </c:pt>
                <c:pt idx="1">
                  <c:v>0.2</c:v>
                </c:pt>
                <c:pt idx="2">
                  <c:v>0.16258064516129031</c:v>
                </c:pt>
                <c:pt idx="3">
                  <c:v>0.10709677419354841</c:v>
                </c:pt>
                <c:pt idx="4">
                  <c:v>0.10064516129032258</c:v>
                </c:pt>
                <c:pt idx="5">
                  <c:v>3.3548387096774192E-2</c:v>
                </c:pt>
                <c:pt idx="6">
                  <c:v>9.0322580645161299E-3</c:v>
                </c:pt>
                <c:pt idx="7">
                  <c:v>6.4516129032258064E-3</c:v>
                </c:pt>
                <c:pt idx="8">
                  <c:v>2.5806451612903226E-3</c:v>
                </c:pt>
                <c:pt idx="9">
                  <c:v>1.2903225806451613E-3</c:v>
                </c:pt>
              </c:numCache>
            </c:numRef>
          </c:val>
          <c:extLst>
            <c:ext xmlns:c16="http://schemas.microsoft.com/office/drawing/2014/chart" uri="{C3380CC4-5D6E-409C-BE32-E72D297353CC}">
              <c16:uniqueId val="{00000005-3E33-A143-B7F0-4AA0748727BA}"/>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329089921087"/>
          <c:y val="4.3343642684565802E-2"/>
          <c:w val="0.61115651370293933"/>
          <c:h val="0.71738045221082536"/>
        </c:manualLayout>
      </c:layout>
      <c:barChart>
        <c:barDir val="bar"/>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3B7D-ED4E-85E3-7D4F85EC083D}"/>
              </c:ext>
            </c:extLst>
          </c:dPt>
          <c:dPt>
            <c:idx val="1"/>
            <c:invertIfNegative val="0"/>
            <c:bubble3D val="0"/>
            <c:extLst>
              <c:ext xmlns:c16="http://schemas.microsoft.com/office/drawing/2014/chart" uri="{C3380CC4-5D6E-409C-BE32-E72D297353CC}">
                <c16:uniqueId val="{00000001-3B7D-ED4E-85E3-7D4F85EC083D}"/>
              </c:ext>
            </c:extLst>
          </c:dPt>
          <c:dPt>
            <c:idx val="2"/>
            <c:invertIfNegative val="0"/>
            <c:bubble3D val="0"/>
            <c:extLst>
              <c:ext xmlns:c16="http://schemas.microsoft.com/office/drawing/2014/chart" uri="{C3380CC4-5D6E-409C-BE32-E72D297353CC}">
                <c16:uniqueId val="{00000002-3B7D-ED4E-85E3-7D4F85EC083D}"/>
              </c:ext>
            </c:extLst>
          </c:dPt>
          <c:dPt>
            <c:idx val="3"/>
            <c:invertIfNegative val="0"/>
            <c:bubble3D val="0"/>
            <c:extLst>
              <c:ext xmlns:c16="http://schemas.microsoft.com/office/drawing/2014/chart" uri="{C3380CC4-5D6E-409C-BE32-E72D297353CC}">
                <c16:uniqueId val="{00000003-3B7D-ED4E-85E3-7D4F85EC083D}"/>
              </c:ext>
            </c:extLst>
          </c:dPt>
          <c:dPt>
            <c:idx val="4"/>
            <c:invertIfNegative val="0"/>
            <c:bubble3D val="0"/>
            <c:extLst>
              <c:ext xmlns:c16="http://schemas.microsoft.com/office/drawing/2014/chart" uri="{C3380CC4-5D6E-409C-BE32-E72D297353CC}">
                <c16:uniqueId val="{00000004-3B7D-ED4E-85E3-7D4F85EC083D}"/>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Data!$B$22:$B$26</c:f>
              <c:strCache>
                <c:ptCount val="5"/>
                <c:pt idx="0">
                  <c:v>Jag laddar ner böcker</c:v>
                </c:pt>
                <c:pt idx="1">
                  <c:v>Jag strömmar böcker i appen</c:v>
                </c:pt>
                <c:pt idx="2">
                  <c:v>Jag strömmar böcker på webben via webbspelaren</c:v>
                </c:pt>
                <c:pt idx="3">
                  <c:v>Jag läser i Daisy spelare</c:v>
                </c:pt>
                <c:pt idx="4">
                  <c:v>Jag läser punktskriftsböcker</c:v>
                </c:pt>
              </c:strCache>
            </c:strRef>
          </c:cat>
          <c:val>
            <c:numRef>
              <c:f>Data!$D$22:$D$26</c:f>
              <c:numCache>
                <c:formatCode>###0%</c:formatCode>
                <c:ptCount val="5"/>
                <c:pt idx="0">
                  <c:v>0.40482233502538073</c:v>
                </c:pt>
                <c:pt idx="1">
                  <c:v>0.45685279187817257</c:v>
                </c:pt>
                <c:pt idx="2">
                  <c:v>0.12309644670050761</c:v>
                </c:pt>
                <c:pt idx="3">
                  <c:v>1.5228426395939087E-2</c:v>
                </c:pt>
                <c:pt idx="4">
                  <c:v>0</c:v>
                </c:pt>
              </c:numCache>
            </c:numRef>
          </c:val>
          <c:extLst>
            <c:ext xmlns:c16="http://schemas.microsoft.com/office/drawing/2014/chart" uri="{C3380CC4-5D6E-409C-BE32-E72D297353CC}">
              <c16:uniqueId val="{00000005-3B7D-ED4E-85E3-7D4F85EC083D}"/>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85424548876498E-2"/>
          <c:y val="0.1913781220164556"/>
          <c:w val="0.88954734453072581"/>
          <c:h val="0.56934601678544905"/>
        </c:manualLayout>
      </c:layout>
      <c:barChart>
        <c:barDir val="col"/>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AB89-7C4A-8259-EEACB35DF684}"/>
              </c:ext>
            </c:extLst>
          </c:dPt>
          <c:dPt>
            <c:idx val="1"/>
            <c:invertIfNegative val="0"/>
            <c:bubble3D val="0"/>
            <c:extLst>
              <c:ext xmlns:c16="http://schemas.microsoft.com/office/drawing/2014/chart" uri="{C3380CC4-5D6E-409C-BE32-E72D297353CC}">
                <c16:uniqueId val="{00000001-AB89-7C4A-8259-EEACB35DF684}"/>
              </c:ext>
            </c:extLst>
          </c:dPt>
          <c:dPt>
            <c:idx val="2"/>
            <c:invertIfNegative val="0"/>
            <c:bubble3D val="0"/>
            <c:extLst>
              <c:ext xmlns:c16="http://schemas.microsoft.com/office/drawing/2014/chart" uri="{C3380CC4-5D6E-409C-BE32-E72D297353CC}">
                <c16:uniqueId val="{00000002-AB89-7C4A-8259-EEACB35DF684}"/>
              </c:ext>
            </c:extLst>
          </c:dPt>
          <c:dPt>
            <c:idx val="3"/>
            <c:invertIfNegative val="0"/>
            <c:bubble3D val="0"/>
            <c:extLst>
              <c:ext xmlns:c16="http://schemas.microsoft.com/office/drawing/2014/chart" uri="{C3380CC4-5D6E-409C-BE32-E72D297353CC}">
                <c16:uniqueId val="{00000003-AB89-7C4A-8259-EEACB35DF684}"/>
              </c:ext>
            </c:extLst>
          </c:dPt>
          <c:dPt>
            <c:idx val="4"/>
            <c:invertIfNegative val="0"/>
            <c:bubble3D val="0"/>
            <c:extLst>
              <c:ext xmlns:c16="http://schemas.microsoft.com/office/drawing/2014/chart" uri="{C3380CC4-5D6E-409C-BE32-E72D297353CC}">
                <c16:uniqueId val="{00000004-AB89-7C4A-8259-EEACB35DF684}"/>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Data!$B$51:$B$54</c:f>
              <c:strCache>
                <c:ptCount val="4"/>
                <c:pt idx="0">
                  <c:v>Skönlitteratur, för nöjes skull</c:v>
                </c:pt>
                <c:pt idx="1">
                  <c:v>Studielitteratur</c:v>
                </c:pt>
                <c:pt idx="2">
                  <c:v>Facklitteratur, för nöjes skull</c:v>
                </c:pt>
                <c:pt idx="3">
                  <c:v>Annat</c:v>
                </c:pt>
              </c:strCache>
            </c:strRef>
          </c:cat>
          <c:val>
            <c:numRef>
              <c:f>Data!$D$51:$D$54</c:f>
              <c:numCache>
                <c:formatCode>###0%</c:formatCode>
                <c:ptCount val="4"/>
                <c:pt idx="0">
                  <c:v>0.60489060489060487</c:v>
                </c:pt>
                <c:pt idx="1">
                  <c:v>0.46589446589446587</c:v>
                </c:pt>
                <c:pt idx="2">
                  <c:v>0.2857142857142857</c:v>
                </c:pt>
                <c:pt idx="3">
                  <c:v>7.7220077220077218E-2</c:v>
                </c:pt>
              </c:numCache>
            </c:numRef>
          </c:val>
          <c:extLst>
            <c:ext xmlns:c16="http://schemas.microsoft.com/office/drawing/2014/chart" uri="{C3380CC4-5D6E-409C-BE32-E72D297353CC}">
              <c16:uniqueId val="{00000005-AB89-7C4A-8259-EEACB35DF684}"/>
            </c:ext>
          </c:extLst>
        </c:ser>
        <c:dLbls>
          <c:showLegendKey val="0"/>
          <c:showVal val="0"/>
          <c:showCatName val="0"/>
          <c:showSerName val="0"/>
          <c:showPercent val="0"/>
          <c:showBubbleSize val="0"/>
        </c:dLbls>
        <c:gapWidth val="55"/>
        <c:axId val="-2125417272"/>
        <c:axId val="-2130509576"/>
      </c:barChart>
      <c:catAx>
        <c:axId val="-2125417272"/>
        <c:scaling>
          <c:orientation val="minMax"/>
        </c:scaling>
        <c:delete val="0"/>
        <c:axPos val="b"/>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l"/>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344928321306"/>
          <c:y val="4.3343642684565802E-2"/>
          <c:w val="0.29217458906824417"/>
          <c:h val="0.88594085739282602"/>
        </c:manualLayout>
      </c:layout>
      <c:barChart>
        <c:barDir val="bar"/>
        <c:grouping val="clustered"/>
        <c:varyColors val="0"/>
        <c:ser>
          <c:idx val="0"/>
          <c:order val="0"/>
          <c:spPr>
            <a:solidFill>
              <a:srgbClr val="64B44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Totalt!$B$30:$B$39</c:f>
              <c:strCache>
                <c:ptCount val="10"/>
                <c:pt idx="0">
                  <c:v>Deckare</c:v>
                </c:pt>
                <c:pt idx="1">
                  <c:v>Facklitteratur</c:v>
                </c:pt>
                <c:pt idx="2">
                  <c:v>Blandat</c:v>
                </c:pt>
                <c:pt idx="3">
                  <c:v>Skönlitteratur/romaner</c:v>
                </c:pt>
                <c:pt idx="4">
                  <c:v>Fantasy</c:v>
                </c:pt>
                <c:pt idx="5">
                  <c:v>Religiösa/andliga böcker</c:v>
                </c:pt>
                <c:pt idx="6">
                  <c:v>Biografier</c:v>
                </c:pt>
                <c:pt idx="7">
                  <c:v>Barn/ungdomsböcker</c:v>
                </c:pt>
                <c:pt idx="8">
                  <c:v>Vet ej</c:v>
                </c:pt>
                <c:pt idx="9">
                  <c:v>Annat</c:v>
                </c:pt>
              </c:strCache>
            </c:strRef>
          </c:cat>
          <c:val>
            <c:numRef>
              <c:f>Totalt!$C$30:$C$39</c:f>
              <c:numCache>
                <c:formatCode>0%</c:formatCode>
                <c:ptCount val="10"/>
                <c:pt idx="0">
                  <c:v>0.2711864406779661</c:v>
                </c:pt>
                <c:pt idx="1">
                  <c:v>0.25423728813559321</c:v>
                </c:pt>
                <c:pt idx="2">
                  <c:v>0.15254237288135594</c:v>
                </c:pt>
                <c:pt idx="3">
                  <c:v>0.13559322033898305</c:v>
                </c:pt>
                <c:pt idx="4">
                  <c:v>6.7796610169491525E-2</c:v>
                </c:pt>
                <c:pt idx="5">
                  <c:v>6.7796610169491525E-2</c:v>
                </c:pt>
                <c:pt idx="6">
                  <c:v>6.7796610169491525E-2</c:v>
                </c:pt>
                <c:pt idx="7">
                  <c:v>6.7796610169491525E-2</c:v>
                </c:pt>
                <c:pt idx="8">
                  <c:v>1.6949152542372881E-2</c:v>
                </c:pt>
                <c:pt idx="9">
                  <c:v>8.4745762711864403E-2</c:v>
                </c:pt>
              </c:numCache>
            </c:numRef>
          </c:val>
          <c:extLst>
            <c:ext xmlns:c16="http://schemas.microsoft.com/office/drawing/2014/chart" uri="{C3380CC4-5D6E-409C-BE32-E72D297353CC}">
              <c16:uniqueId val="{00000000-58E1-554C-8FD6-07E87D3A0CD9}"/>
            </c:ext>
          </c:extLst>
        </c:ser>
        <c:dLbls>
          <c:showLegendKey val="0"/>
          <c:showVal val="0"/>
          <c:showCatName val="0"/>
          <c:showSerName val="0"/>
          <c:showPercent val="0"/>
          <c:showBubbleSize val="0"/>
        </c:dLbls>
        <c:gapWidth val="55"/>
        <c:axId val="2137496840"/>
        <c:axId val="2137500456"/>
      </c:barChart>
      <c:catAx>
        <c:axId val="2137496840"/>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500456"/>
        <c:crosses val="autoZero"/>
        <c:auto val="1"/>
        <c:lblAlgn val="ctr"/>
        <c:lblOffset val="100"/>
        <c:noMultiLvlLbl val="0"/>
      </c:catAx>
      <c:valAx>
        <c:axId val="2137500456"/>
        <c:scaling>
          <c:orientation val="minMax"/>
        </c:scaling>
        <c:delete val="1"/>
        <c:axPos val="t"/>
        <c:numFmt formatCode="0%" sourceLinked="1"/>
        <c:majorTickMark val="none"/>
        <c:minorTickMark val="none"/>
        <c:tickLblPos val="nextTo"/>
        <c:crossAx val="21374968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344928321306"/>
          <c:y val="4.3343642684565802E-2"/>
          <c:w val="0.36888390213871813"/>
          <c:h val="0.88594085739282602"/>
        </c:manualLayout>
      </c:layout>
      <c:barChart>
        <c:barDir val="bar"/>
        <c:grouping val="clustered"/>
        <c:varyColors val="0"/>
        <c:ser>
          <c:idx val="0"/>
          <c:order val="0"/>
          <c:spPr>
            <a:solidFill>
              <a:srgbClr val="64B44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Totalt!$B$36:$B$48</c:f>
              <c:strCache>
                <c:ptCount val="13"/>
                <c:pt idx="0">
                  <c:v>Uppläsningen/talsyntesen</c:v>
                </c:pt>
                <c:pt idx="1">
                  <c:v>Appen</c:v>
                </c:pt>
                <c:pt idx="2">
                  <c:v>Utbudet</c:v>
                </c:pt>
                <c:pt idx="3">
                  <c:v>Användarvänligheten</c:v>
                </c:pt>
                <c:pt idx="4">
                  <c:v>Läsfunktionen</c:v>
                </c:pt>
                <c:pt idx="5">
                  <c:v>Sökfunktionen</c:v>
                </c:pt>
                <c:pt idx="6">
                  <c:v>Vill kunna lyssna och läsa samtidigt</c:v>
                </c:pt>
                <c:pt idx="7">
                  <c:v>Enklare att återställa lösenord</c:v>
                </c:pt>
                <c:pt idx="8">
                  <c:v>Saknar textade böcker</c:v>
                </c:pt>
                <c:pt idx="9">
                  <c:v>Inget</c:v>
                </c:pt>
                <c:pt idx="10">
                  <c:v>Att böcker är inlästa i tid/läses in snabbare</c:v>
                </c:pt>
                <c:pt idx="11">
                  <c:v>Vet ej</c:v>
                </c:pt>
                <c:pt idx="12">
                  <c:v>Annat</c:v>
                </c:pt>
              </c:strCache>
            </c:strRef>
          </c:cat>
          <c:val>
            <c:numRef>
              <c:f>Totalt!$C$36:$C$48</c:f>
              <c:numCache>
                <c:formatCode>0%</c:formatCode>
                <c:ptCount val="13"/>
                <c:pt idx="0">
                  <c:v>0.40217391304347827</c:v>
                </c:pt>
                <c:pt idx="1">
                  <c:v>0.21739130434782608</c:v>
                </c:pt>
                <c:pt idx="2">
                  <c:v>0.18478260869565216</c:v>
                </c:pt>
                <c:pt idx="3">
                  <c:v>0.14130434782608695</c:v>
                </c:pt>
                <c:pt idx="4">
                  <c:v>9.7826086956521743E-2</c:v>
                </c:pt>
                <c:pt idx="5">
                  <c:v>8.6956521739130432E-2</c:v>
                </c:pt>
                <c:pt idx="6">
                  <c:v>4.3478260869565216E-2</c:v>
                </c:pt>
                <c:pt idx="7">
                  <c:v>3.2608695652173912E-2</c:v>
                </c:pt>
                <c:pt idx="8">
                  <c:v>2.1739130434782608E-2</c:v>
                </c:pt>
                <c:pt idx="9">
                  <c:v>2.1739130434782608E-2</c:v>
                </c:pt>
                <c:pt idx="10">
                  <c:v>1.0869565217391304E-2</c:v>
                </c:pt>
                <c:pt idx="11">
                  <c:v>3.2608695652173912E-2</c:v>
                </c:pt>
                <c:pt idx="12">
                  <c:v>3.2608695652173912E-2</c:v>
                </c:pt>
              </c:numCache>
            </c:numRef>
          </c:val>
          <c:extLst>
            <c:ext xmlns:c16="http://schemas.microsoft.com/office/drawing/2014/chart" uri="{C3380CC4-5D6E-409C-BE32-E72D297353CC}">
              <c16:uniqueId val="{00000000-6B4A-684E-AC58-21D632527378}"/>
            </c:ext>
          </c:extLst>
        </c:ser>
        <c:dLbls>
          <c:showLegendKey val="0"/>
          <c:showVal val="0"/>
          <c:showCatName val="0"/>
          <c:showSerName val="0"/>
          <c:showPercent val="0"/>
          <c:showBubbleSize val="0"/>
        </c:dLbls>
        <c:gapWidth val="55"/>
        <c:axId val="2137496840"/>
        <c:axId val="2137500456"/>
      </c:barChart>
      <c:catAx>
        <c:axId val="2137496840"/>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500456"/>
        <c:crosses val="autoZero"/>
        <c:auto val="1"/>
        <c:lblAlgn val="ctr"/>
        <c:lblOffset val="100"/>
        <c:noMultiLvlLbl val="0"/>
      </c:catAx>
      <c:valAx>
        <c:axId val="2137500456"/>
        <c:scaling>
          <c:orientation val="minMax"/>
        </c:scaling>
        <c:delete val="1"/>
        <c:axPos val="t"/>
        <c:numFmt formatCode="0%" sourceLinked="1"/>
        <c:majorTickMark val="none"/>
        <c:minorTickMark val="none"/>
        <c:tickLblPos val="nextTo"/>
        <c:crossAx val="21374968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344928321306"/>
          <c:y val="4.3343642684565802E-2"/>
          <c:w val="0.36888390213871813"/>
          <c:h val="0.88594085739282602"/>
        </c:manualLayout>
      </c:layout>
      <c:barChart>
        <c:barDir val="bar"/>
        <c:grouping val="clustered"/>
        <c:varyColors val="0"/>
        <c:ser>
          <c:idx val="0"/>
          <c:order val="0"/>
          <c:spPr>
            <a:solidFill>
              <a:srgbClr val="64B44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Totalt!$B$38:$B$51</c:f>
              <c:strCache>
                <c:ptCount val="14"/>
                <c:pt idx="0">
                  <c:v>Utbudet</c:v>
                </c:pt>
                <c:pt idx="1">
                  <c:v>Smidigt/enkelt</c:v>
                </c:pt>
                <c:pt idx="2">
                  <c:v>Det gör det enklare att läsa/hjälpmedel för att läsa</c:v>
                </c:pt>
                <c:pt idx="3">
                  <c:v>Jag har en läsnedsättning (dyslexi, synskada etc.)</c:v>
                </c:pt>
                <c:pt idx="4">
                  <c:v>Underlättar studier/kurslitteratur finns</c:v>
                </c:pt>
                <c:pt idx="5">
                  <c:v>Tillgängligheten</c:v>
                </c:pt>
                <c:pt idx="6">
                  <c:v>Uppläsningen/talsyntesen</c:v>
                </c:pt>
                <c:pt idx="7">
                  <c:v>Gratis</c:v>
                </c:pt>
                <c:pt idx="8">
                  <c:v>Underlättar/praktiskt</c:v>
                </c:pt>
                <c:pt idx="9">
                  <c:v>Generellt nöjd</c:v>
                </c:pt>
                <c:pt idx="10">
                  <c:v>Bra att kunna lyssna och läsa</c:v>
                </c:pt>
                <c:pt idx="11">
                  <c:v>Sökfunktionen</c:v>
                </c:pt>
                <c:pt idx="12">
                  <c:v>Vet ej/Inget</c:v>
                </c:pt>
                <c:pt idx="13">
                  <c:v>Annat</c:v>
                </c:pt>
              </c:strCache>
            </c:strRef>
          </c:cat>
          <c:val>
            <c:numRef>
              <c:f>Totalt!$C$38:$C$51</c:f>
              <c:numCache>
                <c:formatCode>0%</c:formatCode>
                <c:ptCount val="14"/>
                <c:pt idx="0">
                  <c:v>0.25672371638141811</c:v>
                </c:pt>
                <c:pt idx="1">
                  <c:v>0.14669926650366749</c:v>
                </c:pt>
                <c:pt idx="2">
                  <c:v>0.14425427872860636</c:v>
                </c:pt>
                <c:pt idx="3">
                  <c:v>0.11980440097799511</c:v>
                </c:pt>
                <c:pt idx="4">
                  <c:v>0.11735941320293398</c:v>
                </c:pt>
                <c:pt idx="5">
                  <c:v>0.10024449877750612</c:v>
                </c:pt>
                <c:pt idx="6">
                  <c:v>9.0464547677261614E-2</c:v>
                </c:pt>
                <c:pt idx="7">
                  <c:v>7.823960880195599E-2</c:v>
                </c:pt>
                <c:pt idx="8">
                  <c:v>5.623471882640587E-2</c:v>
                </c:pt>
                <c:pt idx="9">
                  <c:v>4.1564792176039117E-2</c:v>
                </c:pt>
                <c:pt idx="10">
                  <c:v>3.1784841075794622E-2</c:v>
                </c:pt>
                <c:pt idx="11">
                  <c:v>2.2004889975550123E-2</c:v>
                </c:pt>
                <c:pt idx="12">
                  <c:v>9.7799511002444987E-3</c:v>
                </c:pt>
                <c:pt idx="13">
                  <c:v>3.6674816625916873E-2</c:v>
                </c:pt>
              </c:numCache>
            </c:numRef>
          </c:val>
          <c:extLst>
            <c:ext xmlns:c16="http://schemas.microsoft.com/office/drawing/2014/chart" uri="{C3380CC4-5D6E-409C-BE32-E72D297353CC}">
              <c16:uniqueId val="{00000000-6FA0-8B4C-9A00-7B9E9BFF75E9}"/>
            </c:ext>
          </c:extLst>
        </c:ser>
        <c:dLbls>
          <c:showLegendKey val="0"/>
          <c:showVal val="0"/>
          <c:showCatName val="0"/>
          <c:showSerName val="0"/>
          <c:showPercent val="0"/>
          <c:showBubbleSize val="0"/>
        </c:dLbls>
        <c:gapWidth val="55"/>
        <c:axId val="2137496840"/>
        <c:axId val="2137500456"/>
      </c:barChart>
      <c:catAx>
        <c:axId val="2137496840"/>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500456"/>
        <c:crosses val="autoZero"/>
        <c:auto val="1"/>
        <c:lblAlgn val="ctr"/>
        <c:lblOffset val="100"/>
        <c:noMultiLvlLbl val="0"/>
      </c:catAx>
      <c:valAx>
        <c:axId val="2137500456"/>
        <c:scaling>
          <c:orientation val="minMax"/>
        </c:scaling>
        <c:delete val="1"/>
        <c:axPos val="t"/>
        <c:numFmt formatCode="0%" sourceLinked="1"/>
        <c:majorTickMark val="none"/>
        <c:minorTickMark val="none"/>
        <c:tickLblPos val="nextTo"/>
        <c:crossAx val="2137496840"/>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405284197669941"/>
          <c:y val="3.1746031746031703E-2"/>
          <c:w val="0.52765408330064156"/>
          <c:h val="0.69556494540719549"/>
        </c:manualLayout>
      </c:layout>
      <c:barChart>
        <c:barDir val="bar"/>
        <c:grouping val="percentStacked"/>
        <c:varyColors val="0"/>
        <c:ser>
          <c:idx val="0"/>
          <c:order val="0"/>
          <c:tx>
            <c:strRef>
              <c:f>Data!$B$57</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Data!$A$59:$A$61</c:f>
              <c:strCache>
                <c:ptCount val="3"/>
                <c:pt idx="0">
                  <c:v>Det är lätt att läsa böcker i Legimus</c:v>
                </c:pt>
                <c:pt idx="1">
                  <c:v>Det är lätt att använda Legimus</c:v>
                </c:pt>
                <c:pt idx="2">
                  <c:v>Det är lätt att hitta böcker jag letar efter i Legimus</c:v>
                </c:pt>
              </c:strCache>
            </c:strRef>
          </c:cat>
          <c:val>
            <c:numRef>
              <c:f>Data!$B$59:$B$61</c:f>
              <c:numCache>
                <c:formatCode>###0%</c:formatCode>
                <c:ptCount val="3"/>
                <c:pt idx="0">
                  <c:v>1.9157088122605363E-2</c:v>
                </c:pt>
                <c:pt idx="1">
                  <c:v>9.8643649815043158E-3</c:v>
                </c:pt>
                <c:pt idx="2">
                  <c:v>2.9411764705882349E-2</c:v>
                </c:pt>
              </c:numCache>
            </c:numRef>
          </c:val>
          <c:extLst>
            <c:ext xmlns:c16="http://schemas.microsoft.com/office/drawing/2014/chart" uri="{C3380CC4-5D6E-409C-BE32-E72D297353CC}">
              <c16:uniqueId val="{00000000-5446-8043-BA72-B05FA3F95AEB}"/>
            </c:ext>
          </c:extLst>
        </c:ser>
        <c:ser>
          <c:idx val="1"/>
          <c:order val="1"/>
          <c:tx>
            <c:strRef>
              <c:f>Data!$C$57</c:f>
              <c:strCache>
                <c:ptCount val="1"/>
                <c:pt idx="0">
                  <c:v>Instämmer inte</c:v>
                </c:pt>
              </c:strCache>
            </c:strRef>
          </c:tx>
          <c:spPr>
            <a:solidFill>
              <a:srgbClr val="F2955A"/>
            </a:solidFill>
          </c:spPr>
          <c:invertIfNegative val="0"/>
          <c:dLbls>
            <c:dLbl>
              <c:idx val="0"/>
              <c:layout>
                <c:manualLayout>
                  <c:x val="1.6699445109966567E-2"/>
                  <c:y val="2.688524731201297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46-8043-BA72-B05FA3F95AEB}"/>
                </c:ext>
              </c:extLst>
            </c:dLbl>
            <c:dLbl>
              <c:idx val="1"/>
              <c:layout>
                <c:manualLayout>
                  <c:x val="2.0237705819804348E-2"/>
                  <c:y val="2.688524731827268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46-8043-BA72-B05FA3F95AEB}"/>
                </c:ext>
              </c:extLst>
            </c:dLbl>
            <c:dLbl>
              <c:idx val="2"/>
              <c:layout>
                <c:manualLayout>
                  <c:x val="1.087923692126651E-2"/>
                  <c:y val="1.251941887289889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B9-C448-8A38-3F167FD5A36B}"/>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Data!$A$59:$A$61</c:f>
              <c:strCache>
                <c:ptCount val="3"/>
                <c:pt idx="0">
                  <c:v>Det är lätt att läsa böcker i Legimus</c:v>
                </c:pt>
                <c:pt idx="1">
                  <c:v>Det är lätt att använda Legimus</c:v>
                </c:pt>
                <c:pt idx="2">
                  <c:v>Det är lätt att hitta böcker jag letar efter i Legimus</c:v>
                </c:pt>
              </c:strCache>
            </c:strRef>
          </c:cat>
          <c:val>
            <c:numRef>
              <c:f>Data!$C$59:$C$61</c:f>
              <c:numCache>
                <c:formatCode>###0%</c:formatCode>
                <c:ptCount val="3"/>
                <c:pt idx="0">
                  <c:v>4.2145593869731802E-2</c:v>
                </c:pt>
                <c:pt idx="1">
                  <c:v>4.3156596794081376E-2</c:v>
                </c:pt>
                <c:pt idx="2">
                  <c:v>9.3137254901960786E-2</c:v>
                </c:pt>
              </c:numCache>
            </c:numRef>
          </c:val>
          <c:extLst>
            <c:ext xmlns:c16="http://schemas.microsoft.com/office/drawing/2014/chart" uri="{C3380CC4-5D6E-409C-BE32-E72D297353CC}">
              <c16:uniqueId val="{00000003-5446-8043-BA72-B05FA3F95AEB}"/>
            </c:ext>
          </c:extLst>
        </c:ser>
        <c:ser>
          <c:idx val="2"/>
          <c:order val="2"/>
          <c:tx>
            <c:strRef>
              <c:f>Data!$D$57</c:f>
              <c:strCache>
                <c:ptCount val="1"/>
                <c:pt idx="0">
                  <c:v>Varken eller</c:v>
                </c:pt>
              </c:strCache>
            </c:strRef>
          </c:tx>
          <c:spPr>
            <a:solidFill>
              <a:srgbClr val="F6E184"/>
            </a:solidFill>
          </c:spPr>
          <c:invertIfNegative val="0"/>
          <c:dLbls>
            <c:dLbl>
              <c:idx val="0"/>
              <c:layout>
                <c:manualLayout>
                  <c:x val="1.70959437334188E-2"/>
                  <c:y val="2.688524731201297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B9-C448-8A38-3F167FD5A36B}"/>
                </c:ext>
              </c:extLst>
            </c:dLbl>
            <c:dLbl>
              <c:idx val="1"/>
              <c:layout>
                <c:manualLayout>
                  <c:x val="2.1758473842532905E-2"/>
                  <c:y val="2.688524731827268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B9-C448-8A38-3F167FD5A36B}"/>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Data!$A$59:$A$61</c:f>
              <c:strCache>
                <c:ptCount val="3"/>
                <c:pt idx="0">
                  <c:v>Det är lätt att läsa böcker i Legimus</c:v>
                </c:pt>
                <c:pt idx="1">
                  <c:v>Det är lätt att använda Legimus</c:v>
                </c:pt>
                <c:pt idx="2">
                  <c:v>Det är lätt att hitta böcker jag letar efter i Legimus</c:v>
                </c:pt>
              </c:strCache>
            </c:strRef>
          </c:cat>
          <c:val>
            <c:numRef>
              <c:f>Data!$D$59:$D$61</c:f>
              <c:numCache>
                <c:formatCode>###0%</c:formatCode>
                <c:ptCount val="3"/>
                <c:pt idx="0">
                  <c:v>8.9399744572158366E-2</c:v>
                </c:pt>
                <c:pt idx="1">
                  <c:v>8.7546239210850807E-2</c:v>
                </c:pt>
                <c:pt idx="2">
                  <c:v>0.1482843137254902</c:v>
                </c:pt>
              </c:numCache>
            </c:numRef>
          </c:val>
          <c:extLst>
            <c:ext xmlns:c16="http://schemas.microsoft.com/office/drawing/2014/chart" uri="{C3380CC4-5D6E-409C-BE32-E72D297353CC}">
              <c16:uniqueId val="{00000004-5446-8043-BA72-B05FA3F95AEB}"/>
            </c:ext>
          </c:extLst>
        </c:ser>
        <c:ser>
          <c:idx val="3"/>
          <c:order val="3"/>
          <c:tx>
            <c:strRef>
              <c:f>Data!$E$57</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Data!$A$59:$A$61</c:f>
              <c:strCache>
                <c:ptCount val="3"/>
                <c:pt idx="0">
                  <c:v>Det är lätt att läsa böcker i Legimus</c:v>
                </c:pt>
                <c:pt idx="1">
                  <c:v>Det är lätt att använda Legimus</c:v>
                </c:pt>
                <c:pt idx="2">
                  <c:v>Det är lätt att hitta böcker jag letar efter i Legimus</c:v>
                </c:pt>
              </c:strCache>
            </c:strRef>
          </c:cat>
          <c:val>
            <c:numRef>
              <c:f>Data!$E$59:$E$61</c:f>
              <c:numCache>
                <c:formatCode>###0%</c:formatCode>
                <c:ptCount val="3"/>
                <c:pt idx="0">
                  <c:v>0.48403575989782888</c:v>
                </c:pt>
                <c:pt idx="1">
                  <c:v>0.48335388409371149</c:v>
                </c:pt>
                <c:pt idx="2">
                  <c:v>0.44852941176470584</c:v>
                </c:pt>
              </c:numCache>
            </c:numRef>
          </c:val>
          <c:extLst>
            <c:ext xmlns:c16="http://schemas.microsoft.com/office/drawing/2014/chart" uri="{C3380CC4-5D6E-409C-BE32-E72D297353CC}">
              <c16:uniqueId val="{00000005-5446-8043-BA72-B05FA3F95AEB}"/>
            </c:ext>
          </c:extLst>
        </c:ser>
        <c:ser>
          <c:idx val="4"/>
          <c:order val="4"/>
          <c:tx>
            <c:strRef>
              <c:f>Data!$F$57</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Data!$A$59:$A$61</c:f>
              <c:strCache>
                <c:ptCount val="3"/>
                <c:pt idx="0">
                  <c:v>Det är lätt att läsa böcker i Legimus</c:v>
                </c:pt>
                <c:pt idx="1">
                  <c:v>Det är lätt att använda Legimus</c:v>
                </c:pt>
                <c:pt idx="2">
                  <c:v>Det är lätt att hitta böcker jag letar efter i Legimus</c:v>
                </c:pt>
              </c:strCache>
            </c:strRef>
          </c:cat>
          <c:val>
            <c:numRef>
              <c:f>Data!$F$59:$F$61</c:f>
              <c:numCache>
                <c:formatCode>###0%</c:formatCode>
                <c:ptCount val="3"/>
                <c:pt idx="0">
                  <c:v>0.36526181353767562</c:v>
                </c:pt>
                <c:pt idx="1">
                  <c:v>0.37607891491985201</c:v>
                </c:pt>
                <c:pt idx="2">
                  <c:v>0.28063725490196079</c:v>
                </c:pt>
              </c:numCache>
            </c:numRef>
          </c:val>
          <c:extLst>
            <c:ext xmlns:c16="http://schemas.microsoft.com/office/drawing/2014/chart" uri="{C3380CC4-5D6E-409C-BE32-E72D297353CC}">
              <c16:uniqueId val="{00000006-5446-8043-BA72-B05FA3F95AEB}"/>
            </c:ext>
          </c:extLst>
        </c:ser>
        <c:dLbls>
          <c:showLegendKey val="0"/>
          <c:showVal val="1"/>
          <c:showCatName val="0"/>
          <c:showSerName val="0"/>
          <c:showPercent val="0"/>
          <c:showBubbleSize val="0"/>
        </c:dLbls>
        <c:gapWidth val="5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6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crossAx val="-2112385640"/>
        <c:crosses val="autoZero"/>
        <c:crossBetween val="between"/>
        <c:majorUnit val="0.2"/>
      </c:valAx>
      <c:spPr>
        <a:noFill/>
      </c:spPr>
    </c:plotArea>
    <c:legend>
      <c:legendPos val="b"/>
      <c:layout>
        <c:manualLayout>
          <c:xMode val="edge"/>
          <c:yMode val="edge"/>
          <c:x val="0"/>
          <c:y val="0.90535118110236201"/>
          <c:w val="1"/>
          <c:h val="6.3600684119709538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116049741124611"/>
          <c:y val="3.1746031746031703E-2"/>
          <c:w val="0.48152577386910622"/>
          <c:h val="0.69556494540719549"/>
        </c:manualLayout>
      </c:layout>
      <c:barChart>
        <c:barDir val="bar"/>
        <c:grouping val="percentStacked"/>
        <c:varyColors val="0"/>
        <c:ser>
          <c:idx val="0"/>
          <c:order val="0"/>
          <c:tx>
            <c:strRef>
              <c:f>Data!$B$57</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Data!$A$62:$A$64</c:f>
              <c:strCache>
                <c:ptCount val="3"/>
                <c:pt idx="0">
                  <c:v>Det finns ett bra utbud av böcker i Legimus</c:v>
                </c:pt>
                <c:pt idx="1">
                  <c:v>Läs- och boktips presenteras på ett bra sätt på Legimus hemsida</c:v>
                </c:pt>
                <c:pt idx="2">
                  <c:v>Det är lätt att kontakta Legimus om jag behöver hjälp</c:v>
                </c:pt>
              </c:strCache>
            </c:strRef>
          </c:cat>
          <c:val>
            <c:numRef>
              <c:f>Data!$B$62:$B$64</c:f>
              <c:numCache>
                <c:formatCode>###0%</c:formatCode>
                <c:ptCount val="3"/>
                <c:pt idx="0">
                  <c:v>1.2610340479192938E-2</c:v>
                </c:pt>
                <c:pt idx="1">
                  <c:v>3.4557235421166309E-2</c:v>
                </c:pt>
                <c:pt idx="2">
                  <c:v>3.007518796992481E-2</c:v>
                </c:pt>
              </c:numCache>
            </c:numRef>
          </c:val>
          <c:extLst>
            <c:ext xmlns:c16="http://schemas.microsoft.com/office/drawing/2014/chart" uri="{C3380CC4-5D6E-409C-BE32-E72D297353CC}">
              <c16:uniqueId val="{00000000-2A5B-774F-934C-5B36EED1C352}"/>
            </c:ext>
          </c:extLst>
        </c:ser>
        <c:ser>
          <c:idx val="1"/>
          <c:order val="1"/>
          <c:tx>
            <c:strRef>
              <c:f>Data!$C$57</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2"/>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Data!$A$62:$A$64</c:f>
              <c:strCache>
                <c:ptCount val="3"/>
                <c:pt idx="0">
                  <c:v>Det finns ett bra utbud av böcker i Legimus</c:v>
                </c:pt>
                <c:pt idx="1">
                  <c:v>Läs- och boktips presenteras på ett bra sätt på Legimus hemsida</c:v>
                </c:pt>
                <c:pt idx="2">
                  <c:v>Det är lätt att kontakta Legimus om jag behöver hjälp</c:v>
                </c:pt>
              </c:strCache>
            </c:strRef>
          </c:cat>
          <c:val>
            <c:numRef>
              <c:f>Data!$C$62:$C$64</c:f>
              <c:numCache>
                <c:formatCode>###0%</c:formatCode>
                <c:ptCount val="3"/>
                <c:pt idx="0">
                  <c:v>6.3051702395964693E-2</c:v>
                </c:pt>
                <c:pt idx="1">
                  <c:v>0.10367170626349892</c:v>
                </c:pt>
                <c:pt idx="2">
                  <c:v>8.2706766917293228E-2</c:v>
                </c:pt>
              </c:numCache>
            </c:numRef>
          </c:val>
          <c:extLst>
            <c:ext xmlns:c16="http://schemas.microsoft.com/office/drawing/2014/chart" uri="{C3380CC4-5D6E-409C-BE32-E72D297353CC}">
              <c16:uniqueId val="{00000001-2A5B-774F-934C-5B36EED1C352}"/>
            </c:ext>
          </c:extLst>
        </c:ser>
        <c:ser>
          <c:idx val="2"/>
          <c:order val="2"/>
          <c:tx>
            <c:strRef>
              <c:f>Data!$D$57</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Data!$A$62:$A$64</c:f>
              <c:strCache>
                <c:ptCount val="3"/>
                <c:pt idx="0">
                  <c:v>Det finns ett bra utbud av böcker i Legimus</c:v>
                </c:pt>
                <c:pt idx="1">
                  <c:v>Läs- och boktips presenteras på ett bra sätt på Legimus hemsida</c:v>
                </c:pt>
                <c:pt idx="2">
                  <c:v>Det är lätt att kontakta Legimus om jag behöver hjälp</c:v>
                </c:pt>
              </c:strCache>
            </c:strRef>
          </c:cat>
          <c:val>
            <c:numRef>
              <c:f>Data!$D$62:$D$64</c:f>
              <c:numCache>
                <c:formatCode>###0%</c:formatCode>
                <c:ptCount val="3"/>
                <c:pt idx="0">
                  <c:v>0.11853720050441362</c:v>
                </c:pt>
                <c:pt idx="1">
                  <c:v>0.27213822894168466</c:v>
                </c:pt>
                <c:pt idx="2">
                  <c:v>0.22932330827067665</c:v>
                </c:pt>
              </c:numCache>
            </c:numRef>
          </c:val>
          <c:extLst>
            <c:ext xmlns:c16="http://schemas.microsoft.com/office/drawing/2014/chart" uri="{C3380CC4-5D6E-409C-BE32-E72D297353CC}">
              <c16:uniqueId val="{00000002-2A5B-774F-934C-5B36EED1C352}"/>
            </c:ext>
          </c:extLst>
        </c:ser>
        <c:ser>
          <c:idx val="3"/>
          <c:order val="3"/>
          <c:tx>
            <c:strRef>
              <c:f>Data!$E$57</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Data!$A$62:$A$64</c:f>
              <c:strCache>
                <c:ptCount val="3"/>
                <c:pt idx="0">
                  <c:v>Det finns ett bra utbud av böcker i Legimus</c:v>
                </c:pt>
                <c:pt idx="1">
                  <c:v>Läs- och boktips presenteras på ett bra sätt på Legimus hemsida</c:v>
                </c:pt>
                <c:pt idx="2">
                  <c:v>Det är lätt att kontakta Legimus om jag behöver hjälp</c:v>
                </c:pt>
              </c:strCache>
            </c:strRef>
          </c:cat>
          <c:val>
            <c:numRef>
              <c:f>Data!$E$62:$E$64</c:f>
              <c:numCache>
                <c:formatCode>###0%</c:formatCode>
                <c:ptCount val="3"/>
                <c:pt idx="0">
                  <c:v>0.50819672131147542</c:v>
                </c:pt>
                <c:pt idx="1">
                  <c:v>0.42548596112311016</c:v>
                </c:pt>
                <c:pt idx="2">
                  <c:v>0.43609022556390975</c:v>
                </c:pt>
              </c:numCache>
            </c:numRef>
          </c:val>
          <c:extLst>
            <c:ext xmlns:c16="http://schemas.microsoft.com/office/drawing/2014/chart" uri="{C3380CC4-5D6E-409C-BE32-E72D297353CC}">
              <c16:uniqueId val="{00000003-2A5B-774F-934C-5B36EED1C352}"/>
            </c:ext>
          </c:extLst>
        </c:ser>
        <c:ser>
          <c:idx val="4"/>
          <c:order val="4"/>
          <c:tx>
            <c:strRef>
              <c:f>Data!$F$57</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Data!$A$62:$A$64</c:f>
              <c:strCache>
                <c:ptCount val="3"/>
                <c:pt idx="0">
                  <c:v>Det finns ett bra utbud av böcker i Legimus</c:v>
                </c:pt>
                <c:pt idx="1">
                  <c:v>Läs- och boktips presenteras på ett bra sätt på Legimus hemsida</c:v>
                </c:pt>
                <c:pt idx="2">
                  <c:v>Det är lätt att kontakta Legimus om jag behöver hjälp</c:v>
                </c:pt>
              </c:strCache>
            </c:strRef>
          </c:cat>
          <c:val>
            <c:numRef>
              <c:f>Data!$F$62:$F$64</c:f>
              <c:numCache>
                <c:formatCode>###0%</c:formatCode>
                <c:ptCount val="3"/>
                <c:pt idx="0">
                  <c:v>0.29760403530895335</c:v>
                </c:pt>
                <c:pt idx="1">
                  <c:v>0.16414686825053995</c:v>
                </c:pt>
                <c:pt idx="2">
                  <c:v>0.22180451127819548</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5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4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crossAx val="-2112385640"/>
        <c:crosses val="autoZero"/>
        <c:crossBetween val="between"/>
        <c:majorUnit val="0.2"/>
      </c:valAx>
      <c:spPr>
        <a:noFill/>
      </c:spPr>
    </c:plotArea>
    <c:legend>
      <c:legendPos val="b"/>
      <c:layout>
        <c:manualLayout>
          <c:xMode val="edge"/>
          <c:yMode val="edge"/>
          <c:x val="8.5399512422820276E-2"/>
          <c:y val="0.90535112381101768"/>
          <c:w val="0.91296367481118901"/>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686625474156499"/>
          <c:y val="3.1746031746031703E-2"/>
          <c:w val="0.52044768851966505"/>
          <c:h val="0.69556494540719549"/>
        </c:manualLayout>
      </c:layout>
      <c:barChart>
        <c:barDir val="bar"/>
        <c:grouping val="percentStacked"/>
        <c:varyColors val="0"/>
        <c:ser>
          <c:idx val="0"/>
          <c:order val="0"/>
          <c:tx>
            <c:strRef>
              <c:f>Data!$B$57</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Data!$A$65:$A$67</c:f>
              <c:strCache>
                <c:ptCount val="3"/>
                <c:pt idx="0">
                  <c:v>Legimus lyssnar på mina behov och önskemål</c:v>
                </c:pt>
                <c:pt idx="1">
                  <c:v>Om jag frågar på ett bibliotek om saker som har med Legimus att göra får jag bra hjälp</c:v>
                </c:pt>
                <c:pt idx="2">
                  <c:v>Legimus får mig att vilja läsa fler böcker</c:v>
                </c:pt>
              </c:strCache>
            </c:strRef>
          </c:cat>
          <c:val>
            <c:numRef>
              <c:f>Data!$B$65:$B$67</c:f>
              <c:numCache>
                <c:formatCode>###0%</c:formatCode>
                <c:ptCount val="3"/>
                <c:pt idx="0">
                  <c:v>3.3088235294117647E-2</c:v>
                </c:pt>
                <c:pt idx="1">
                  <c:v>8.0000000000000002E-3</c:v>
                </c:pt>
                <c:pt idx="2">
                  <c:v>2.0618556701030924E-2</c:v>
                </c:pt>
              </c:numCache>
            </c:numRef>
          </c:val>
          <c:extLst>
            <c:ext xmlns:c16="http://schemas.microsoft.com/office/drawing/2014/chart" uri="{C3380CC4-5D6E-409C-BE32-E72D297353CC}">
              <c16:uniqueId val="{00000000-C6AA-7244-AFBF-1D7321AAD58A}"/>
            </c:ext>
          </c:extLst>
        </c:ser>
        <c:ser>
          <c:idx val="1"/>
          <c:order val="1"/>
          <c:tx>
            <c:strRef>
              <c:f>Data!$C$57</c:f>
              <c:strCache>
                <c:ptCount val="1"/>
                <c:pt idx="0">
                  <c:v>Instämmer inte</c:v>
                </c:pt>
              </c:strCache>
            </c:strRef>
          </c:tx>
          <c:spPr>
            <a:solidFill>
              <a:srgbClr val="F2955A"/>
            </a:solidFill>
          </c:spPr>
          <c:invertIfNegative val="0"/>
          <c:dLbls>
            <c:dLbl>
              <c:idx val="0"/>
              <c:layout>
                <c:manualLayout>
                  <c:x val="1.721338360906367E-2"/>
                  <c:y val="2.93806557796572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8E-6C4E-B8A5-73C9E2C3F965}"/>
                </c:ext>
              </c:extLst>
            </c:dLbl>
            <c:dLbl>
              <c:idx val="1"/>
              <c:layout>
                <c:manualLayout>
                  <c:x val="2.5037648885910875E-2"/>
                  <c:y val="2.938065578307764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8E-6C4E-B8A5-73C9E2C3F965}"/>
                </c:ext>
              </c:extLst>
            </c:dLbl>
            <c:dLbl>
              <c:idx val="2"/>
              <c:layout>
                <c:manualLayout>
                  <c:x val="2.5037648885910875E-2"/>
                  <c:y val="2.938065578991836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8E-6C4E-B8A5-73C9E2C3F965}"/>
                </c:ext>
              </c:extLst>
            </c:dLbl>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Data!$A$65:$A$67</c:f>
              <c:strCache>
                <c:ptCount val="3"/>
                <c:pt idx="0">
                  <c:v>Legimus lyssnar på mina behov och önskemål</c:v>
                </c:pt>
                <c:pt idx="1">
                  <c:v>Om jag frågar på ett bibliotek om saker som har med Legimus att göra får jag bra hjälp</c:v>
                </c:pt>
                <c:pt idx="2">
                  <c:v>Legimus får mig att vilja läsa fler böcker</c:v>
                </c:pt>
              </c:strCache>
            </c:strRef>
          </c:cat>
          <c:val>
            <c:numRef>
              <c:f>Data!$C$65:$C$67</c:f>
              <c:numCache>
                <c:formatCode>###0%</c:formatCode>
                <c:ptCount val="3"/>
                <c:pt idx="0">
                  <c:v>5.8823529411764698E-2</c:v>
                </c:pt>
                <c:pt idx="1">
                  <c:v>4.3999999999999997E-2</c:v>
                </c:pt>
                <c:pt idx="2">
                  <c:v>5.1546391752577317E-2</c:v>
                </c:pt>
              </c:numCache>
            </c:numRef>
          </c:val>
          <c:extLst>
            <c:ext xmlns:c16="http://schemas.microsoft.com/office/drawing/2014/chart" uri="{C3380CC4-5D6E-409C-BE32-E72D297353CC}">
              <c16:uniqueId val="{00000001-C6AA-7244-AFBF-1D7321AAD58A}"/>
            </c:ext>
          </c:extLst>
        </c:ser>
        <c:ser>
          <c:idx val="2"/>
          <c:order val="2"/>
          <c:tx>
            <c:strRef>
              <c:f>Data!$D$57</c:f>
              <c:strCache>
                <c:ptCount val="1"/>
                <c:pt idx="0">
                  <c:v>Varken eller</c:v>
                </c:pt>
              </c:strCache>
            </c:strRef>
          </c:tx>
          <c:spPr>
            <a:solidFill>
              <a:srgbClr val="F6E184"/>
            </a:solidFill>
          </c:spPr>
          <c:invertIfNegative val="0"/>
          <c:dLbls>
            <c:dLbl>
              <c:idx val="1"/>
              <c:layout>
                <c:manualLayout>
                  <c:x val="2.9732208052019052E-2"/>
                  <c:y val="2.938065578307764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8E-6C4E-B8A5-73C9E2C3F965}"/>
                </c:ext>
              </c:extLst>
            </c:dLbl>
            <c:dLbl>
              <c:idx val="2"/>
              <c:layout>
                <c:manualLayout>
                  <c:x val="1.7213383609063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8E-6C4E-B8A5-73C9E2C3F965}"/>
                </c:ext>
              </c:extLst>
            </c:dLbl>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Data!$A$65:$A$67</c:f>
              <c:strCache>
                <c:ptCount val="3"/>
                <c:pt idx="0">
                  <c:v>Legimus lyssnar på mina behov och önskemål</c:v>
                </c:pt>
                <c:pt idx="1">
                  <c:v>Om jag frågar på ett bibliotek om saker som har med Legimus att göra får jag bra hjälp</c:v>
                </c:pt>
                <c:pt idx="2">
                  <c:v>Legimus får mig att vilja läsa fler böcker</c:v>
                </c:pt>
              </c:strCache>
            </c:strRef>
          </c:cat>
          <c:val>
            <c:numRef>
              <c:f>Data!$D$65:$D$67</c:f>
              <c:numCache>
                <c:formatCode>###0%</c:formatCode>
                <c:ptCount val="3"/>
                <c:pt idx="0">
                  <c:v>0.23897058823529413</c:v>
                </c:pt>
                <c:pt idx="1">
                  <c:v>8.7999999999999995E-2</c:v>
                </c:pt>
                <c:pt idx="2">
                  <c:v>0.14690721649484537</c:v>
                </c:pt>
              </c:numCache>
            </c:numRef>
          </c:val>
          <c:extLst>
            <c:ext xmlns:c16="http://schemas.microsoft.com/office/drawing/2014/chart" uri="{C3380CC4-5D6E-409C-BE32-E72D297353CC}">
              <c16:uniqueId val="{00000002-C6AA-7244-AFBF-1D7321AAD58A}"/>
            </c:ext>
          </c:extLst>
        </c:ser>
        <c:ser>
          <c:idx val="3"/>
          <c:order val="3"/>
          <c:tx>
            <c:strRef>
              <c:f>Data!$E$57</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Data!$A$65:$A$67</c:f>
              <c:strCache>
                <c:ptCount val="3"/>
                <c:pt idx="0">
                  <c:v>Legimus lyssnar på mina behov och önskemål</c:v>
                </c:pt>
                <c:pt idx="1">
                  <c:v>Om jag frågar på ett bibliotek om saker som har med Legimus att göra får jag bra hjälp</c:v>
                </c:pt>
                <c:pt idx="2">
                  <c:v>Legimus får mig att vilja läsa fler böcker</c:v>
                </c:pt>
              </c:strCache>
            </c:strRef>
          </c:cat>
          <c:val>
            <c:numRef>
              <c:f>Data!$E$65:$E$67</c:f>
              <c:numCache>
                <c:formatCode>###0%</c:formatCode>
                <c:ptCount val="3"/>
                <c:pt idx="0">
                  <c:v>0.48897058823529416</c:v>
                </c:pt>
                <c:pt idx="1">
                  <c:v>0.436</c:v>
                </c:pt>
                <c:pt idx="2">
                  <c:v>0.35438144329896909</c:v>
                </c:pt>
              </c:numCache>
            </c:numRef>
          </c:val>
          <c:extLst>
            <c:ext xmlns:c16="http://schemas.microsoft.com/office/drawing/2014/chart" uri="{C3380CC4-5D6E-409C-BE32-E72D297353CC}">
              <c16:uniqueId val="{00000003-C6AA-7244-AFBF-1D7321AAD58A}"/>
            </c:ext>
          </c:extLst>
        </c:ser>
        <c:ser>
          <c:idx val="4"/>
          <c:order val="4"/>
          <c:tx>
            <c:strRef>
              <c:f>Data!$F$57</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6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Data!$A$65:$A$67</c:f>
              <c:strCache>
                <c:ptCount val="3"/>
                <c:pt idx="0">
                  <c:v>Legimus lyssnar på mina behov och önskemål</c:v>
                </c:pt>
                <c:pt idx="1">
                  <c:v>Om jag frågar på ett bibliotek om saker som har med Legimus att göra får jag bra hjälp</c:v>
                </c:pt>
                <c:pt idx="2">
                  <c:v>Legimus får mig att vilja läsa fler böcker</c:v>
                </c:pt>
              </c:strCache>
            </c:strRef>
          </c:cat>
          <c:val>
            <c:numRef>
              <c:f>Data!$F$65:$F$67</c:f>
              <c:numCache>
                <c:formatCode>###0%</c:formatCode>
                <c:ptCount val="3"/>
                <c:pt idx="0">
                  <c:v>0.18014705882352941</c:v>
                </c:pt>
                <c:pt idx="1">
                  <c:v>0.42399999999999999</c:v>
                </c:pt>
                <c:pt idx="2">
                  <c:v>0.4265463917525773</c:v>
                </c:pt>
              </c:numCache>
            </c:numRef>
          </c:val>
          <c:extLst>
            <c:ext xmlns:c16="http://schemas.microsoft.com/office/drawing/2014/chart" uri="{C3380CC4-5D6E-409C-BE32-E72D297353CC}">
              <c16:uniqueId val="{00000004-C6AA-7244-AFBF-1D7321AAD58A}"/>
            </c:ext>
          </c:extLst>
        </c:ser>
        <c:dLbls>
          <c:showLegendKey val="0"/>
          <c:showVal val="1"/>
          <c:showCatName val="0"/>
          <c:showSerName val="0"/>
          <c:showPercent val="0"/>
          <c:showBubbleSize val="0"/>
        </c:dLbls>
        <c:gapWidth val="5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crossAx val="-2112385640"/>
        <c:crosses val="autoZero"/>
        <c:crossBetween val="between"/>
        <c:majorUnit val="0.2"/>
      </c:valAx>
      <c:spPr>
        <a:noFill/>
      </c:spPr>
    </c:plotArea>
    <c:legend>
      <c:legendPos val="b"/>
      <c:layout>
        <c:manualLayout>
          <c:xMode val="edge"/>
          <c:yMode val="edge"/>
          <c:x val="5.7551849575118892E-3"/>
          <c:y val="0.90535118110236201"/>
          <c:w val="0.98203889475938322"/>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623269032517"/>
          <c:y val="6.4295627276762607E-2"/>
          <c:w val="0.77988558749810299"/>
          <c:h val="0.74409670767846903"/>
        </c:manualLayout>
      </c:layout>
      <c:scatterChart>
        <c:scatterStyle val="lineMarker"/>
        <c:varyColors val="0"/>
        <c:ser>
          <c:idx val="6"/>
          <c:order val="0"/>
          <c:tx>
            <c:strRef>
              <c:f>Blad1!$A$2</c:f>
              <c:strCache>
                <c:ptCount val="1"/>
                <c:pt idx="0">
                  <c:v>1</c:v>
                </c:pt>
              </c:strCache>
            </c:strRef>
          </c:tx>
          <c:spPr>
            <a:ln w="25400" cap="rnd">
              <a:noFill/>
              <a:round/>
            </a:ln>
            <a:effectLst/>
          </c:spPr>
          <c:marker>
            <c:symbol val="circle"/>
            <c:size val="7"/>
            <c:spPr>
              <a:solidFill>
                <a:srgbClr val="000000"/>
              </a:solidFill>
              <a:ln>
                <a:noFill/>
              </a:ln>
            </c:spPr>
          </c:marker>
          <c:dPt>
            <c:idx val="0"/>
            <c:bubble3D val="0"/>
            <c:spPr>
              <a:ln w="19050">
                <a:noFill/>
              </a:ln>
            </c:spPr>
            <c:extLst>
              <c:ext xmlns:c16="http://schemas.microsoft.com/office/drawing/2014/chart" uri="{C3380CC4-5D6E-409C-BE32-E72D297353CC}">
                <c16:uniqueId val="{00000001-1C8C-EF4C-A353-69DEAEF96C23}"/>
              </c:ext>
            </c:extLst>
          </c:dPt>
          <c:dLbls>
            <c:dLbl>
              <c:idx val="0"/>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extLst>
                <c:ext xmlns:c16="http://schemas.microsoft.com/office/drawing/2014/chart" uri="{C3380CC4-5D6E-409C-BE32-E72D297353CC}">
                  <c16:uniqueId val="{00000001-1C8C-EF4C-A353-69DEAEF96C2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nivers LT Std 45 Light" panose="020B0403020202020204" pitchFamily="34" charset="0"/>
                    <a:ea typeface="+mn-ea"/>
                    <a:cs typeface="+mn-cs"/>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c:f>
              <c:numCache>
                <c:formatCode>General</c:formatCode>
                <c:ptCount val="1"/>
                <c:pt idx="0">
                  <c:v>0.57699999999999996</c:v>
                </c:pt>
              </c:numCache>
            </c:numRef>
          </c:xVal>
          <c:yVal>
            <c:numRef>
              <c:f>Blad1!$B$2</c:f>
              <c:numCache>
                <c:formatCode>General</c:formatCode>
                <c:ptCount val="1"/>
                <c:pt idx="0">
                  <c:v>4.1340996168582347</c:v>
                </c:pt>
              </c:numCache>
            </c:numRef>
          </c:yVal>
          <c:smooth val="0"/>
          <c:extLst>
            <c:ext xmlns:c16="http://schemas.microsoft.com/office/drawing/2014/chart" uri="{C3380CC4-5D6E-409C-BE32-E72D297353CC}">
              <c16:uniqueId val="{00000002-1C8C-EF4C-A353-69DEAEF96C23}"/>
            </c:ext>
          </c:extLst>
        </c:ser>
        <c:ser>
          <c:idx val="0"/>
          <c:order val="1"/>
          <c:tx>
            <c:strRef>
              <c:f>Blad1!$A$3</c:f>
              <c:strCache>
                <c:ptCount val="1"/>
                <c:pt idx="0">
                  <c:v>2</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Blad1!$C$3</c:f>
              <c:numCache>
                <c:formatCode>General</c:formatCode>
                <c:ptCount val="1"/>
                <c:pt idx="0">
                  <c:v>0.57699999999999996</c:v>
                </c:pt>
              </c:numCache>
            </c:numRef>
          </c:xVal>
          <c:yVal>
            <c:numRef>
              <c:f>Blad1!$B$3</c:f>
              <c:numCache>
                <c:formatCode>General</c:formatCode>
                <c:ptCount val="1"/>
                <c:pt idx="0">
                  <c:v>4.1726263871763187</c:v>
                </c:pt>
              </c:numCache>
            </c:numRef>
          </c:yVal>
          <c:smooth val="0"/>
          <c:extLst>
            <c:ext xmlns:c16="http://schemas.microsoft.com/office/drawing/2014/chart" uri="{C3380CC4-5D6E-409C-BE32-E72D297353CC}">
              <c16:uniqueId val="{00000003-1C8C-EF4C-A353-69DEAEF96C23}"/>
            </c:ext>
          </c:extLst>
        </c:ser>
        <c:ser>
          <c:idx val="1"/>
          <c:order val="2"/>
          <c:tx>
            <c:strRef>
              <c:f>Blad1!$A$4</c:f>
              <c:strCache>
                <c:ptCount val="1"/>
                <c:pt idx="0">
                  <c:v>3</c:v>
                </c:pt>
              </c:strCache>
            </c:strRef>
          </c:tx>
          <c:spPr>
            <a:ln w="2540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4-1C8C-EF4C-A353-69DEAEF96C23}"/>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Blad1!$C$4</c:f>
              <c:numCache>
                <c:formatCode>General</c:formatCode>
                <c:ptCount val="1"/>
                <c:pt idx="0">
                  <c:v>0.47</c:v>
                </c:pt>
              </c:numCache>
            </c:numRef>
          </c:xVal>
          <c:yVal>
            <c:numRef>
              <c:f>Blad1!$B$4</c:f>
              <c:numCache>
                <c:formatCode>General</c:formatCode>
                <c:ptCount val="1"/>
                <c:pt idx="0">
                  <c:v>3.8578431372548994</c:v>
                </c:pt>
              </c:numCache>
            </c:numRef>
          </c:yVal>
          <c:smooth val="0"/>
          <c:extLst>
            <c:ext xmlns:c16="http://schemas.microsoft.com/office/drawing/2014/chart" uri="{C3380CC4-5D6E-409C-BE32-E72D297353CC}">
              <c16:uniqueId val="{00000005-1C8C-EF4C-A353-69DEAEF96C23}"/>
            </c:ext>
          </c:extLst>
        </c:ser>
        <c:ser>
          <c:idx val="2"/>
          <c:order val="3"/>
          <c:tx>
            <c:strRef>
              <c:f>Blad1!$A$5</c:f>
              <c:strCache>
                <c:ptCount val="1"/>
                <c:pt idx="0">
                  <c:v>4</c:v>
                </c:pt>
              </c:strCache>
            </c:strRef>
          </c:tx>
          <c:spPr>
            <a:ln w="1905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6-1C8C-EF4C-A353-69DEAEF96C23}"/>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Blad1!$C$5</c:f>
              <c:numCache>
                <c:formatCode>General</c:formatCode>
                <c:ptCount val="1"/>
                <c:pt idx="0">
                  <c:v>0.495</c:v>
                </c:pt>
              </c:numCache>
            </c:numRef>
          </c:xVal>
          <c:yVal>
            <c:numRef>
              <c:f>Blad1!$B$5</c:f>
              <c:numCache>
                <c:formatCode>General</c:formatCode>
                <c:ptCount val="1"/>
                <c:pt idx="0">
                  <c:v>4.015132408575032</c:v>
                </c:pt>
              </c:numCache>
            </c:numRef>
          </c:yVal>
          <c:smooth val="0"/>
          <c:extLst>
            <c:ext xmlns:c16="http://schemas.microsoft.com/office/drawing/2014/chart" uri="{C3380CC4-5D6E-409C-BE32-E72D297353CC}">
              <c16:uniqueId val="{00000007-1C8C-EF4C-A353-69DEAEF96C23}"/>
            </c:ext>
          </c:extLst>
        </c:ser>
        <c:ser>
          <c:idx val="3"/>
          <c:order val="4"/>
          <c:tx>
            <c:strRef>
              <c:f>Blad1!$A$6</c:f>
              <c:strCache>
                <c:ptCount val="1"/>
                <c:pt idx="0">
                  <c:v>5</c:v>
                </c:pt>
              </c:strCache>
            </c:strRef>
          </c:tx>
          <c:spPr>
            <a:ln w="1905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8-1C8C-EF4C-A353-69DEAEF96C23}"/>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Blad1!$C$6</c:f>
              <c:numCache>
                <c:formatCode>General</c:formatCode>
                <c:ptCount val="1"/>
                <c:pt idx="0">
                  <c:v>0.48399999999999999</c:v>
                </c:pt>
              </c:numCache>
            </c:numRef>
          </c:xVal>
          <c:yVal>
            <c:numRef>
              <c:f>Blad1!$B$6</c:f>
              <c:numCache>
                <c:formatCode>General</c:formatCode>
                <c:ptCount val="1"/>
                <c:pt idx="0">
                  <c:v>3.5809935205183585</c:v>
                </c:pt>
              </c:numCache>
            </c:numRef>
          </c:yVal>
          <c:smooth val="0"/>
          <c:extLst>
            <c:ext xmlns:c16="http://schemas.microsoft.com/office/drawing/2014/chart" uri="{C3380CC4-5D6E-409C-BE32-E72D297353CC}">
              <c16:uniqueId val="{00000009-1C8C-EF4C-A353-69DEAEF96C23}"/>
            </c:ext>
          </c:extLst>
        </c:ser>
        <c:ser>
          <c:idx val="4"/>
          <c:order val="5"/>
          <c:tx>
            <c:strRef>
              <c:f>Blad1!$A$7</c:f>
              <c:strCache>
                <c:ptCount val="1"/>
                <c:pt idx="0">
                  <c:v>6</c:v>
                </c:pt>
              </c:strCache>
            </c:strRef>
          </c:tx>
          <c:spPr>
            <a:ln w="25400" cap="rnd">
              <a:noFill/>
              <a:round/>
            </a:ln>
            <a:effectLst/>
          </c:spPr>
          <c:marker>
            <c:symbol val="circle"/>
            <c:size val="7"/>
            <c:spPr>
              <a:solidFill>
                <a:srgbClr val="000000"/>
              </a:solidFill>
              <a:ln>
                <a:noFill/>
              </a:ln>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nivers LT Std 45 Light" panose="020B0403020202020204" pitchFamily="34" charset="0"/>
                    <a:ea typeface="+mn-ea"/>
                    <a:cs typeface="+mn-cs"/>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Blad1!$C$7</c:f>
              <c:numCache>
                <c:formatCode>General</c:formatCode>
                <c:ptCount val="1"/>
                <c:pt idx="0">
                  <c:v>0.379</c:v>
                </c:pt>
              </c:numCache>
            </c:numRef>
          </c:xVal>
          <c:yVal>
            <c:numRef>
              <c:f>Blad1!$B$7</c:f>
              <c:numCache>
                <c:formatCode>General</c:formatCode>
                <c:ptCount val="1"/>
                <c:pt idx="0">
                  <c:v>3.7368421052631566</c:v>
                </c:pt>
              </c:numCache>
            </c:numRef>
          </c:yVal>
          <c:smooth val="0"/>
          <c:extLst>
            <c:ext xmlns:c16="http://schemas.microsoft.com/office/drawing/2014/chart" uri="{C3380CC4-5D6E-409C-BE32-E72D297353CC}">
              <c16:uniqueId val="{0000000A-1C8C-EF4C-A353-69DEAEF96C23}"/>
            </c:ext>
          </c:extLst>
        </c:ser>
        <c:ser>
          <c:idx val="5"/>
          <c:order val="6"/>
          <c:tx>
            <c:strRef>
              <c:f>Blad1!$A$8</c:f>
              <c:strCache>
                <c:ptCount val="1"/>
                <c:pt idx="0">
                  <c:v>7</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Blad1!$C$8</c:f>
              <c:numCache>
                <c:formatCode>General</c:formatCode>
                <c:ptCount val="1"/>
                <c:pt idx="0">
                  <c:v>0.58599999999999997</c:v>
                </c:pt>
              </c:numCache>
            </c:numRef>
          </c:xVal>
          <c:yVal>
            <c:numRef>
              <c:f>Blad1!$B$8</c:f>
              <c:numCache>
                <c:formatCode>General</c:formatCode>
                <c:ptCount val="1"/>
                <c:pt idx="0">
                  <c:v>3.7242647058823546</c:v>
                </c:pt>
              </c:numCache>
            </c:numRef>
          </c:yVal>
          <c:smooth val="0"/>
          <c:extLst>
            <c:ext xmlns:c16="http://schemas.microsoft.com/office/drawing/2014/chart" uri="{C3380CC4-5D6E-409C-BE32-E72D297353CC}">
              <c16:uniqueId val="{0000000B-1C8C-EF4C-A353-69DEAEF96C23}"/>
            </c:ext>
          </c:extLst>
        </c:ser>
        <c:ser>
          <c:idx val="7"/>
          <c:order val="7"/>
          <c:tx>
            <c:strRef>
              <c:f>Blad1!$A$9</c:f>
              <c:strCache>
                <c:ptCount val="1"/>
                <c:pt idx="0">
                  <c:v>8</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Blad1!$C$9</c:f>
              <c:numCache>
                <c:formatCode>General</c:formatCode>
                <c:ptCount val="1"/>
                <c:pt idx="0">
                  <c:v>0.25700000000000001</c:v>
                </c:pt>
              </c:numCache>
            </c:numRef>
          </c:xVal>
          <c:yVal>
            <c:numRef>
              <c:f>Blad1!$B$9</c:f>
              <c:numCache>
                <c:formatCode>General</c:formatCode>
                <c:ptCount val="1"/>
                <c:pt idx="0">
                  <c:v>4.2239999999999984</c:v>
                </c:pt>
              </c:numCache>
            </c:numRef>
          </c:yVal>
          <c:smooth val="0"/>
          <c:extLst>
            <c:ext xmlns:c16="http://schemas.microsoft.com/office/drawing/2014/chart" uri="{C3380CC4-5D6E-409C-BE32-E72D297353CC}">
              <c16:uniqueId val="{0000000C-1C8C-EF4C-A353-69DEAEF96C23}"/>
            </c:ext>
          </c:extLst>
        </c:ser>
        <c:ser>
          <c:idx val="8"/>
          <c:order val="8"/>
          <c:tx>
            <c:strRef>
              <c:f>Blad1!$A$10</c:f>
              <c:strCache>
                <c:ptCount val="1"/>
                <c:pt idx="0">
                  <c:v>9</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Blad1!$C$10</c:f>
              <c:numCache>
                <c:formatCode>General</c:formatCode>
                <c:ptCount val="1"/>
                <c:pt idx="0">
                  <c:v>0.53</c:v>
                </c:pt>
              </c:numCache>
            </c:numRef>
          </c:xVal>
          <c:yVal>
            <c:numRef>
              <c:f>Blad1!$B$10</c:f>
              <c:numCache>
                <c:formatCode>General</c:formatCode>
                <c:ptCount val="1"/>
                <c:pt idx="0">
                  <c:v>4.1146907216494863</c:v>
                </c:pt>
              </c:numCache>
            </c:numRef>
          </c:yVal>
          <c:smooth val="0"/>
          <c:extLst>
            <c:ext xmlns:c16="http://schemas.microsoft.com/office/drawing/2014/chart" uri="{C3380CC4-5D6E-409C-BE32-E72D297353CC}">
              <c16:uniqueId val="{0000000D-1C8C-EF4C-A353-69DEAEF96C23}"/>
            </c:ext>
          </c:extLst>
        </c:ser>
        <c:ser>
          <c:idx val="9"/>
          <c:order val="9"/>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0E-1C8C-EF4C-A353-69DEAEF96C23}"/>
            </c:ext>
          </c:extLst>
        </c:ser>
        <c:ser>
          <c:idx val="10"/>
          <c:order val="10"/>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0-1C8C-EF4C-A353-69DEAEF96C23}"/>
            </c:ext>
          </c:extLst>
        </c:ser>
        <c:ser>
          <c:idx val="11"/>
          <c:order val="11"/>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1-1C8C-EF4C-A353-69DEAEF96C23}"/>
            </c:ext>
          </c:extLst>
        </c:ser>
        <c:ser>
          <c:idx val="12"/>
          <c:order val="12"/>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2-1C8C-EF4C-A353-69DEAEF96C23}"/>
            </c:ext>
          </c:extLst>
        </c:ser>
        <c:ser>
          <c:idx val="13"/>
          <c:order val="13"/>
          <c:tx>
            <c:strRef>
              <c:f>Blad1!#REF!</c:f>
              <c:strCache>
                <c:ptCount val="1"/>
                <c:pt idx="0">
                  <c:v>#REF!</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3-1C8C-EF4C-A353-69DEAEF96C23}"/>
            </c:ext>
          </c:extLst>
        </c:ser>
        <c:ser>
          <c:idx val="14"/>
          <c:order val="14"/>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4-1C8C-EF4C-A353-69DEAEF96C23}"/>
            </c:ext>
          </c:extLst>
        </c:ser>
        <c:ser>
          <c:idx val="15"/>
          <c:order val="15"/>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5-1C8C-EF4C-A353-69DEAEF96C23}"/>
            </c:ext>
          </c:extLst>
        </c:ser>
        <c:ser>
          <c:idx val="16"/>
          <c:order val="16"/>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6-1C8C-EF4C-A353-69DEAEF96C23}"/>
            </c:ext>
          </c:extLst>
        </c:ser>
        <c:ser>
          <c:idx val="17"/>
          <c:order val="17"/>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7-1C8C-EF4C-A353-69DEAEF96C23}"/>
            </c:ext>
          </c:extLst>
        </c:ser>
        <c:ser>
          <c:idx val="18"/>
          <c:order val="18"/>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8-1C8C-EF4C-A353-69DEAEF96C23}"/>
            </c:ext>
          </c:extLst>
        </c:ser>
        <c:ser>
          <c:idx val="19"/>
          <c:order val="19"/>
          <c:tx>
            <c:strRef>
              <c:f>Blad1!#REF!</c:f>
              <c:strCache>
                <c:ptCount val="1"/>
                <c:pt idx="0">
                  <c:v>#REF!</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9-1C8C-EF4C-A353-69DEAEF96C23}"/>
            </c:ext>
          </c:extLst>
        </c:ser>
        <c:ser>
          <c:idx val="20"/>
          <c:order val="20"/>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A-1C8C-EF4C-A353-69DEAEF96C23}"/>
            </c:ext>
          </c:extLst>
        </c:ser>
        <c:ser>
          <c:idx val="21"/>
          <c:order val="21"/>
          <c:tx>
            <c:strRef>
              <c:f>Blad1!#REF!</c:f>
              <c:strCache>
                <c:ptCount val="1"/>
                <c:pt idx="0">
                  <c:v>#REF!</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B-1C8C-EF4C-A353-69DEAEF96C23}"/>
            </c:ext>
          </c:extLst>
        </c:ser>
        <c:ser>
          <c:idx val="22"/>
          <c:order val="22"/>
          <c:tx>
            <c:strRef>
              <c:f>Blad1!#REF!</c:f>
              <c:strCache>
                <c:ptCount val="1"/>
                <c:pt idx="0">
                  <c:v>#REF!</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Blad1!#REF!</c:f>
            </c:numRef>
          </c:xVal>
          <c:yVal>
            <c:numRef>
              <c:f>Blad1!#REF!</c:f>
              <c:numCache>
                <c:formatCode>General</c:formatCode>
                <c:ptCount val="1"/>
                <c:pt idx="0">
                  <c:v>1</c:v>
                </c:pt>
              </c:numCache>
            </c:numRef>
          </c:yVal>
          <c:smooth val="0"/>
          <c:extLst>
            <c:ext xmlns:c16="http://schemas.microsoft.com/office/drawing/2014/chart" uri="{C3380CC4-5D6E-409C-BE32-E72D297353CC}">
              <c16:uniqueId val="{0000001C-1C8C-EF4C-A353-69DEAEF96C23}"/>
            </c:ext>
          </c:extLst>
        </c:ser>
        <c:dLbls>
          <c:dLblPos val="r"/>
          <c:showLegendKey val="0"/>
          <c:showVal val="1"/>
          <c:showCatName val="0"/>
          <c:showSerName val="0"/>
          <c:showPercent val="0"/>
          <c:showBubbleSize val="0"/>
        </c:dLbls>
        <c:axId val="-575304480"/>
        <c:axId val="-575301728"/>
      </c:scatterChart>
      <c:valAx>
        <c:axId val="-575304480"/>
        <c:scaling>
          <c:orientation val="minMax"/>
          <c:max val="0.65000000000000013"/>
          <c:min val="0.25"/>
        </c:scaling>
        <c:delete val="1"/>
        <c:axPos val="b"/>
        <c:numFmt formatCode="General" sourceLinked="1"/>
        <c:majorTickMark val="out"/>
        <c:minorTickMark val="none"/>
        <c:tickLblPos val="nextTo"/>
        <c:crossAx val="-575301728"/>
        <c:crosses val="autoZero"/>
        <c:crossBetween val="midCat"/>
      </c:valAx>
      <c:valAx>
        <c:axId val="-575301728"/>
        <c:scaling>
          <c:orientation val="minMax"/>
          <c:max val="4.3"/>
          <c:min val="3.5"/>
        </c:scaling>
        <c:delete val="1"/>
        <c:axPos val="l"/>
        <c:numFmt formatCode="0" sourceLinked="0"/>
        <c:majorTickMark val="out"/>
        <c:minorTickMark val="none"/>
        <c:tickLblPos val="nextTo"/>
        <c:crossAx val="-575304480"/>
        <c:crosses val="autoZero"/>
        <c:crossBetween val="midCat"/>
      </c:valAx>
      <c:spPr>
        <a:blipFill>
          <a:blip xmlns:r="http://schemas.openxmlformats.org/officeDocument/2006/relationships" r:embed="rId2"/>
          <a:stretch>
            <a:fillRect/>
          </a:stretch>
        </a:blipFill>
        <a:ln>
          <a:noFill/>
        </a:ln>
        <a:effectLst/>
      </c:spPr>
    </c:plotArea>
    <c:plotVisOnly val="1"/>
    <c:dispBlanksAs val="gap"/>
    <c:showDLblsOverMax val="0"/>
    <c:extLst/>
  </c:chart>
  <c:spPr>
    <a:blipFill>
      <a:blip xmlns:r="http://schemas.openxmlformats.org/officeDocument/2006/relationships" r:embed="rId3"/>
      <a:stretch>
        <a:fillRect/>
      </a:stretch>
    </a:blipFill>
    <a:ln w="9525" cap="flat" cmpd="sng" algn="ctr">
      <a:noFill/>
      <a:round/>
    </a:ln>
    <a:effectLst/>
  </c:spPr>
  <c:txPr>
    <a:bodyPr/>
    <a:lstStyle/>
    <a:p>
      <a:pPr>
        <a:defRPr sz="1000" b="0" i="0">
          <a:solidFill>
            <a:schemeClr val="bg1"/>
          </a:solidFill>
          <a:latin typeface="Univers LT Std 45 Light" panose="020B0403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85424548876498E-2"/>
          <c:y val="4.3343642684565802E-2"/>
          <c:w val="0.88954734453072581"/>
          <c:h val="0.71738045221082536"/>
        </c:manualLayout>
      </c:layout>
      <c:barChart>
        <c:barDir val="col"/>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7F30-7C47-9687-BAB682E46D11}"/>
              </c:ext>
            </c:extLst>
          </c:dPt>
          <c:dPt>
            <c:idx val="1"/>
            <c:invertIfNegative val="0"/>
            <c:bubble3D val="0"/>
            <c:extLst>
              <c:ext xmlns:c16="http://schemas.microsoft.com/office/drawing/2014/chart" uri="{C3380CC4-5D6E-409C-BE32-E72D297353CC}">
                <c16:uniqueId val="{00000001-7F30-7C47-9687-BAB682E46D11}"/>
              </c:ext>
            </c:extLst>
          </c:dPt>
          <c:dPt>
            <c:idx val="2"/>
            <c:invertIfNegative val="0"/>
            <c:bubble3D val="0"/>
            <c:extLst>
              <c:ext xmlns:c16="http://schemas.microsoft.com/office/drawing/2014/chart" uri="{C3380CC4-5D6E-409C-BE32-E72D297353CC}">
                <c16:uniqueId val="{00000002-7F30-7C47-9687-BAB682E46D11}"/>
              </c:ext>
            </c:extLst>
          </c:dPt>
          <c:dPt>
            <c:idx val="3"/>
            <c:invertIfNegative val="0"/>
            <c:bubble3D val="0"/>
            <c:extLst>
              <c:ext xmlns:c16="http://schemas.microsoft.com/office/drawing/2014/chart" uri="{C3380CC4-5D6E-409C-BE32-E72D297353CC}">
                <c16:uniqueId val="{00000003-7F30-7C47-9687-BAB682E46D11}"/>
              </c:ext>
            </c:extLst>
          </c:dPt>
          <c:dPt>
            <c:idx val="4"/>
            <c:invertIfNegative val="0"/>
            <c:bubble3D val="0"/>
            <c:extLst>
              <c:ext xmlns:c16="http://schemas.microsoft.com/office/drawing/2014/chart" uri="{C3380CC4-5D6E-409C-BE32-E72D297353CC}">
                <c16:uniqueId val="{00000004-7F30-7C47-9687-BAB682E46D11}"/>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Data!$B$142:$B$151</c:f>
              <c:strCache>
                <c:ptCount val="10"/>
                <c:pt idx="0">
                  <c:v>1 - Mycket missnöjd</c:v>
                </c:pt>
                <c:pt idx="1">
                  <c:v>2</c:v>
                </c:pt>
                <c:pt idx="2">
                  <c:v>3</c:v>
                </c:pt>
                <c:pt idx="3">
                  <c:v>4</c:v>
                </c:pt>
                <c:pt idx="4">
                  <c:v>5</c:v>
                </c:pt>
                <c:pt idx="5">
                  <c:v>6</c:v>
                </c:pt>
                <c:pt idx="6">
                  <c:v>7</c:v>
                </c:pt>
                <c:pt idx="7">
                  <c:v>8</c:v>
                </c:pt>
                <c:pt idx="8">
                  <c:v>9</c:v>
                </c:pt>
                <c:pt idx="9">
                  <c:v>10 - Mycket nöjd</c:v>
                </c:pt>
              </c:strCache>
            </c:strRef>
          </c:cat>
          <c:val>
            <c:numRef>
              <c:f>Data!$D$142:$D$151</c:f>
              <c:numCache>
                <c:formatCode>###0%</c:formatCode>
                <c:ptCount val="10"/>
                <c:pt idx="0">
                  <c:v>8.7064676616915426E-3</c:v>
                </c:pt>
                <c:pt idx="1">
                  <c:v>3.731343283582089E-3</c:v>
                </c:pt>
                <c:pt idx="2">
                  <c:v>1.4925373134328356E-2</c:v>
                </c:pt>
                <c:pt idx="3">
                  <c:v>2.1144278606965175E-2</c:v>
                </c:pt>
                <c:pt idx="4">
                  <c:v>5.8457711442786067E-2</c:v>
                </c:pt>
                <c:pt idx="5">
                  <c:v>8.45771144278607E-2</c:v>
                </c:pt>
                <c:pt idx="6">
                  <c:v>0.17910447761194029</c:v>
                </c:pt>
                <c:pt idx="7">
                  <c:v>0.20522388059701493</c:v>
                </c:pt>
                <c:pt idx="8">
                  <c:v>0.1455223880597015</c:v>
                </c:pt>
                <c:pt idx="9">
                  <c:v>0.27860696517412936</c:v>
                </c:pt>
              </c:numCache>
            </c:numRef>
          </c:val>
          <c:extLst>
            <c:ext xmlns:c16="http://schemas.microsoft.com/office/drawing/2014/chart" uri="{C3380CC4-5D6E-409C-BE32-E72D297353CC}">
              <c16:uniqueId val="{00000005-7F30-7C47-9687-BAB682E46D11}"/>
            </c:ext>
          </c:extLst>
        </c:ser>
        <c:dLbls>
          <c:showLegendKey val="0"/>
          <c:showVal val="0"/>
          <c:showCatName val="0"/>
          <c:showSerName val="0"/>
          <c:showPercent val="0"/>
          <c:showBubbleSize val="0"/>
        </c:dLbls>
        <c:gapWidth val="55"/>
        <c:axId val="-2125417272"/>
        <c:axId val="-2130509576"/>
      </c:barChart>
      <c:catAx>
        <c:axId val="-2125417272"/>
        <c:scaling>
          <c:orientation val="minMax"/>
        </c:scaling>
        <c:delete val="0"/>
        <c:axPos val="b"/>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l"/>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385424548876498E-2"/>
          <c:y val="4.3343642684565802E-2"/>
          <c:w val="0.88954734453072581"/>
          <c:h val="0.71738045221082536"/>
        </c:manualLayout>
      </c:layout>
      <c:barChart>
        <c:barDir val="col"/>
        <c:grouping val="clustered"/>
        <c:varyColors val="0"/>
        <c:ser>
          <c:idx val="0"/>
          <c:order val="0"/>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3961-2644-8FC0-E23BA0A55E96}"/>
              </c:ext>
            </c:extLst>
          </c:dPt>
          <c:dPt>
            <c:idx val="1"/>
            <c:invertIfNegative val="0"/>
            <c:bubble3D val="0"/>
            <c:extLst>
              <c:ext xmlns:c16="http://schemas.microsoft.com/office/drawing/2014/chart" uri="{C3380CC4-5D6E-409C-BE32-E72D297353CC}">
                <c16:uniqueId val="{00000001-3961-2644-8FC0-E23BA0A55E96}"/>
              </c:ext>
            </c:extLst>
          </c:dPt>
          <c:dPt>
            <c:idx val="2"/>
            <c:invertIfNegative val="0"/>
            <c:bubble3D val="0"/>
            <c:extLst>
              <c:ext xmlns:c16="http://schemas.microsoft.com/office/drawing/2014/chart" uri="{C3380CC4-5D6E-409C-BE32-E72D297353CC}">
                <c16:uniqueId val="{00000002-3961-2644-8FC0-E23BA0A55E96}"/>
              </c:ext>
            </c:extLst>
          </c:dPt>
          <c:dPt>
            <c:idx val="3"/>
            <c:invertIfNegative val="0"/>
            <c:bubble3D val="0"/>
            <c:extLst>
              <c:ext xmlns:c16="http://schemas.microsoft.com/office/drawing/2014/chart" uri="{C3380CC4-5D6E-409C-BE32-E72D297353CC}">
                <c16:uniqueId val="{00000003-3961-2644-8FC0-E23BA0A55E96}"/>
              </c:ext>
            </c:extLst>
          </c:dPt>
          <c:dPt>
            <c:idx val="4"/>
            <c:invertIfNegative val="0"/>
            <c:bubble3D val="0"/>
            <c:extLst>
              <c:ext xmlns:c16="http://schemas.microsoft.com/office/drawing/2014/chart" uri="{C3380CC4-5D6E-409C-BE32-E72D297353CC}">
                <c16:uniqueId val="{00000004-3961-2644-8FC0-E23BA0A55E96}"/>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Data!$B$153:$B$162</c:f>
              <c:strCache>
                <c:ptCount val="10"/>
                <c:pt idx="0">
                  <c:v>1 - Inte alls</c:v>
                </c:pt>
                <c:pt idx="1">
                  <c:v>2</c:v>
                </c:pt>
                <c:pt idx="2">
                  <c:v>3</c:v>
                </c:pt>
                <c:pt idx="3">
                  <c:v>4</c:v>
                </c:pt>
                <c:pt idx="4">
                  <c:v>5</c:v>
                </c:pt>
                <c:pt idx="5">
                  <c:v>6</c:v>
                </c:pt>
                <c:pt idx="6">
                  <c:v>7</c:v>
                </c:pt>
                <c:pt idx="7">
                  <c:v>8</c:v>
                </c:pt>
                <c:pt idx="8">
                  <c:v>9</c:v>
                </c:pt>
                <c:pt idx="9">
                  <c:v>10 - Mycket väl</c:v>
                </c:pt>
              </c:strCache>
            </c:strRef>
          </c:cat>
          <c:val>
            <c:numRef>
              <c:f>Data!$D$153:$D$162</c:f>
              <c:numCache>
                <c:formatCode>###0%</c:formatCode>
                <c:ptCount val="10"/>
                <c:pt idx="0">
                  <c:v>1.0037641154328732E-2</c:v>
                </c:pt>
                <c:pt idx="1">
                  <c:v>0</c:v>
                </c:pt>
                <c:pt idx="2">
                  <c:v>1.631116687578419E-2</c:v>
                </c:pt>
                <c:pt idx="3">
                  <c:v>4.8933500627352571E-2</c:v>
                </c:pt>
                <c:pt idx="4">
                  <c:v>7.2772898368883315E-2</c:v>
                </c:pt>
                <c:pt idx="5">
                  <c:v>9.5357590966122979E-2</c:v>
                </c:pt>
                <c:pt idx="6">
                  <c:v>0.16185696361355081</c:v>
                </c:pt>
                <c:pt idx="7">
                  <c:v>0.18946047678795483</c:v>
                </c:pt>
                <c:pt idx="8">
                  <c:v>0.15934755332496864</c:v>
                </c:pt>
                <c:pt idx="9">
                  <c:v>0.24090338770388958</c:v>
                </c:pt>
              </c:numCache>
            </c:numRef>
          </c:val>
          <c:extLst>
            <c:ext xmlns:c16="http://schemas.microsoft.com/office/drawing/2014/chart" uri="{C3380CC4-5D6E-409C-BE32-E72D297353CC}">
              <c16:uniqueId val="{00000005-3961-2644-8FC0-E23BA0A55E96}"/>
            </c:ext>
          </c:extLst>
        </c:ser>
        <c:dLbls>
          <c:showLegendKey val="0"/>
          <c:showVal val="0"/>
          <c:showCatName val="0"/>
          <c:showSerName val="0"/>
          <c:showPercent val="0"/>
          <c:showBubbleSize val="0"/>
        </c:dLbls>
        <c:gapWidth val="55"/>
        <c:axId val="-2125417272"/>
        <c:axId val="-2130509576"/>
      </c:barChart>
      <c:catAx>
        <c:axId val="-2125417272"/>
        <c:scaling>
          <c:orientation val="minMax"/>
        </c:scaling>
        <c:delete val="0"/>
        <c:axPos val="b"/>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l"/>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C58E3-1DCE-6542-8096-A5D2F08B66B6}" type="datetimeFigureOut">
              <a:rPr lang="sv-SE" smtClean="0"/>
              <a:t>2022-03-18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C0FF7-9D4A-604C-86A2-B983D3B10BDD}" type="slidenum">
              <a:rPr lang="sv-SE" smtClean="0"/>
              <a:t>‹#›</a:t>
            </a:fld>
            <a:endParaRPr lang="sv-SE"/>
          </a:p>
        </p:txBody>
      </p:sp>
    </p:spTree>
    <p:extLst>
      <p:ext uri="{BB962C8B-B14F-4D97-AF65-F5344CB8AC3E}">
        <p14:creationId xmlns:p14="http://schemas.microsoft.com/office/powerpoint/2010/main" val="359583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DC0FF7-9D4A-604C-86A2-B983D3B10BDD}" type="slidenum">
              <a:rPr lang="sv-SE" smtClean="0"/>
              <a:t>1</a:t>
            </a:fld>
            <a:endParaRPr lang="sv-SE"/>
          </a:p>
        </p:txBody>
      </p:sp>
    </p:spTree>
    <p:extLst>
      <p:ext uri="{BB962C8B-B14F-4D97-AF65-F5344CB8AC3E}">
        <p14:creationId xmlns:p14="http://schemas.microsoft.com/office/powerpoint/2010/main" val="40132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10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1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358609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43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DC0FF7-9D4A-604C-86A2-B983D3B10BDD}" type="slidenum">
              <a:rPr lang="sv-SE" smtClean="0"/>
              <a:t>21</a:t>
            </a:fld>
            <a:endParaRPr lang="sv-SE"/>
          </a:p>
        </p:txBody>
      </p:sp>
    </p:spTree>
    <p:extLst>
      <p:ext uri="{BB962C8B-B14F-4D97-AF65-F5344CB8AC3E}">
        <p14:creationId xmlns:p14="http://schemas.microsoft.com/office/powerpoint/2010/main" val="293880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DC0FF7-9D4A-604C-86A2-B983D3B10BDD}" type="slidenum">
              <a:rPr lang="sv-SE" smtClean="0"/>
              <a:t>22</a:t>
            </a:fld>
            <a:endParaRPr lang="sv-SE"/>
          </a:p>
        </p:txBody>
      </p:sp>
    </p:spTree>
    <p:extLst>
      <p:ext uri="{BB962C8B-B14F-4D97-AF65-F5344CB8AC3E}">
        <p14:creationId xmlns:p14="http://schemas.microsoft.com/office/powerpoint/2010/main" val="336362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DC0FF7-9D4A-604C-86A2-B983D3B10BDD}" type="slidenum">
              <a:rPr lang="sv-SE" smtClean="0"/>
              <a:t>23</a:t>
            </a:fld>
            <a:endParaRPr lang="sv-SE"/>
          </a:p>
        </p:txBody>
      </p:sp>
    </p:spTree>
    <p:extLst>
      <p:ext uri="{BB962C8B-B14F-4D97-AF65-F5344CB8AC3E}">
        <p14:creationId xmlns:p14="http://schemas.microsoft.com/office/powerpoint/2010/main" val="8654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10461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DC0FF7-9D4A-604C-86A2-B983D3B10BDD}" type="slidenum">
              <a:rPr lang="sv-SE" smtClean="0"/>
              <a:t>26</a:t>
            </a:fld>
            <a:endParaRPr lang="sv-SE"/>
          </a:p>
        </p:txBody>
      </p:sp>
    </p:spTree>
    <p:extLst>
      <p:ext uri="{BB962C8B-B14F-4D97-AF65-F5344CB8AC3E}">
        <p14:creationId xmlns:p14="http://schemas.microsoft.com/office/powerpoint/2010/main" val="288879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21066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97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5575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320671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33</a:t>
            </a:fld>
            <a:endParaRPr lang="sv-SE"/>
          </a:p>
        </p:txBody>
      </p:sp>
    </p:spTree>
    <p:extLst>
      <p:ext uri="{BB962C8B-B14F-4D97-AF65-F5344CB8AC3E}">
        <p14:creationId xmlns:p14="http://schemas.microsoft.com/office/powerpoint/2010/main" val="200051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35</a:t>
            </a:fld>
            <a:endParaRPr lang="sv-SE"/>
          </a:p>
        </p:txBody>
      </p:sp>
    </p:spTree>
    <p:extLst>
      <p:ext uri="{BB962C8B-B14F-4D97-AF65-F5344CB8AC3E}">
        <p14:creationId xmlns:p14="http://schemas.microsoft.com/office/powerpoint/2010/main" val="348593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8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96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35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77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33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97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0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4734814" y="4382278"/>
            <a:ext cx="3437467"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2312442" y="1354667"/>
            <a:ext cx="3437467"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82062" y="1"/>
            <a:ext cx="3437467"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4" name="Bildobjekt 23" descr="Enkätfabrikens logotyp">
            <a:extLst>
              <a:ext uri="{FF2B5EF4-FFF2-40B4-BE49-F238E27FC236}">
                <a16:creationId xmlns:a16="http://schemas.microsoft.com/office/drawing/2014/main" id="{274D1AEF-F2A9-B744-B62B-2FF57E33FA42}"/>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2406316" y="3000549"/>
            <a:ext cx="7379369" cy="1166779"/>
          </a:xfrm>
        </p:spPr>
        <p:txBody>
          <a:bodyPr>
            <a:normAutofit/>
          </a:bodyPr>
          <a:lstStyle>
            <a:lvl1pPr marL="0" indent="0" algn="ctr">
              <a:buNone/>
              <a:defRPr sz="2400" b="0">
                <a:solidFill>
                  <a:schemeClr val="tx1"/>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5" y="1476657"/>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367537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4259245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983989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56411" y="5691222"/>
            <a:ext cx="2004646"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23167" y="4687291"/>
            <a:ext cx="2004646"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7510" y="3429001"/>
            <a:ext cx="2004646"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174373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12192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9" name="Bildobjekt 8">
            <a:extLst>
              <a:ext uri="{FF2B5EF4-FFF2-40B4-BE49-F238E27FC236}">
                <a16:creationId xmlns:a16="http://schemas.microsoft.com/office/drawing/2014/main" id="{99C13DB8-D815-774B-9BED-AC947DCD14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2406316" y="3000550"/>
            <a:ext cx="7379369"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3" y="1548443"/>
            <a:ext cx="8346831"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119643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8" name="Bildobjekt 17">
            <a:extLst>
              <a:ext uri="{FF2B5EF4-FFF2-40B4-BE49-F238E27FC236}">
                <a16:creationId xmlns:a16="http://schemas.microsoft.com/office/drawing/2014/main" id="{BFE62F4D-CD8E-EC45-A63B-E9D4037974E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1" y="3429001"/>
            <a:ext cx="2004646"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604172" y="469170"/>
            <a:ext cx="10925627" cy="907193"/>
          </a:xfrm>
        </p:spPr>
        <p:txBody>
          <a:bodyPr/>
          <a:lstStyle>
            <a:lvl1pPr>
              <a:defRPr>
                <a:solidFill>
                  <a:schemeClr val="accent2">
                    <a:lumMod val="50000"/>
                  </a:schemeClr>
                </a:solidFill>
              </a:defRPr>
            </a:lvl1pPr>
          </a:lstStyle>
          <a:p>
            <a:r>
              <a:rPr lang="sv-SE" dirty="0"/>
              <a:t>Kapitelavsnitt</a:t>
            </a:r>
          </a:p>
        </p:txBody>
      </p:sp>
    </p:spTree>
    <p:extLst>
      <p:ext uri="{BB962C8B-B14F-4D97-AF65-F5344CB8AC3E}">
        <p14:creationId xmlns:p14="http://schemas.microsoft.com/office/powerpoint/2010/main" val="506658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lternativ fram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4D1DAC-DC66-E245-A0ED-E408C0C581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9" name="Bildobjekt 8">
            <a:extLst>
              <a:ext uri="{FF2B5EF4-FFF2-40B4-BE49-F238E27FC236}">
                <a16:creationId xmlns:a16="http://schemas.microsoft.com/office/drawing/2014/main" id="{C4D04FC2-2F5B-BD44-8232-E4389CF99A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173844" y="6237402"/>
            <a:ext cx="1492474" cy="410431"/>
          </a:xfrm>
          <a:prstGeom prst="rect">
            <a:avLst/>
          </a:prstGeom>
        </p:spPr>
      </p:pic>
      <p:sp>
        <p:nvSpPr>
          <p:cNvPr id="19" name="Ellips 18">
            <a:extLst>
              <a:ext uri="{FF2B5EF4-FFF2-40B4-BE49-F238E27FC236}">
                <a16:creationId xmlns:a16="http://schemas.microsoft.com/office/drawing/2014/main" id="{72390310-033E-D145-A37E-B24C93051F00}"/>
              </a:ext>
              <a:ext uri="{C183D7F6-B498-43B3-948B-1728B52AA6E4}">
                <adec:decorative xmlns:adec="http://schemas.microsoft.com/office/drawing/2017/decorative" val="1"/>
              </a:ext>
            </a:extLst>
          </p:cNvPr>
          <p:cNvSpPr/>
          <p:nvPr userDrawn="1"/>
        </p:nvSpPr>
        <p:spPr>
          <a:xfrm>
            <a:off x="10034778" y="5050966"/>
            <a:ext cx="1395911" cy="1133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8" name="Ellips 17">
            <a:extLst>
              <a:ext uri="{FF2B5EF4-FFF2-40B4-BE49-F238E27FC236}">
                <a16:creationId xmlns:a16="http://schemas.microsoft.com/office/drawing/2014/main" id="{DEEFEB6B-B3F5-AA48-AEFE-756ED979D187}"/>
              </a:ext>
              <a:ext uri="{C183D7F6-B498-43B3-948B-1728B52AA6E4}">
                <adec:decorative xmlns:adec="http://schemas.microsoft.com/office/drawing/2017/decorative" val="1"/>
              </a:ext>
            </a:extLst>
          </p:cNvPr>
          <p:cNvSpPr/>
          <p:nvPr userDrawn="1"/>
        </p:nvSpPr>
        <p:spPr>
          <a:xfrm>
            <a:off x="134926" y="4260330"/>
            <a:ext cx="1778281" cy="1442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5" name="Ellips 14">
            <a:extLst>
              <a:ext uri="{FF2B5EF4-FFF2-40B4-BE49-F238E27FC236}">
                <a16:creationId xmlns:a16="http://schemas.microsoft.com/office/drawing/2014/main" id="{659A03AC-2825-FB43-AE3A-9B3031508BF6}"/>
              </a:ext>
              <a:ext uri="{C183D7F6-B498-43B3-948B-1728B52AA6E4}">
                <adec:decorative xmlns:adec="http://schemas.microsoft.com/office/drawing/2017/decorative" val="1"/>
              </a:ext>
            </a:extLst>
          </p:cNvPr>
          <p:cNvSpPr/>
          <p:nvPr userDrawn="1"/>
        </p:nvSpPr>
        <p:spPr>
          <a:xfrm>
            <a:off x="-1107991" y="-1096749"/>
            <a:ext cx="5222010" cy="42444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24000" y="3395203"/>
            <a:ext cx="9144000" cy="1655762"/>
          </a:xfrm>
        </p:spPr>
        <p:txBody>
          <a:bodyPr>
            <a:normAutofit/>
          </a:bodyPr>
          <a:lstStyle>
            <a:lvl1pPr marL="0" indent="0" algn="ctr">
              <a:buNone/>
              <a:defRPr sz="3200" b="0">
                <a:solidFill>
                  <a:schemeClr val="tx1"/>
                </a:solidFill>
                <a:latin typeface="MADE TOMMY" panose="02000503000000020004" pitchFamily="2" charset="77"/>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a:t>
            </a:r>
          </a:p>
        </p:txBody>
      </p:sp>
      <p:cxnSp>
        <p:nvCxnSpPr>
          <p:cNvPr id="11" name="Rak 10">
            <a:extLst>
              <a:ext uri="{FF2B5EF4-FFF2-40B4-BE49-F238E27FC236}">
                <a16:creationId xmlns:a16="http://schemas.microsoft.com/office/drawing/2014/main" id="{71ACA54E-7346-4C4F-96A5-3DF7CA422E28}"/>
              </a:ext>
              <a:ext uri="{C183D7F6-B498-43B3-948B-1728B52AA6E4}">
                <adec:decorative xmlns:adec="http://schemas.microsoft.com/office/drawing/2017/decorative" val="1"/>
              </a:ext>
            </a:extLst>
          </p:cNvPr>
          <p:cNvCxnSpPr>
            <a:cxnSpLocks/>
          </p:cNvCxnSpPr>
          <p:nvPr userDrawn="1"/>
        </p:nvCxnSpPr>
        <p:spPr>
          <a:xfrm>
            <a:off x="2502569" y="3080085"/>
            <a:ext cx="73833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24000" y="1122364"/>
            <a:ext cx="9144000" cy="1620836"/>
          </a:xfrm>
        </p:spPr>
        <p:txBody>
          <a:bodyPr anchor="b"/>
          <a:lstStyle>
            <a:lvl1pPr algn="ctr">
              <a:defRPr sz="6000">
                <a:solidFill>
                  <a:schemeClr val="tx1"/>
                </a:solidFill>
                <a:latin typeface="MADE TOMMY" panose="02000503000000020004" pitchFamily="2" charset="77"/>
              </a:defRPr>
            </a:lvl1pPr>
          </a:lstStyle>
          <a:p>
            <a:r>
              <a:rPr lang="sv-SE" dirty="0"/>
              <a:t>Skriv rapportrubrik</a:t>
            </a:r>
          </a:p>
        </p:txBody>
      </p:sp>
    </p:spTree>
    <p:extLst>
      <p:ext uri="{BB962C8B-B14F-4D97-AF65-F5344CB8AC3E}">
        <p14:creationId xmlns:p14="http://schemas.microsoft.com/office/powerpoint/2010/main" val="171206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3_Alternativ fram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4D1DAC-DC66-E245-A0ED-E408C0C581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9" name="Bildobjekt 8">
            <a:extLst>
              <a:ext uri="{FF2B5EF4-FFF2-40B4-BE49-F238E27FC236}">
                <a16:creationId xmlns:a16="http://schemas.microsoft.com/office/drawing/2014/main" id="{C4D04FC2-2F5B-BD44-8232-E4389CF99A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173844" y="6237402"/>
            <a:ext cx="1492474" cy="410431"/>
          </a:xfrm>
          <a:prstGeom prst="rect">
            <a:avLst/>
          </a:prstGeom>
        </p:spPr>
      </p:pic>
      <p:sp>
        <p:nvSpPr>
          <p:cNvPr id="19" name="Ellips 18">
            <a:extLst>
              <a:ext uri="{FF2B5EF4-FFF2-40B4-BE49-F238E27FC236}">
                <a16:creationId xmlns:a16="http://schemas.microsoft.com/office/drawing/2014/main" id="{72390310-033E-D145-A37E-B24C93051F00}"/>
              </a:ext>
              <a:ext uri="{C183D7F6-B498-43B3-948B-1728B52AA6E4}">
                <adec:decorative xmlns:adec="http://schemas.microsoft.com/office/drawing/2017/decorative" val="1"/>
              </a:ext>
            </a:extLst>
          </p:cNvPr>
          <p:cNvSpPr/>
          <p:nvPr userDrawn="1"/>
        </p:nvSpPr>
        <p:spPr>
          <a:xfrm>
            <a:off x="10034778" y="5050966"/>
            <a:ext cx="1395911" cy="1133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8" name="Ellips 17">
            <a:extLst>
              <a:ext uri="{FF2B5EF4-FFF2-40B4-BE49-F238E27FC236}">
                <a16:creationId xmlns:a16="http://schemas.microsoft.com/office/drawing/2014/main" id="{DEEFEB6B-B3F5-AA48-AEFE-756ED979D187}"/>
              </a:ext>
              <a:ext uri="{C183D7F6-B498-43B3-948B-1728B52AA6E4}">
                <adec:decorative xmlns:adec="http://schemas.microsoft.com/office/drawing/2017/decorative" val="1"/>
              </a:ext>
            </a:extLst>
          </p:cNvPr>
          <p:cNvSpPr/>
          <p:nvPr userDrawn="1"/>
        </p:nvSpPr>
        <p:spPr>
          <a:xfrm>
            <a:off x="134926" y="4260330"/>
            <a:ext cx="1778281" cy="1442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5" name="Ellips 14">
            <a:extLst>
              <a:ext uri="{FF2B5EF4-FFF2-40B4-BE49-F238E27FC236}">
                <a16:creationId xmlns:a16="http://schemas.microsoft.com/office/drawing/2014/main" id="{659A03AC-2825-FB43-AE3A-9B3031508BF6}"/>
              </a:ext>
              <a:ext uri="{C183D7F6-B498-43B3-948B-1728B52AA6E4}">
                <adec:decorative xmlns:adec="http://schemas.microsoft.com/office/drawing/2017/decorative" val="1"/>
              </a:ext>
            </a:extLst>
          </p:cNvPr>
          <p:cNvSpPr/>
          <p:nvPr userDrawn="1"/>
        </p:nvSpPr>
        <p:spPr>
          <a:xfrm>
            <a:off x="-1107991" y="-1096749"/>
            <a:ext cx="5222010" cy="42444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24000" y="3395203"/>
            <a:ext cx="9144000" cy="1655762"/>
          </a:xfrm>
        </p:spPr>
        <p:txBody>
          <a:bodyPr>
            <a:normAutofit/>
          </a:bodyPr>
          <a:lstStyle>
            <a:lvl1pPr marL="0" indent="0" algn="ctr">
              <a:buNone/>
              <a:defRPr sz="3200" b="0">
                <a:solidFill>
                  <a:schemeClr val="tx1"/>
                </a:solidFill>
                <a:latin typeface="MADE TOMMY" panose="02000503000000020004" pitchFamily="2" charset="77"/>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Undersökningar som leder till utveckling!</a:t>
            </a:r>
          </a:p>
        </p:txBody>
      </p:sp>
      <p:cxnSp>
        <p:nvCxnSpPr>
          <p:cNvPr id="11" name="Rak 10">
            <a:extLst>
              <a:ext uri="{FF2B5EF4-FFF2-40B4-BE49-F238E27FC236}">
                <a16:creationId xmlns:a16="http://schemas.microsoft.com/office/drawing/2014/main" id="{71ACA54E-7346-4C4F-96A5-3DF7CA422E28}"/>
              </a:ext>
              <a:ext uri="{C183D7F6-B498-43B3-948B-1728B52AA6E4}">
                <adec:decorative xmlns:adec="http://schemas.microsoft.com/office/drawing/2017/decorative" val="1"/>
              </a:ext>
            </a:extLst>
          </p:cNvPr>
          <p:cNvCxnSpPr>
            <a:cxnSpLocks/>
          </p:cNvCxnSpPr>
          <p:nvPr userDrawn="1"/>
        </p:nvCxnSpPr>
        <p:spPr>
          <a:xfrm>
            <a:off x="2502569" y="3080085"/>
            <a:ext cx="73833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24000" y="1122364"/>
            <a:ext cx="9144000" cy="1620836"/>
          </a:xfrm>
        </p:spPr>
        <p:txBody>
          <a:bodyPr anchor="b"/>
          <a:lstStyle>
            <a:lvl1pPr algn="ctr">
              <a:defRPr sz="6000">
                <a:solidFill>
                  <a:schemeClr val="tx1"/>
                </a:solidFill>
                <a:latin typeface="MADE TOMMY" panose="02000503000000020004" pitchFamily="2" charset="77"/>
              </a:defRPr>
            </a:lvl1pPr>
          </a:lstStyle>
          <a:p>
            <a:r>
              <a:rPr lang="sv-SE" dirty="0"/>
              <a:t>Tack!</a:t>
            </a:r>
          </a:p>
        </p:txBody>
      </p:sp>
    </p:spTree>
    <p:extLst>
      <p:ext uri="{BB962C8B-B14F-4D97-AF65-F5344CB8AC3E}">
        <p14:creationId xmlns:p14="http://schemas.microsoft.com/office/powerpoint/2010/main" val="867282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5183189" y="987429"/>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839790"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839790" y="457200"/>
            <a:ext cx="3932238"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237186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1090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490770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2022-03-18</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27350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59505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844099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2022-03-18</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05098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6487774" y="0"/>
            <a:ext cx="57042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15" name="Bildobjekt 14">
            <a:extLst>
              <a:ext uri="{FF2B5EF4-FFF2-40B4-BE49-F238E27FC236}">
                <a16:creationId xmlns:a16="http://schemas.microsoft.com/office/drawing/2014/main" id="{CDDB25BF-02A2-B94D-B698-10FEE13757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604172" y="469170"/>
            <a:ext cx="10925627" cy="907193"/>
          </a:xfrm>
        </p:spPr>
        <p:txBody>
          <a:bodyPr/>
          <a:lstStyle/>
          <a:p>
            <a:r>
              <a:rPr lang="sv-SE" dirty="0" err="1"/>
              <a:t>Specialsida</a:t>
            </a:r>
            <a:endParaRPr lang="sv-SE" dirty="0"/>
          </a:p>
        </p:txBody>
      </p:sp>
    </p:spTree>
    <p:extLst>
      <p:ext uri="{BB962C8B-B14F-4D97-AF65-F5344CB8AC3E}">
        <p14:creationId xmlns:p14="http://schemas.microsoft.com/office/powerpoint/2010/main" val="3666928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587377" y="6343423"/>
            <a:ext cx="1322869" cy="330856"/>
          </a:xfrm>
        </p:spPr>
        <p:txBody>
          <a:bodyPr/>
          <a:lstStyle/>
          <a:p>
            <a:fld id="{30DE30AE-D41D-1B42-9F9E-DEBE1EF30DEF}" type="datetimeFigureOut">
              <a:rPr lang="sv-SE" smtClean="0"/>
              <a:t>2022-03-18</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602570" y="1376367"/>
            <a:ext cx="11002057"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335643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2022-03-18</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59376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rubrik2 + 2kolumner utan kant">
    <p:spTree>
      <p:nvGrpSpPr>
        <p:cNvPr id="1" name=""/>
        <p:cNvGrpSpPr/>
        <p:nvPr/>
      </p:nvGrpSpPr>
      <p:grpSpPr>
        <a:xfrm>
          <a:off x="0" y="0"/>
          <a:ext cx="0" cy="0"/>
          <a:chOff x="0" y="0"/>
          <a:chExt cx="0" cy="0"/>
        </a:xfrm>
      </p:grpSpPr>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2022-03-18</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587376"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BCDE0901-3682-CC4F-BD50-FA320568ADE2}"/>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190237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9512756" y="6129867"/>
            <a:ext cx="2091872" cy="535568"/>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5734846" y="6355442"/>
            <a:ext cx="722310"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587377" y="6343423"/>
            <a:ext cx="1367292"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2022-03-18</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669144" y="6360633"/>
            <a:ext cx="4035084"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587375" y="1654176"/>
            <a:ext cx="11017250" cy="4351338"/>
          </a:xfrm>
          <a:prstGeom prst="rect">
            <a:avLst/>
          </a:prstGeom>
        </p:spPr>
        <p:txBody>
          <a:bodyPr vert="horz" lIns="91440" tIns="45720" rIns="91440" bIns="45720" rtlCol="0" anchor="t">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587375" y="469170"/>
            <a:ext cx="10925627" cy="907193"/>
          </a:xfrm>
          <a:prstGeom prst="rect">
            <a:avLst/>
          </a:prstGeom>
        </p:spPr>
        <p:txBody>
          <a:bodyPr vert="horz" lIns="91440" tIns="45720" rIns="91440" bIns="45720" rtlCol="0" anchor="b">
            <a:norm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932190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4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6105">
          <p15:clr>
            <a:srgbClr val="F26B43"/>
          </p15:clr>
        </p15:guide>
        <p15:guide id="3" pos="135">
          <p15:clr>
            <a:srgbClr val="F26B43"/>
          </p15:clr>
        </p15:guide>
        <p15:guide id="4" orient="horz" pos="119">
          <p15:clr>
            <a:srgbClr val="F26B43"/>
          </p15:clr>
        </p15:guide>
        <p15:guide id="5" orient="horz" pos="278">
          <p15:clr>
            <a:srgbClr val="F26B43"/>
          </p15:clr>
        </p15:guide>
        <p15:guide id="6" orient="horz" pos="867">
          <p15:clr>
            <a:srgbClr val="F26B43"/>
          </p15:clr>
        </p15:guide>
        <p15:guide id="7" pos="301">
          <p15:clr>
            <a:srgbClr val="F26B43"/>
          </p15:clr>
        </p15:guide>
        <p15:guide id="8" orient="horz" pos="1026">
          <p15:clr>
            <a:srgbClr val="F26B43"/>
          </p15:clr>
        </p15:guide>
        <p15:guide id="9" pos="5939">
          <p15:clr>
            <a:srgbClr val="F26B43"/>
          </p15:clr>
        </p15:guide>
        <p15:guide id="10" orient="horz" pos="3997">
          <p15:clr>
            <a:srgbClr val="F26B43"/>
          </p15:clr>
        </p15:guide>
        <p15:guide id="11"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a:xfrm>
            <a:off x="2705100" y="1476657"/>
            <a:ext cx="6781800" cy="1166779"/>
          </a:xfrm>
        </p:spPr>
        <p:txBody>
          <a:bodyPr anchor="b">
            <a:normAutofit/>
          </a:bodyPr>
          <a:lstStyle/>
          <a:p>
            <a:r>
              <a:rPr lang="sv-SE" dirty="0" err="1"/>
              <a:t>Legimus</a:t>
            </a:r>
            <a:endParaRPr lang="sv-SE" dirty="0"/>
          </a:p>
        </p:txBody>
      </p:sp>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a:xfrm>
            <a:off x="3098132" y="3000549"/>
            <a:ext cx="5995737" cy="1166779"/>
          </a:xfrm>
        </p:spPr>
        <p:txBody>
          <a:bodyPr anchor="t">
            <a:normAutofit/>
          </a:bodyPr>
          <a:lstStyle/>
          <a:p>
            <a:r>
              <a:rPr lang="sv-SE" dirty="0"/>
              <a:t>Myndigheten för Tillgängliga Medier</a:t>
            </a:r>
          </a:p>
        </p:txBody>
      </p:sp>
      <p:pic>
        <p:nvPicPr>
          <p:cNvPr id="5" name="Bildobjekt 4" descr="En bild som visar text, köksutrustning&#10;&#10;Automatiskt genererad beskrivning">
            <a:extLst>
              <a:ext uri="{FF2B5EF4-FFF2-40B4-BE49-F238E27FC236}">
                <a16:creationId xmlns:a16="http://schemas.microsoft.com/office/drawing/2014/main" id="{F2D4D283-89E7-5549-82FF-54CE7DC5ECED}"/>
              </a:ext>
            </a:extLst>
          </p:cNvPr>
          <p:cNvPicPr>
            <a:picLocks noChangeAspect="1"/>
          </p:cNvPicPr>
          <p:nvPr/>
        </p:nvPicPr>
        <p:blipFill>
          <a:blip r:embed="rId3"/>
          <a:stretch>
            <a:fillRect/>
          </a:stretch>
        </p:blipFill>
        <p:spPr>
          <a:xfrm>
            <a:off x="9051828" y="205389"/>
            <a:ext cx="2946400" cy="1549400"/>
          </a:xfrm>
          <a:prstGeom prst="rect">
            <a:avLst/>
          </a:prstGeom>
        </p:spPr>
      </p:pic>
    </p:spTree>
    <p:extLst>
      <p:ext uri="{BB962C8B-B14F-4D97-AF65-F5344CB8AC3E}">
        <p14:creationId xmlns:p14="http://schemas.microsoft.com/office/powerpoint/2010/main" val="64812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F4819-EA0B-5D4F-ABCA-6CF8C40F1E18}"/>
              </a:ext>
            </a:extLst>
          </p:cNvPr>
          <p:cNvSpPr>
            <a:spLocks noGrp="1"/>
          </p:cNvSpPr>
          <p:nvPr>
            <p:ph type="title"/>
          </p:nvPr>
        </p:nvSpPr>
        <p:spPr>
          <a:xfrm>
            <a:off x="604172" y="511700"/>
            <a:ext cx="10925627" cy="907193"/>
          </a:xfrm>
        </p:spPr>
        <p:txBody>
          <a:bodyPr>
            <a:normAutofit/>
          </a:bodyPr>
          <a:lstStyle/>
          <a:p>
            <a:r>
              <a:rPr lang="en-US" sz="2800" dirty="0"/>
              <a:t>NPS - </a:t>
            </a:r>
            <a:r>
              <a:rPr lang="en-US" sz="2800" dirty="0" err="1"/>
              <a:t>Nedbrytningar</a:t>
            </a:r>
            <a:endParaRPr lang="en-US" sz="2800" dirty="0"/>
          </a:p>
        </p:txBody>
      </p:sp>
      <p:graphicFrame>
        <p:nvGraphicFramePr>
          <p:cNvPr id="11" name="Tabell 10">
            <a:extLst>
              <a:ext uri="{FF2B5EF4-FFF2-40B4-BE49-F238E27FC236}">
                <a16:creationId xmlns:a16="http://schemas.microsoft.com/office/drawing/2014/main" id="{C4B12A85-4A5C-2840-A6ED-E10ED68E6FB2}"/>
              </a:ext>
            </a:extLst>
          </p:cNvPr>
          <p:cNvGraphicFramePr>
            <a:graphicFrameLocks noGrp="1"/>
          </p:cNvGraphicFramePr>
          <p:nvPr>
            <p:extLst>
              <p:ext uri="{D42A27DB-BD31-4B8C-83A1-F6EECF244321}">
                <p14:modId xmlns:p14="http://schemas.microsoft.com/office/powerpoint/2010/main" val="411810248"/>
              </p:ext>
            </p:extLst>
          </p:nvPr>
        </p:nvGraphicFramePr>
        <p:xfrm>
          <a:off x="1552570" y="2179538"/>
          <a:ext cx="9407536" cy="2020390"/>
        </p:xfrm>
        <a:graphic>
          <a:graphicData uri="http://schemas.openxmlformats.org/drawingml/2006/table">
            <a:tbl>
              <a:tblPr firstRow="1" bandRow="1">
                <a:tableStyleId>{7DF18680-E054-41AD-8BC1-D1AEF772440D}</a:tableStyleId>
              </a:tblPr>
              <a:tblGrid>
                <a:gridCol w="1290383">
                  <a:extLst>
                    <a:ext uri="{9D8B030D-6E8A-4147-A177-3AD203B41FA5}">
                      <a16:colId xmlns:a16="http://schemas.microsoft.com/office/drawing/2014/main" val="1159429802"/>
                    </a:ext>
                  </a:extLst>
                </a:gridCol>
                <a:gridCol w="706582">
                  <a:extLst>
                    <a:ext uri="{9D8B030D-6E8A-4147-A177-3AD203B41FA5}">
                      <a16:colId xmlns:a16="http://schemas.microsoft.com/office/drawing/2014/main" val="2021594479"/>
                    </a:ext>
                  </a:extLst>
                </a:gridCol>
                <a:gridCol w="665018">
                  <a:extLst>
                    <a:ext uri="{9D8B030D-6E8A-4147-A177-3AD203B41FA5}">
                      <a16:colId xmlns:a16="http://schemas.microsoft.com/office/drawing/2014/main" val="219397501"/>
                    </a:ext>
                  </a:extLst>
                </a:gridCol>
                <a:gridCol w="598516">
                  <a:extLst>
                    <a:ext uri="{9D8B030D-6E8A-4147-A177-3AD203B41FA5}">
                      <a16:colId xmlns:a16="http://schemas.microsoft.com/office/drawing/2014/main" val="2164895139"/>
                    </a:ext>
                  </a:extLst>
                </a:gridCol>
                <a:gridCol w="631767">
                  <a:extLst>
                    <a:ext uri="{9D8B030D-6E8A-4147-A177-3AD203B41FA5}">
                      <a16:colId xmlns:a16="http://schemas.microsoft.com/office/drawing/2014/main" val="3977316141"/>
                    </a:ext>
                  </a:extLst>
                </a:gridCol>
                <a:gridCol w="731520">
                  <a:extLst>
                    <a:ext uri="{9D8B030D-6E8A-4147-A177-3AD203B41FA5}">
                      <a16:colId xmlns:a16="http://schemas.microsoft.com/office/drawing/2014/main" val="1115663435"/>
                    </a:ext>
                  </a:extLst>
                </a:gridCol>
                <a:gridCol w="897775">
                  <a:extLst>
                    <a:ext uri="{9D8B030D-6E8A-4147-A177-3AD203B41FA5}">
                      <a16:colId xmlns:a16="http://schemas.microsoft.com/office/drawing/2014/main" val="3279052059"/>
                    </a:ext>
                  </a:extLst>
                </a:gridCol>
                <a:gridCol w="822960">
                  <a:extLst>
                    <a:ext uri="{9D8B030D-6E8A-4147-A177-3AD203B41FA5}">
                      <a16:colId xmlns:a16="http://schemas.microsoft.com/office/drawing/2014/main" val="1960000901"/>
                    </a:ext>
                  </a:extLst>
                </a:gridCol>
                <a:gridCol w="764771">
                  <a:extLst>
                    <a:ext uri="{9D8B030D-6E8A-4147-A177-3AD203B41FA5}">
                      <a16:colId xmlns:a16="http://schemas.microsoft.com/office/drawing/2014/main" val="354442134"/>
                    </a:ext>
                  </a:extLst>
                </a:gridCol>
                <a:gridCol w="739833">
                  <a:extLst>
                    <a:ext uri="{9D8B030D-6E8A-4147-A177-3AD203B41FA5}">
                      <a16:colId xmlns:a16="http://schemas.microsoft.com/office/drawing/2014/main" val="4262389095"/>
                    </a:ext>
                  </a:extLst>
                </a:gridCol>
                <a:gridCol w="748145">
                  <a:extLst>
                    <a:ext uri="{9D8B030D-6E8A-4147-A177-3AD203B41FA5}">
                      <a16:colId xmlns:a16="http://schemas.microsoft.com/office/drawing/2014/main" val="3976197383"/>
                    </a:ext>
                  </a:extLst>
                </a:gridCol>
                <a:gridCol w="810266">
                  <a:extLst>
                    <a:ext uri="{9D8B030D-6E8A-4147-A177-3AD203B41FA5}">
                      <a16:colId xmlns:a16="http://schemas.microsoft.com/office/drawing/2014/main" val="1071710823"/>
                    </a:ext>
                  </a:extLst>
                </a:gridCol>
              </a:tblGrid>
              <a:tr h="637590">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Äldre än 75 år</a:t>
                      </a:r>
                    </a:p>
                  </a:txBody>
                  <a:tcPr marL="9525" marR="9525" marT="9525" marB="0" anchor="ctr"/>
                </a:tc>
                <a:extLst>
                  <a:ext uri="{0D108BD9-81ED-4DB2-BD59-A6C34878D82A}">
                    <a16:rowId xmlns:a16="http://schemas.microsoft.com/office/drawing/2014/main" val="2820031394"/>
                  </a:ext>
                </a:extLst>
              </a:tr>
              <a:tr h="273618">
                <a:tc>
                  <a:txBody>
                    <a:bodyPr/>
                    <a:lstStyle/>
                    <a:p>
                      <a:r>
                        <a:rPr lang="sv-SE" sz="1200" b="0" u="none" strike="noStrike" kern="1200" dirty="0" err="1">
                          <a:solidFill>
                            <a:schemeClr val="tx1"/>
                          </a:solidFill>
                          <a:effectLst/>
                          <a:latin typeface="+mn-lt"/>
                          <a:ea typeface="+mn-ea"/>
                          <a:cs typeface="+mn-cs"/>
                        </a:rPr>
                        <a:t>Detractor</a:t>
                      </a:r>
                      <a:endParaRPr lang="sv-SE" sz="12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698318234"/>
                  </a:ext>
                </a:extLst>
              </a:tr>
              <a:tr h="273618">
                <a:tc>
                  <a:txBody>
                    <a:bodyPr/>
                    <a:lstStyle/>
                    <a:p>
                      <a:r>
                        <a:rPr lang="sv-SE" sz="1200" b="0" u="none" strike="noStrike" kern="1200" dirty="0">
                          <a:solidFill>
                            <a:schemeClr val="tx1"/>
                          </a:solidFill>
                          <a:effectLst/>
                          <a:latin typeface="+mn-lt"/>
                          <a:ea typeface="+mn-ea"/>
                          <a:cs typeface="+mn-cs"/>
                        </a:rPr>
                        <a:t>Neutral</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13%</a:t>
                      </a:r>
                    </a:p>
                  </a:txBody>
                  <a:tcPr marL="9525" marR="9525" marT="9525" marB="0" anchor="ctr"/>
                </a:tc>
                <a:extLst>
                  <a:ext uri="{0D108BD9-81ED-4DB2-BD59-A6C34878D82A}">
                    <a16:rowId xmlns:a16="http://schemas.microsoft.com/office/drawing/2014/main" val="2442853965"/>
                  </a:ext>
                </a:extLst>
              </a:tr>
              <a:tr h="273618">
                <a:tc>
                  <a:txBody>
                    <a:bodyPr/>
                    <a:lstStyle/>
                    <a:p>
                      <a:r>
                        <a:rPr lang="sv-SE" sz="1200" b="0" u="none" strike="noStrike" kern="1200" dirty="0" err="1">
                          <a:solidFill>
                            <a:schemeClr val="tx1"/>
                          </a:solidFill>
                          <a:effectLst/>
                          <a:latin typeface="+mn-lt"/>
                          <a:ea typeface="+mn-ea"/>
                          <a:cs typeface="+mn-cs"/>
                        </a:rPr>
                        <a:t>Promoter</a:t>
                      </a:r>
                      <a:endParaRPr lang="sv-SE" sz="12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75%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74%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78%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86%</a:t>
                      </a:r>
                    </a:p>
                  </a:txBody>
                  <a:tcPr marL="9525" marR="9525" marT="9525" marB="0" anchor="ctr"/>
                </a:tc>
                <a:extLst>
                  <a:ext uri="{0D108BD9-81ED-4DB2-BD59-A6C34878D82A}">
                    <a16:rowId xmlns:a16="http://schemas.microsoft.com/office/drawing/2014/main" val="2460441863"/>
                  </a:ext>
                </a:extLst>
              </a:tr>
              <a:tr h="273618">
                <a:tc>
                  <a:txBody>
                    <a:bodyPr/>
                    <a:lstStyle/>
                    <a:p>
                      <a:r>
                        <a:rPr lang="sv-SE" sz="1200" b="0" u="none" strike="noStrike" kern="1200" dirty="0">
                          <a:solidFill>
                            <a:schemeClr val="tx1"/>
                          </a:solidFill>
                          <a:effectLst/>
                          <a:latin typeface="+mn-lt"/>
                          <a:ea typeface="+mn-ea"/>
                          <a:cs typeface="+mn-cs"/>
                        </a:rPr>
                        <a:t>NPS</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67</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70</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74</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63</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89</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85</a:t>
                      </a:r>
                    </a:p>
                  </a:txBody>
                  <a:tcPr marL="9525" marR="9525" marT="9525" marB="0" anchor="ctr"/>
                </a:tc>
                <a:extLst>
                  <a:ext uri="{0D108BD9-81ED-4DB2-BD59-A6C34878D82A}">
                    <a16:rowId xmlns:a16="http://schemas.microsoft.com/office/drawing/2014/main" val="2998486039"/>
                  </a:ext>
                </a:extLst>
              </a:tr>
              <a:tr h="273618">
                <a:tc>
                  <a:txBody>
                    <a:bodyPr/>
                    <a:lstStyle/>
                    <a:p>
                      <a:r>
                        <a:rPr lang="sv-SE" sz="1200" b="0" u="none" strike="noStrike" kern="1200" dirty="0">
                          <a:solidFill>
                            <a:schemeClr val="tx1"/>
                          </a:solidFill>
                          <a:effectLst/>
                          <a:latin typeface="+mn-lt"/>
                          <a:ea typeface="+mn-ea"/>
                          <a:cs typeface="+mn-cs"/>
                        </a:rPr>
                        <a:t>Antal svar:</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530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243</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166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131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130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71</a:t>
                      </a:r>
                    </a:p>
                  </a:txBody>
                  <a:tcPr marL="9525" marR="9525" marT="9525" marB="0" anchor="ctr"/>
                </a:tc>
                <a:extLst>
                  <a:ext uri="{0D108BD9-81ED-4DB2-BD59-A6C34878D82A}">
                    <a16:rowId xmlns:a16="http://schemas.microsoft.com/office/drawing/2014/main" val="1810370286"/>
                  </a:ext>
                </a:extLst>
              </a:tr>
            </a:tbl>
          </a:graphicData>
        </a:graphic>
      </p:graphicFrame>
      <p:graphicFrame>
        <p:nvGraphicFramePr>
          <p:cNvPr id="12" name="Tabell 11">
            <a:extLst>
              <a:ext uri="{FF2B5EF4-FFF2-40B4-BE49-F238E27FC236}">
                <a16:creationId xmlns:a16="http://schemas.microsoft.com/office/drawing/2014/main" id="{366FE639-E371-EE4B-9ACC-1AE17433AA0A}"/>
              </a:ext>
            </a:extLst>
          </p:cNvPr>
          <p:cNvGraphicFramePr>
            <a:graphicFrameLocks noGrp="1"/>
          </p:cNvGraphicFramePr>
          <p:nvPr>
            <p:extLst>
              <p:ext uri="{D42A27DB-BD31-4B8C-83A1-F6EECF244321}">
                <p14:modId xmlns:p14="http://schemas.microsoft.com/office/powerpoint/2010/main" val="1208747007"/>
              </p:ext>
            </p:extLst>
          </p:nvPr>
        </p:nvGraphicFramePr>
        <p:xfrm>
          <a:off x="1552570" y="4278508"/>
          <a:ext cx="8404234" cy="2130137"/>
        </p:xfrm>
        <a:graphic>
          <a:graphicData uri="http://schemas.openxmlformats.org/drawingml/2006/table">
            <a:tbl>
              <a:tblPr firstRow="1" bandRow="1">
                <a:tableStyleId>{7DF18680-E054-41AD-8BC1-D1AEF772440D}</a:tableStyleId>
              </a:tblPr>
              <a:tblGrid>
                <a:gridCol w="1996965">
                  <a:extLst>
                    <a:ext uri="{9D8B030D-6E8A-4147-A177-3AD203B41FA5}">
                      <a16:colId xmlns:a16="http://schemas.microsoft.com/office/drawing/2014/main" val="1159429802"/>
                    </a:ext>
                  </a:extLst>
                </a:gridCol>
                <a:gridCol w="1371600">
                  <a:extLst>
                    <a:ext uri="{9D8B030D-6E8A-4147-A177-3AD203B41FA5}">
                      <a16:colId xmlns:a16="http://schemas.microsoft.com/office/drawing/2014/main" val="2021594479"/>
                    </a:ext>
                  </a:extLst>
                </a:gridCol>
                <a:gridCol w="1745672">
                  <a:extLst>
                    <a:ext uri="{9D8B030D-6E8A-4147-A177-3AD203B41FA5}">
                      <a16:colId xmlns:a16="http://schemas.microsoft.com/office/drawing/2014/main" val="219397501"/>
                    </a:ext>
                  </a:extLst>
                </a:gridCol>
                <a:gridCol w="2134296">
                  <a:extLst>
                    <a:ext uri="{9D8B030D-6E8A-4147-A177-3AD203B41FA5}">
                      <a16:colId xmlns:a16="http://schemas.microsoft.com/office/drawing/2014/main" val="2164895139"/>
                    </a:ext>
                  </a:extLst>
                </a:gridCol>
                <a:gridCol w="1155701">
                  <a:extLst>
                    <a:ext uri="{9D8B030D-6E8A-4147-A177-3AD203B41FA5}">
                      <a16:colId xmlns:a16="http://schemas.microsoft.com/office/drawing/2014/main" val="3977316141"/>
                    </a:ext>
                  </a:extLst>
                </a:gridCol>
              </a:tblGrid>
              <a:tr h="747337">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r>
                        <a:rPr lang="sv-SE" sz="1200" b="0" u="none" strike="noStrike" kern="1200" dirty="0" err="1">
                          <a:solidFill>
                            <a:schemeClr val="tx1"/>
                          </a:solidFill>
                          <a:effectLst/>
                          <a:latin typeface="+mn-lt"/>
                          <a:ea typeface="+mn-ea"/>
                          <a:cs typeface="+mn-cs"/>
                        </a:rPr>
                        <a:t>Detractor</a:t>
                      </a:r>
                      <a:endParaRPr lang="sv-SE" sz="12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r>
                        <a:rPr lang="sv-SE" sz="1200" b="0" u="none" strike="noStrike" kern="1200" dirty="0">
                          <a:solidFill>
                            <a:schemeClr val="tx1"/>
                          </a:solidFill>
                          <a:effectLst/>
                          <a:latin typeface="+mn-lt"/>
                          <a:ea typeface="+mn-ea"/>
                          <a:cs typeface="+mn-cs"/>
                        </a:rPr>
                        <a:t>Neutral</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r>
                        <a:rPr lang="sv-SE" sz="1200" b="0" u="none" strike="noStrike" kern="1200" dirty="0" err="1">
                          <a:solidFill>
                            <a:schemeClr val="tx1"/>
                          </a:solidFill>
                          <a:effectLst/>
                          <a:latin typeface="+mn-lt"/>
                          <a:ea typeface="+mn-ea"/>
                          <a:cs typeface="+mn-cs"/>
                        </a:rPr>
                        <a:t>Promoter</a:t>
                      </a:r>
                      <a:endParaRPr lang="sv-SE" sz="12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74%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r>
                        <a:rPr lang="sv-SE" sz="1200" b="0" u="none" strike="noStrike" kern="1200" dirty="0">
                          <a:solidFill>
                            <a:schemeClr val="tx1"/>
                          </a:solidFill>
                          <a:effectLst/>
                          <a:latin typeface="+mn-lt"/>
                          <a:ea typeface="+mn-ea"/>
                          <a:cs typeface="+mn-cs"/>
                        </a:rPr>
                        <a:t>NPS</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64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67</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92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81">
                <a:tc>
                  <a:txBody>
                    <a:bodyPr/>
                    <a:lstStyle/>
                    <a:p>
                      <a:r>
                        <a:rPr lang="sv-SE" sz="1200" b="0" u="none" strike="noStrike" kern="1200" dirty="0">
                          <a:solidFill>
                            <a:schemeClr val="tx1"/>
                          </a:solidFill>
                          <a:effectLst/>
                          <a:latin typeface="+mn-lt"/>
                          <a:ea typeface="+mn-ea"/>
                          <a:cs typeface="+mn-cs"/>
                        </a:rPr>
                        <a:t>Antal svar:</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357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96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225178226"/>
                  </a:ext>
                </a:extLst>
              </a:tr>
            </a:tbl>
          </a:graphicData>
        </a:graphic>
      </p:graphicFrame>
    </p:spTree>
    <p:extLst>
      <p:ext uri="{BB962C8B-B14F-4D97-AF65-F5344CB8AC3E}">
        <p14:creationId xmlns:p14="http://schemas.microsoft.com/office/powerpoint/2010/main" val="427559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6F557C-8C26-2943-8144-8772EBD7B8C3}"/>
              </a:ext>
            </a:extLst>
          </p:cNvPr>
          <p:cNvSpPr>
            <a:spLocks noGrp="1"/>
          </p:cNvSpPr>
          <p:nvPr>
            <p:ph type="title"/>
          </p:nvPr>
        </p:nvSpPr>
        <p:spPr>
          <a:xfrm>
            <a:off x="604172" y="914400"/>
            <a:ext cx="10925627" cy="907193"/>
          </a:xfrm>
        </p:spPr>
        <p:txBody>
          <a:bodyPr>
            <a:noAutofit/>
          </a:bodyPr>
          <a:lstStyle/>
          <a:p>
            <a:r>
              <a:rPr lang="sv-SE" sz="2800" kern="1200" dirty="0">
                <a:solidFill>
                  <a:srgbClr val="000000"/>
                </a:solidFill>
                <a:effectLst/>
                <a:latin typeface="Arial" panose="020B0604020202020204" pitchFamily="34" charset="0"/>
                <a:ea typeface="+mn-ea"/>
                <a:cs typeface="+mn-cs"/>
              </a:rPr>
              <a:t>0-6. Hur måste </a:t>
            </a:r>
            <a:r>
              <a:rPr lang="sv-SE" sz="2800" kern="1200" dirty="0" err="1">
                <a:solidFill>
                  <a:srgbClr val="000000"/>
                </a:solidFill>
                <a:effectLst/>
                <a:latin typeface="Arial" panose="020B0604020202020204" pitchFamily="34" charset="0"/>
                <a:ea typeface="+mn-ea"/>
                <a:cs typeface="+mn-cs"/>
              </a:rPr>
              <a:t>Legimus</a:t>
            </a:r>
            <a:r>
              <a:rPr lang="sv-SE" sz="2800" kern="1200" dirty="0">
                <a:solidFill>
                  <a:srgbClr val="000000"/>
                </a:solidFill>
                <a:effectLst/>
                <a:latin typeface="Arial" panose="020B0604020202020204" pitchFamily="34" charset="0"/>
                <a:ea typeface="+mn-ea"/>
                <a:cs typeface="+mn-cs"/>
              </a:rPr>
              <a:t> bli bättre för att du ska ge ett högre betyg?</a:t>
            </a:r>
            <a:endParaRPr lang="sv-SE" sz="2800"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604172" y="2023200"/>
            <a:ext cx="4190702" cy="1007390"/>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solidFill>
                  <a:srgbClr val="000000"/>
                </a:solidFill>
                <a:latin typeface="Arial" panose="020B0604020202020204" pitchFamily="34" charset="0"/>
              </a:rPr>
              <a:t>Fritext</a:t>
            </a:r>
            <a:br>
              <a:rPr lang="sv-SE" dirty="0">
                <a:solidFill>
                  <a:srgbClr val="000000"/>
                </a:solidFill>
                <a:latin typeface="Arial" panose="020B0604020202020204"/>
              </a:rPr>
            </a:br>
            <a:r>
              <a:rPr lang="sv-SE" b="0" dirty="0">
                <a:solidFill>
                  <a:srgbClr val="000000"/>
                </a:solidFill>
                <a:latin typeface="Arial" panose="020B0604020202020204"/>
              </a:rPr>
              <a:t>Antal svar: 45</a:t>
            </a:r>
          </a:p>
          <a:p>
            <a:endParaRPr lang="sv-SE" dirty="0">
              <a:solidFill>
                <a:srgbClr val="000000"/>
              </a:solidFill>
              <a:latin typeface="Arial" panose="020B0604020202020204"/>
            </a:endParaRPr>
          </a:p>
        </p:txBody>
      </p:sp>
      <p:graphicFrame>
        <p:nvGraphicFramePr>
          <p:cNvPr id="8" name="Diagram 7" descr="De respondenter som svarade 0-6 på frågan om hur sannolikt det är att de skulle rekommendera Legimus till en vän eller kollega, fick även frågan hur de anser att Legimus behöver bli bättre för att de ska ge ett högre betyg. 47% anser att uppläsningen/talsyntesen behöver bli bättre och 24% anser att utbudet behöver bli bättre.">
            <a:extLst>
              <a:ext uri="{FF2B5EF4-FFF2-40B4-BE49-F238E27FC236}">
                <a16:creationId xmlns:a16="http://schemas.microsoft.com/office/drawing/2014/main" id="{0838CD5B-EA7B-794A-AF3D-D5517608E2CB}"/>
              </a:ext>
            </a:extLst>
          </p:cNvPr>
          <p:cNvGraphicFramePr>
            <a:graphicFrameLocks/>
          </p:cNvGraphicFramePr>
          <p:nvPr>
            <p:extLst>
              <p:ext uri="{D42A27DB-BD31-4B8C-83A1-F6EECF244321}">
                <p14:modId xmlns:p14="http://schemas.microsoft.com/office/powerpoint/2010/main" val="2529791925"/>
              </p:ext>
            </p:extLst>
          </p:nvPr>
        </p:nvGraphicFramePr>
        <p:xfrm>
          <a:off x="711200" y="2281209"/>
          <a:ext cx="11933302" cy="38571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5975280"/>
            <a:ext cx="6977892" cy="1015663"/>
          </a:xfrm>
          <a:prstGeom prst="rect">
            <a:avLst/>
          </a:prstGeom>
          <a:noFill/>
        </p:spPr>
        <p:txBody>
          <a:bodyPr wrap="square" rtlCol="0">
            <a:spAutoFit/>
          </a:bodyPr>
          <a:lstStyle/>
          <a:p>
            <a:r>
              <a:rPr lang="sv-SE" sz="1400" dirty="0">
                <a:solidFill>
                  <a:srgbClr val="000000"/>
                </a:solidFill>
                <a:latin typeface="Arial" panose="020B0604020202020204"/>
              </a:rPr>
              <a:t>Fritextsvaren har kategoriserats. Frågan ställdes bara till de som svarat 0-6 på frågan ”Hur troligt är det att du skulle rekommendera Legimus till en vän eller kollega som har samma behov som dig?”</a:t>
            </a:r>
          </a:p>
          <a:p>
            <a:endParaRPr lang="sv-SE" dirty="0">
              <a:solidFill>
                <a:srgbClr val="000000"/>
              </a:solidFill>
              <a:latin typeface="Arial" panose="020B0604020202020204"/>
            </a:endParaRPr>
          </a:p>
        </p:txBody>
      </p:sp>
    </p:spTree>
    <p:extLst>
      <p:ext uri="{BB962C8B-B14F-4D97-AF65-F5344CB8AC3E}">
        <p14:creationId xmlns:p14="http://schemas.microsoft.com/office/powerpoint/2010/main" val="948380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75241-DBA4-714B-A1F3-6072D8671E30}"/>
              </a:ext>
            </a:extLst>
          </p:cNvPr>
          <p:cNvSpPr>
            <a:spLocks noGrp="1"/>
          </p:cNvSpPr>
          <p:nvPr>
            <p:ph type="title"/>
          </p:nvPr>
        </p:nvSpPr>
        <p:spPr>
          <a:xfrm>
            <a:off x="604172" y="914400"/>
            <a:ext cx="10925627" cy="907193"/>
          </a:xfrm>
        </p:spPr>
        <p:txBody>
          <a:bodyPr>
            <a:normAutofit/>
          </a:bodyPr>
          <a:lstStyle/>
          <a:p>
            <a:r>
              <a:rPr lang="sv-SE" sz="2800" kern="1200" dirty="0">
                <a:solidFill>
                  <a:srgbClr val="000000"/>
                </a:solidFill>
                <a:effectLst/>
                <a:latin typeface="Arial" panose="020B0604020202020204" pitchFamily="34" charset="0"/>
                <a:ea typeface="+mn-ea"/>
                <a:cs typeface="+mn-cs"/>
              </a:rPr>
              <a:t>7–8. Hur måste </a:t>
            </a:r>
            <a:r>
              <a:rPr lang="sv-SE" sz="2800" kern="1200" dirty="0" err="1">
                <a:solidFill>
                  <a:srgbClr val="000000"/>
                </a:solidFill>
                <a:effectLst/>
                <a:latin typeface="Arial" panose="020B0604020202020204" pitchFamily="34" charset="0"/>
                <a:ea typeface="+mn-ea"/>
                <a:cs typeface="+mn-cs"/>
              </a:rPr>
              <a:t>Legimus</a:t>
            </a:r>
            <a:r>
              <a:rPr lang="sv-SE" sz="2800" kern="1200" dirty="0">
                <a:solidFill>
                  <a:srgbClr val="000000"/>
                </a:solidFill>
                <a:effectLst/>
                <a:latin typeface="Arial" panose="020B0604020202020204" pitchFamily="34" charset="0"/>
                <a:ea typeface="+mn-ea"/>
                <a:cs typeface="+mn-cs"/>
              </a:rPr>
              <a:t> bli bättre för att du ska ge ett ännu högre betyg? </a:t>
            </a:r>
            <a:endParaRPr lang="sv-SE" sz="2800"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604800" y="2023200"/>
            <a:ext cx="4190702" cy="1007390"/>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solidFill>
                  <a:srgbClr val="000000"/>
                </a:solidFill>
                <a:latin typeface="Arial" panose="020B0604020202020204"/>
              </a:rPr>
              <a:t>Fritext</a:t>
            </a:r>
            <a:br>
              <a:rPr lang="sv-SE" dirty="0">
                <a:solidFill>
                  <a:srgbClr val="000000"/>
                </a:solidFill>
                <a:latin typeface="Arial" panose="020B0604020202020204"/>
              </a:rPr>
            </a:br>
            <a:r>
              <a:rPr lang="sv-SE" b="0" dirty="0">
                <a:solidFill>
                  <a:srgbClr val="000000"/>
                </a:solidFill>
                <a:latin typeface="Arial" panose="020B0604020202020204"/>
              </a:rPr>
              <a:t>Antal svar: 92</a:t>
            </a:r>
          </a:p>
          <a:p>
            <a:endParaRPr lang="sv-SE" dirty="0">
              <a:solidFill>
                <a:srgbClr val="000000"/>
              </a:solidFill>
              <a:latin typeface="Arial" panose="020B0604020202020204"/>
            </a:endParaRPr>
          </a:p>
        </p:txBody>
      </p:sp>
      <p:graphicFrame>
        <p:nvGraphicFramePr>
          <p:cNvPr id="6" name="Diagram 5" descr="De respondenter som svarade 7-8 på frågan om hur sannolikt det är att de skulle rekommendera Legimus till en vän eller kollega, fick även frågan hur Legimus kan bli bättre för att de skulle kunna ge ett ännu högre betyg. De mest förekommande svaren är att uppläsningen/talsyntesen kan bli bättre, samt appen och utbudet.">
            <a:extLst>
              <a:ext uri="{FF2B5EF4-FFF2-40B4-BE49-F238E27FC236}">
                <a16:creationId xmlns:a16="http://schemas.microsoft.com/office/drawing/2014/main" id="{0838CD5B-EA7B-794A-AF3D-D5517608E2CB}"/>
              </a:ext>
            </a:extLst>
          </p:cNvPr>
          <p:cNvGraphicFramePr>
            <a:graphicFrameLocks/>
          </p:cNvGraphicFramePr>
          <p:nvPr>
            <p:extLst>
              <p:ext uri="{D42A27DB-BD31-4B8C-83A1-F6EECF244321}">
                <p14:modId xmlns:p14="http://schemas.microsoft.com/office/powerpoint/2010/main" val="397435641"/>
              </p:ext>
            </p:extLst>
          </p:nvPr>
        </p:nvGraphicFramePr>
        <p:xfrm>
          <a:off x="647700" y="2144503"/>
          <a:ext cx="12161902" cy="39310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5975280"/>
            <a:ext cx="6977892" cy="1015663"/>
          </a:xfrm>
          <a:prstGeom prst="rect">
            <a:avLst/>
          </a:prstGeom>
          <a:noFill/>
        </p:spPr>
        <p:txBody>
          <a:bodyPr wrap="square" rtlCol="0">
            <a:spAutoFit/>
          </a:bodyPr>
          <a:lstStyle/>
          <a:p>
            <a:r>
              <a:rPr lang="sv-SE" sz="1400" dirty="0">
                <a:solidFill>
                  <a:srgbClr val="000000"/>
                </a:solidFill>
                <a:latin typeface="Arial" panose="020B0604020202020204"/>
              </a:rPr>
              <a:t>Fritextsvaren har kategoriserats. Frågan ställdes bara till de som svarat 7-8 på frågan ”Hur troligt är det att du skulle rekommendera Legimus till en vän eller kollega som har samma behov som dig?”</a:t>
            </a:r>
          </a:p>
          <a:p>
            <a:endParaRPr lang="sv-SE" dirty="0">
              <a:solidFill>
                <a:srgbClr val="000000"/>
              </a:solidFill>
              <a:latin typeface="Arial" panose="020B0604020202020204"/>
            </a:endParaRPr>
          </a:p>
        </p:txBody>
      </p:sp>
    </p:spTree>
    <p:extLst>
      <p:ext uri="{BB962C8B-B14F-4D97-AF65-F5344CB8AC3E}">
        <p14:creationId xmlns:p14="http://schemas.microsoft.com/office/powerpoint/2010/main" val="417144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7ED55-645F-D148-94A0-97C655582C1B}"/>
              </a:ext>
            </a:extLst>
          </p:cNvPr>
          <p:cNvSpPr>
            <a:spLocks noGrp="1"/>
          </p:cNvSpPr>
          <p:nvPr>
            <p:ph type="title"/>
          </p:nvPr>
        </p:nvSpPr>
        <p:spPr>
          <a:xfrm>
            <a:off x="604172" y="915735"/>
            <a:ext cx="10925627" cy="907193"/>
          </a:xfrm>
        </p:spPr>
        <p:txBody>
          <a:bodyPr>
            <a:normAutofit/>
          </a:bodyPr>
          <a:lstStyle/>
          <a:p>
            <a:r>
              <a:rPr lang="sv-SE" sz="2800" kern="1200" dirty="0">
                <a:solidFill>
                  <a:srgbClr val="000000"/>
                </a:solidFill>
                <a:effectLst/>
                <a:latin typeface="Arial" panose="020B0604020202020204" pitchFamily="34" charset="0"/>
                <a:ea typeface="+mn-ea"/>
                <a:cs typeface="+mn-cs"/>
              </a:rPr>
              <a:t>9–10. Vad är det främsta skälet till att du rekommenderar </a:t>
            </a:r>
            <a:r>
              <a:rPr lang="sv-SE" sz="2800" kern="1200" dirty="0" err="1">
                <a:solidFill>
                  <a:srgbClr val="000000"/>
                </a:solidFill>
                <a:effectLst/>
                <a:latin typeface="Arial" panose="020B0604020202020204" pitchFamily="34" charset="0"/>
                <a:ea typeface="+mn-ea"/>
                <a:cs typeface="+mn-cs"/>
              </a:rPr>
              <a:t>Legimus</a:t>
            </a:r>
            <a:r>
              <a:rPr lang="sv-SE" sz="2800" kern="1200" dirty="0">
                <a:solidFill>
                  <a:srgbClr val="000000"/>
                </a:solidFill>
                <a:effectLst/>
                <a:latin typeface="Arial" panose="020B0604020202020204" pitchFamily="34" charset="0"/>
                <a:ea typeface="+mn-ea"/>
                <a:cs typeface="+mn-cs"/>
              </a:rPr>
              <a:t>? </a:t>
            </a:r>
            <a:endParaRPr lang="sv-SE" sz="2800"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604172" y="2021418"/>
            <a:ext cx="4190702" cy="1007390"/>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solidFill>
                  <a:srgbClr val="000000"/>
                </a:solidFill>
                <a:latin typeface="Arial" panose="020B0604020202020204"/>
              </a:rPr>
              <a:t>Fritext</a:t>
            </a:r>
            <a:br>
              <a:rPr lang="sv-SE" dirty="0">
                <a:solidFill>
                  <a:srgbClr val="000000"/>
                </a:solidFill>
                <a:latin typeface="Arial" panose="020B0604020202020204"/>
              </a:rPr>
            </a:br>
            <a:r>
              <a:rPr lang="sv-SE" b="0" dirty="0">
                <a:solidFill>
                  <a:srgbClr val="000000"/>
                </a:solidFill>
                <a:latin typeface="Arial" panose="020B0604020202020204"/>
              </a:rPr>
              <a:t>Antal svar: 409</a:t>
            </a:r>
          </a:p>
          <a:p>
            <a:endParaRPr lang="sv-SE" dirty="0">
              <a:solidFill>
                <a:srgbClr val="000000"/>
              </a:solidFill>
              <a:latin typeface="Arial" panose="020B0604020202020204"/>
            </a:endParaRPr>
          </a:p>
        </p:txBody>
      </p:sp>
      <p:graphicFrame>
        <p:nvGraphicFramePr>
          <p:cNvPr id="6" name="Diagram 5" descr="De respondenter som svarade 9-10 i frågan om hur sannolikt det är att de skulle rekommendera Legimus till en vän eller kollega, fick även frågan om vilket det främsta skälet är till att de rekommenderar Legimus. De mest förekommande svaren är utbudet, att det är smidigt/enkelt och att Legimus gör det enklare att läsa.">
            <a:extLst>
              <a:ext uri="{FF2B5EF4-FFF2-40B4-BE49-F238E27FC236}">
                <a16:creationId xmlns:a16="http://schemas.microsoft.com/office/drawing/2014/main" id="{0838CD5B-EA7B-794A-AF3D-D5517608E2CB}"/>
              </a:ext>
            </a:extLst>
          </p:cNvPr>
          <p:cNvGraphicFramePr>
            <a:graphicFrameLocks/>
          </p:cNvGraphicFramePr>
          <p:nvPr>
            <p:extLst>
              <p:ext uri="{D42A27DB-BD31-4B8C-83A1-F6EECF244321}">
                <p14:modId xmlns:p14="http://schemas.microsoft.com/office/powerpoint/2010/main" val="355376885"/>
              </p:ext>
            </p:extLst>
          </p:nvPr>
        </p:nvGraphicFramePr>
        <p:xfrm>
          <a:off x="-356250" y="2525114"/>
          <a:ext cx="13097005" cy="34501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5975280"/>
            <a:ext cx="6977892" cy="1015663"/>
          </a:xfrm>
          <a:prstGeom prst="rect">
            <a:avLst/>
          </a:prstGeom>
          <a:noFill/>
        </p:spPr>
        <p:txBody>
          <a:bodyPr wrap="square" rtlCol="0">
            <a:spAutoFit/>
          </a:bodyPr>
          <a:lstStyle/>
          <a:p>
            <a:r>
              <a:rPr lang="sv-SE" sz="1400" dirty="0">
                <a:solidFill>
                  <a:srgbClr val="000000"/>
                </a:solidFill>
                <a:latin typeface="Arial" panose="020B0604020202020204"/>
              </a:rPr>
              <a:t>Fritextsvaren har kategoriserats. Frågan ställdes bara till de som svarat 9-10 på frågan ”Hur troligt är det att du skulle rekommendera Legimus till en vän eller kollega som har samma behov som dig?”</a:t>
            </a:r>
          </a:p>
          <a:p>
            <a:endParaRPr lang="sv-SE" dirty="0">
              <a:solidFill>
                <a:srgbClr val="000000"/>
              </a:solidFill>
              <a:latin typeface="Arial" panose="020B0604020202020204"/>
            </a:endParaRPr>
          </a:p>
        </p:txBody>
      </p:sp>
    </p:spTree>
    <p:extLst>
      <p:ext uri="{BB962C8B-B14F-4D97-AF65-F5344CB8AC3E}">
        <p14:creationId xmlns:p14="http://schemas.microsoft.com/office/powerpoint/2010/main" val="562987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604800" y="441325"/>
            <a:ext cx="8543925" cy="935038"/>
          </a:xfrm>
        </p:spPr>
        <p:txBody>
          <a:bodyPr>
            <a:normAutofit/>
          </a:bodyPr>
          <a:lstStyle/>
          <a:p>
            <a:r>
              <a:rPr lang="sv-SE" sz="2800" dirty="0"/>
              <a:t>Nöjdhet</a:t>
            </a:r>
          </a:p>
        </p:txBody>
      </p:sp>
      <p:graphicFrame>
        <p:nvGraphicFramePr>
          <p:cNvPr id="7" name="Diagram 6" descr="I påståendet om att det är lätt att läsa böcker i Legimus så instämmer 85% helt eller delvis i påståendet. 86% instämmer helt eller delvis i att det är lätt att använda Legimus, och 73% instämmer helt eller delvis i att det är lätt att hitta böcker de letar efter i Legimus.">
            <a:extLst>
              <a:ext uri="{FF2B5EF4-FFF2-40B4-BE49-F238E27FC236}">
                <a16:creationId xmlns:a16="http://schemas.microsoft.com/office/drawing/2014/main" id="{A0695E37-C16A-7D48-8C37-354E3972B32F}"/>
              </a:ext>
            </a:extLst>
          </p:cNvPr>
          <p:cNvGraphicFramePr>
            <a:graphicFrameLocks/>
          </p:cNvGraphicFramePr>
          <p:nvPr>
            <p:extLst>
              <p:ext uri="{D42A27DB-BD31-4B8C-83A1-F6EECF244321}">
                <p14:modId xmlns:p14="http://schemas.microsoft.com/office/powerpoint/2010/main" val="1501510739"/>
              </p:ext>
            </p:extLst>
          </p:nvPr>
        </p:nvGraphicFramePr>
        <p:xfrm>
          <a:off x="1381292" y="2209801"/>
          <a:ext cx="8171529" cy="371951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15">
            <a:extLst>
              <a:ext uri="{FF2B5EF4-FFF2-40B4-BE49-F238E27FC236}">
                <a16:creationId xmlns:a16="http://schemas.microsoft.com/office/drawing/2014/main" id="{79CBA63B-B393-CA4D-8435-67144AD078E7}"/>
              </a:ext>
            </a:extLst>
          </p:cNvPr>
          <p:cNvSpPr txBox="1"/>
          <p:nvPr/>
        </p:nvSpPr>
        <p:spPr>
          <a:xfrm>
            <a:off x="9237809" y="2681497"/>
            <a:ext cx="1210650" cy="646331"/>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783</a:t>
            </a:r>
          </a:p>
        </p:txBody>
      </p:sp>
      <p:sp>
        <p:nvSpPr>
          <p:cNvPr id="17" name="textruta 16">
            <a:extLst>
              <a:ext uri="{FF2B5EF4-FFF2-40B4-BE49-F238E27FC236}">
                <a16:creationId xmlns:a16="http://schemas.microsoft.com/office/drawing/2014/main" id="{66BEF627-A75F-E64F-BF44-B4CD94465E87}"/>
              </a:ext>
            </a:extLst>
          </p:cNvPr>
          <p:cNvSpPr txBox="1"/>
          <p:nvPr/>
        </p:nvSpPr>
        <p:spPr>
          <a:xfrm>
            <a:off x="10330694" y="2681497"/>
            <a:ext cx="1318319" cy="646331"/>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4%</a:t>
            </a:r>
          </a:p>
        </p:txBody>
      </p:sp>
      <p:sp>
        <p:nvSpPr>
          <p:cNvPr id="18" name="textruta 17">
            <a:extLst>
              <a:ext uri="{FF2B5EF4-FFF2-40B4-BE49-F238E27FC236}">
                <a16:creationId xmlns:a16="http://schemas.microsoft.com/office/drawing/2014/main" id="{9E30ECA6-F8D8-A64A-B48A-25653F9E832E}"/>
              </a:ext>
            </a:extLst>
          </p:cNvPr>
          <p:cNvSpPr txBox="1"/>
          <p:nvPr/>
        </p:nvSpPr>
        <p:spPr>
          <a:xfrm>
            <a:off x="9237808" y="3554325"/>
            <a:ext cx="1210649" cy="645170"/>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811</a:t>
            </a:r>
          </a:p>
        </p:txBody>
      </p:sp>
      <p:sp>
        <p:nvSpPr>
          <p:cNvPr id="19" name="textruta 18">
            <a:extLst>
              <a:ext uri="{FF2B5EF4-FFF2-40B4-BE49-F238E27FC236}">
                <a16:creationId xmlns:a16="http://schemas.microsoft.com/office/drawing/2014/main" id="{636FCE6F-EC5A-E243-B3AA-8C3D498FAA52}"/>
              </a:ext>
            </a:extLst>
          </p:cNvPr>
          <p:cNvSpPr txBox="1"/>
          <p:nvPr/>
        </p:nvSpPr>
        <p:spPr>
          <a:xfrm>
            <a:off x="10330694" y="3553164"/>
            <a:ext cx="1318319" cy="646331"/>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0%</a:t>
            </a:r>
          </a:p>
        </p:txBody>
      </p:sp>
      <p:sp>
        <p:nvSpPr>
          <p:cNvPr id="20" name="textruta 19">
            <a:extLst>
              <a:ext uri="{FF2B5EF4-FFF2-40B4-BE49-F238E27FC236}">
                <a16:creationId xmlns:a16="http://schemas.microsoft.com/office/drawing/2014/main" id="{139ED024-E005-684A-8817-5BC76820D75A}"/>
              </a:ext>
            </a:extLst>
          </p:cNvPr>
          <p:cNvSpPr txBox="1"/>
          <p:nvPr/>
        </p:nvSpPr>
        <p:spPr>
          <a:xfrm>
            <a:off x="9237809" y="4427152"/>
            <a:ext cx="1210648" cy="645170"/>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816</a:t>
            </a:r>
          </a:p>
        </p:txBody>
      </p:sp>
      <p:sp>
        <p:nvSpPr>
          <p:cNvPr id="21" name="textruta 20">
            <a:extLst>
              <a:ext uri="{FF2B5EF4-FFF2-40B4-BE49-F238E27FC236}">
                <a16:creationId xmlns:a16="http://schemas.microsoft.com/office/drawing/2014/main" id="{E763CBFC-0EF3-F64F-ABD1-C03BD0D37D87}"/>
              </a:ext>
            </a:extLst>
          </p:cNvPr>
          <p:cNvSpPr txBox="1"/>
          <p:nvPr/>
        </p:nvSpPr>
        <p:spPr>
          <a:xfrm>
            <a:off x="10330694" y="4428312"/>
            <a:ext cx="1318319" cy="644010"/>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0%</a:t>
            </a:r>
          </a:p>
        </p:txBody>
      </p:sp>
    </p:spTree>
    <p:extLst>
      <p:ext uri="{BB962C8B-B14F-4D97-AF65-F5344CB8AC3E}">
        <p14:creationId xmlns:p14="http://schemas.microsoft.com/office/powerpoint/2010/main" val="3183884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3F682-451F-E744-B206-B407ECBE3E7A}"/>
              </a:ext>
            </a:extLst>
          </p:cNvPr>
          <p:cNvSpPr>
            <a:spLocks noGrp="1"/>
          </p:cNvSpPr>
          <p:nvPr>
            <p:ph type="title"/>
          </p:nvPr>
        </p:nvSpPr>
        <p:spPr>
          <a:xfrm>
            <a:off x="604172" y="256520"/>
            <a:ext cx="10925627" cy="1508440"/>
          </a:xfrm>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Nöjdhet</a:t>
            </a:r>
            <a:r>
              <a:rPr lang="sv-SE" sz="2800" b="1" kern="1200" baseline="0" dirty="0">
                <a:solidFill>
                  <a:srgbClr val="000000"/>
                </a:solidFill>
                <a:effectLst/>
                <a:latin typeface="Arial" panose="020B0604020202020204" pitchFamily="34" charset="0"/>
                <a:ea typeface="+mn-ea"/>
                <a:cs typeface="+mn-cs"/>
              </a:rPr>
              <a:t> - </a:t>
            </a:r>
            <a:r>
              <a:rPr lang="sv-SE" sz="2800" b="1" kern="1200" dirty="0">
                <a:solidFill>
                  <a:srgbClr val="000000"/>
                </a:solidFill>
                <a:effectLst/>
                <a:latin typeface="Arial" panose="020B0604020202020204" pitchFamily="34" charset="0"/>
                <a:ea typeface="+mn-ea"/>
                <a:cs typeface="+mn-cs"/>
              </a:rPr>
              <a:t>Nedbrytningar</a:t>
            </a:r>
            <a:endParaRPr lang="sv-SE" sz="2800" dirty="0">
              <a:effectLst/>
            </a:endParaRPr>
          </a:p>
          <a:p>
            <a:endParaRPr lang="sv-SE" sz="2800" dirty="0"/>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3894733723"/>
              </p:ext>
            </p:extLst>
          </p:nvPr>
        </p:nvGraphicFramePr>
        <p:xfrm>
          <a:off x="1552570" y="2179538"/>
          <a:ext cx="9407536" cy="1732062"/>
        </p:xfrm>
        <a:graphic>
          <a:graphicData uri="http://schemas.openxmlformats.org/drawingml/2006/table">
            <a:tbl>
              <a:tblPr firstRow="1" bandRow="1">
                <a:tableStyleId>{7DF18680-E054-41AD-8BC1-D1AEF772440D}</a:tableStyleId>
              </a:tblPr>
              <a:tblGrid>
                <a:gridCol w="3486764">
                  <a:extLst>
                    <a:ext uri="{9D8B030D-6E8A-4147-A177-3AD203B41FA5}">
                      <a16:colId xmlns:a16="http://schemas.microsoft.com/office/drawing/2014/main" val="1159429802"/>
                    </a:ext>
                  </a:extLst>
                </a:gridCol>
                <a:gridCol w="452362">
                  <a:extLst>
                    <a:ext uri="{9D8B030D-6E8A-4147-A177-3AD203B41FA5}">
                      <a16:colId xmlns:a16="http://schemas.microsoft.com/office/drawing/2014/main" val="2021594479"/>
                    </a:ext>
                  </a:extLst>
                </a:gridCol>
                <a:gridCol w="546841">
                  <a:extLst>
                    <a:ext uri="{9D8B030D-6E8A-4147-A177-3AD203B41FA5}">
                      <a16:colId xmlns:a16="http://schemas.microsoft.com/office/drawing/2014/main" val="219397501"/>
                    </a:ext>
                  </a:extLst>
                </a:gridCol>
                <a:gridCol w="546841">
                  <a:extLst>
                    <a:ext uri="{9D8B030D-6E8A-4147-A177-3AD203B41FA5}">
                      <a16:colId xmlns:a16="http://schemas.microsoft.com/office/drawing/2014/main" val="2164895139"/>
                    </a:ext>
                  </a:extLst>
                </a:gridCol>
                <a:gridCol w="546841">
                  <a:extLst>
                    <a:ext uri="{9D8B030D-6E8A-4147-A177-3AD203B41FA5}">
                      <a16:colId xmlns:a16="http://schemas.microsoft.com/office/drawing/2014/main" val="3977316141"/>
                    </a:ext>
                  </a:extLst>
                </a:gridCol>
                <a:gridCol w="546841">
                  <a:extLst>
                    <a:ext uri="{9D8B030D-6E8A-4147-A177-3AD203B41FA5}">
                      <a16:colId xmlns:a16="http://schemas.microsoft.com/office/drawing/2014/main" val="1115663435"/>
                    </a:ext>
                  </a:extLst>
                </a:gridCol>
                <a:gridCol w="546841">
                  <a:extLst>
                    <a:ext uri="{9D8B030D-6E8A-4147-A177-3AD203B41FA5}">
                      <a16:colId xmlns:a16="http://schemas.microsoft.com/office/drawing/2014/main" val="3279052059"/>
                    </a:ext>
                  </a:extLst>
                </a:gridCol>
                <a:gridCol w="546841">
                  <a:extLst>
                    <a:ext uri="{9D8B030D-6E8A-4147-A177-3AD203B41FA5}">
                      <a16:colId xmlns:a16="http://schemas.microsoft.com/office/drawing/2014/main" val="1960000901"/>
                    </a:ext>
                  </a:extLst>
                </a:gridCol>
                <a:gridCol w="546841">
                  <a:extLst>
                    <a:ext uri="{9D8B030D-6E8A-4147-A177-3AD203B41FA5}">
                      <a16:colId xmlns:a16="http://schemas.microsoft.com/office/drawing/2014/main" val="354442134"/>
                    </a:ext>
                  </a:extLst>
                </a:gridCol>
                <a:gridCol w="546841">
                  <a:extLst>
                    <a:ext uri="{9D8B030D-6E8A-4147-A177-3AD203B41FA5}">
                      <a16:colId xmlns:a16="http://schemas.microsoft.com/office/drawing/2014/main" val="4262389095"/>
                    </a:ext>
                  </a:extLst>
                </a:gridCol>
                <a:gridCol w="546841">
                  <a:extLst>
                    <a:ext uri="{9D8B030D-6E8A-4147-A177-3AD203B41FA5}">
                      <a16:colId xmlns:a16="http://schemas.microsoft.com/office/drawing/2014/main" val="3976197383"/>
                    </a:ext>
                  </a:extLst>
                </a:gridCol>
                <a:gridCol w="546841">
                  <a:extLst>
                    <a:ext uri="{9D8B030D-6E8A-4147-A177-3AD203B41FA5}">
                      <a16:colId xmlns:a16="http://schemas.microsoft.com/office/drawing/2014/main" val="577757319"/>
                    </a:ext>
                  </a:extLst>
                </a:gridCol>
              </a:tblGrid>
              <a:tr h="637590">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Äldre än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t"/>
                      <a:r>
                        <a:rPr lang="sv-SE" sz="1200" b="0" u="none" strike="noStrike" kern="1200" dirty="0">
                          <a:solidFill>
                            <a:schemeClr val="tx1"/>
                          </a:solidFill>
                          <a:effectLst/>
                          <a:latin typeface="+mn-lt"/>
                          <a:ea typeface="+mn-ea"/>
                          <a:cs typeface="+mn-cs"/>
                        </a:rPr>
                        <a:t>Det är lätt att läsa böcker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4,4</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4,3</a:t>
                      </a:r>
                    </a:p>
                  </a:txBody>
                  <a:tcPr marL="9525" marR="9525" marT="9525" marB="0" anchor="ctr"/>
                </a:tc>
                <a:extLst>
                  <a:ext uri="{0D108BD9-81ED-4DB2-BD59-A6C34878D82A}">
                    <a16:rowId xmlns:a16="http://schemas.microsoft.com/office/drawing/2014/main" val="698318234"/>
                  </a:ext>
                </a:extLst>
              </a:tr>
              <a:tr h="273618">
                <a:tc>
                  <a:txBody>
                    <a:bodyPr/>
                    <a:lstStyle/>
                    <a:p>
                      <a:pPr algn="l" fontAlgn="t"/>
                      <a:r>
                        <a:rPr lang="sv-SE" sz="1200" b="0" u="none" strike="noStrike" kern="1200" dirty="0">
                          <a:solidFill>
                            <a:schemeClr val="tx1"/>
                          </a:solidFill>
                          <a:effectLst/>
                          <a:latin typeface="+mn-lt"/>
                          <a:ea typeface="+mn-ea"/>
                          <a:cs typeface="+mn-cs"/>
                        </a:rPr>
                        <a:t>Det är lätt att använda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tc>
                <a:extLst>
                  <a:ext uri="{0D108BD9-81ED-4DB2-BD59-A6C34878D82A}">
                    <a16:rowId xmlns:a16="http://schemas.microsoft.com/office/drawing/2014/main" val="2442853965"/>
                  </a:ext>
                </a:extLst>
              </a:tr>
              <a:tr h="273618">
                <a:tc>
                  <a:txBody>
                    <a:bodyPr/>
                    <a:lstStyle/>
                    <a:p>
                      <a:pPr algn="l" fontAlgn="t"/>
                      <a:r>
                        <a:rPr lang="sv-SE" sz="1200" b="0" u="none" strike="noStrike" kern="1200" dirty="0">
                          <a:solidFill>
                            <a:schemeClr val="tx1"/>
                          </a:solidFill>
                          <a:effectLst/>
                          <a:latin typeface="+mn-lt"/>
                          <a:ea typeface="+mn-ea"/>
                          <a:cs typeface="+mn-cs"/>
                        </a:rPr>
                        <a:t>Det är lätt att hitta böcker jag letar efter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4,0</a:t>
                      </a:r>
                    </a:p>
                  </a:txBody>
                  <a:tcPr marL="9525" marR="9525" marT="9525" marB="0" anchor="ctr"/>
                </a:tc>
                <a:extLst>
                  <a:ext uri="{0D108BD9-81ED-4DB2-BD59-A6C34878D82A}">
                    <a16:rowId xmlns:a16="http://schemas.microsoft.com/office/drawing/2014/main" val="2460441863"/>
                  </a:ext>
                </a:extLst>
              </a:tr>
              <a:tr h="273618">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513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234</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165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125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125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68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85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64</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333357515"/>
              </p:ext>
            </p:extLst>
          </p:nvPr>
        </p:nvGraphicFramePr>
        <p:xfrm>
          <a:off x="1552570" y="4113528"/>
          <a:ext cx="8404234" cy="1732061"/>
        </p:xfrm>
        <a:graphic>
          <a:graphicData uri="http://schemas.openxmlformats.org/drawingml/2006/table">
            <a:tbl>
              <a:tblPr firstRow="1" bandRow="1">
                <a:tableStyleId>{7DF18680-E054-41AD-8BC1-D1AEF772440D}</a:tableStyleId>
              </a:tblPr>
              <a:tblGrid>
                <a:gridCol w="3781430">
                  <a:extLst>
                    <a:ext uri="{9D8B030D-6E8A-4147-A177-3AD203B41FA5}">
                      <a16:colId xmlns:a16="http://schemas.microsoft.com/office/drawing/2014/main" val="1159429802"/>
                    </a:ext>
                  </a:extLst>
                </a:gridCol>
                <a:gridCol w="1155701">
                  <a:extLst>
                    <a:ext uri="{9D8B030D-6E8A-4147-A177-3AD203B41FA5}">
                      <a16:colId xmlns:a16="http://schemas.microsoft.com/office/drawing/2014/main" val="2021594479"/>
                    </a:ext>
                  </a:extLst>
                </a:gridCol>
                <a:gridCol w="1155701">
                  <a:extLst>
                    <a:ext uri="{9D8B030D-6E8A-4147-A177-3AD203B41FA5}">
                      <a16:colId xmlns:a16="http://schemas.microsoft.com/office/drawing/2014/main" val="219397501"/>
                    </a:ext>
                  </a:extLst>
                </a:gridCol>
                <a:gridCol w="1155701">
                  <a:extLst>
                    <a:ext uri="{9D8B030D-6E8A-4147-A177-3AD203B41FA5}">
                      <a16:colId xmlns:a16="http://schemas.microsoft.com/office/drawing/2014/main" val="2164895139"/>
                    </a:ext>
                  </a:extLst>
                </a:gridCol>
                <a:gridCol w="1155701">
                  <a:extLst>
                    <a:ext uri="{9D8B030D-6E8A-4147-A177-3AD203B41FA5}">
                      <a16:colId xmlns:a16="http://schemas.microsoft.com/office/drawing/2014/main" val="3977316141"/>
                    </a:ext>
                  </a:extLst>
                </a:gridCol>
              </a:tblGrid>
              <a:tr h="747337">
                <a:tc>
                  <a:txBody>
                    <a:bodyPr/>
                    <a:lstStyle/>
                    <a:p>
                      <a:endParaRPr lang="sv-SE" sz="1200" b="0" u="none" strike="noStrike" kern="1200" dirty="0">
                        <a:solidFill>
                          <a:schemeClr val="tx1"/>
                        </a:solidFill>
                        <a:effectLst/>
                        <a:latin typeface="+mn-lt"/>
                        <a:ea typeface="+mn-ea"/>
                        <a:cs typeface="+mn-cs"/>
                      </a:endParaRPr>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pPr algn="l" fontAlgn="t"/>
                      <a:r>
                        <a:rPr lang="sv-SE" sz="1200" b="0" u="none" strike="noStrike" kern="1200" dirty="0">
                          <a:solidFill>
                            <a:schemeClr val="tx1"/>
                          </a:solidFill>
                          <a:effectLst/>
                          <a:latin typeface="+mn-lt"/>
                          <a:ea typeface="+mn-ea"/>
                          <a:cs typeface="+mn-cs"/>
                        </a:rPr>
                        <a:t>Det är lätt att läsa böcker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pPr algn="l" fontAlgn="t"/>
                      <a:r>
                        <a:rPr lang="sv-SE" sz="1200" b="0" u="none" strike="noStrike" kern="1200" dirty="0">
                          <a:solidFill>
                            <a:schemeClr val="tx1"/>
                          </a:solidFill>
                          <a:effectLst/>
                          <a:latin typeface="+mn-lt"/>
                          <a:ea typeface="+mn-ea"/>
                          <a:cs typeface="+mn-cs"/>
                        </a:rPr>
                        <a:t>Det är lätt att använda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pPr algn="l" fontAlgn="t"/>
                      <a:r>
                        <a:rPr lang="sv-SE" sz="1200" b="0" u="none" strike="noStrike" kern="1200" dirty="0">
                          <a:solidFill>
                            <a:schemeClr val="tx1"/>
                          </a:solidFill>
                          <a:effectLst/>
                          <a:latin typeface="+mn-lt"/>
                          <a:ea typeface="+mn-ea"/>
                          <a:cs typeface="+mn-cs"/>
                        </a:rPr>
                        <a:t>Det är lätt att hitta böcker jag letar efter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3,9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304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343</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94</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3796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E48173-FCE6-7B4C-BD6D-ED72AFE54FBE}"/>
              </a:ext>
            </a:extLst>
          </p:cNvPr>
          <p:cNvSpPr>
            <a:spLocks noGrp="1"/>
          </p:cNvSpPr>
          <p:nvPr>
            <p:ph type="title"/>
          </p:nvPr>
        </p:nvSpPr>
        <p:spPr/>
        <p:txBody>
          <a:bodyPr>
            <a:normAutofit/>
          </a:bodyPr>
          <a:lstStyle/>
          <a:p>
            <a:r>
              <a:rPr lang="sv-SE" sz="2800" dirty="0"/>
              <a:t>Nöjdhet</a:t>
            </a:r>
          </a:p>
        </p:txBody>
      </p:sp>
      <p:graphicFrame>
        <p:nvGraphicFramePr>
          <p:cNvPr id="6" name="Diagram 5" descr="81% instämmer helt eller delvis i att det finns ett bra utbud av böcker i Legimus. 59% instämmer helt eller delvis i att läs- och boktips presenteras på ett bra sätt på Legimus hemsida, och 66% instämmer helt eller delvis i att det är lätt att kontakta Legimus om de behöver hjälp.">
            <a:extLst>
              <a:ext uri="{FF2B5EF4-FFF2-40B4-BE49-F238E27FC236}">
                <a16:creationId xmlns:a16="http://schemas.microsoft.com/office/drawing/2014/main" id="{10852F01-9D9B-E746-8B1D-057B84B79637}"/>
              </a:ext>
            </a:extLst>
          </p:cNvPr>
          <p:cNvGraphicFramePr>
            <a:graphicFrameLocks/>
          </p:cNvGraphicFramePr>
          <p:nvPr>
            <p:extLst>
              <p:ext uri="{D42A27DB-BD31-4B8C-83A1-F6EECF244321}">
                <p14:modId xmlns:p14="http://schemas.microsoft.com/office/powerpoint/2010/main" val="1007451454"/>
              </p:ext>
            </p:extLst>
          </p:nvPr>
        </p:nvGraphicFramePr>
        <p:xfrm>
          <a:off x="1599319" y="2301324"/>
          <a:ext cx="8040163" cy="351918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ruta 26">
            <a:extLst>
              <a:ext uri="{FF2B5EF4-FFF2-40B4-BE49-F238E27FC236}">
                <a16:creationId xmlns:a16="http://schemas.microsoft.com/office/drawing/2014/main" id="{513B73A1-1ED6-C14B-B41C-9F7259EAEC9A}"/>
              </a:ext>
            </a:extLst>
          </p:cNvPr>
          <p:cNvSpPr txBox="1"/>
          <p:nvPr/>
        </p:nvSpPr>
        <p:spPr>
          <a:xfrm>
            <a:off x="9332410" y="2785038"/>
            <a:ext cx="1211965" cy="646331"/>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793</a:t>
            </a:r>
          </a:p>
        </p:txBody>
      </p:sp>
      <p:sp>
        <p:nvSpPr>
          <p:cNvPr id="28" name="textruta 27">
            <a:extLst>
              <a:ext uri="{FF2B5EF4-FFF2-40B4-BE49-F238E27FC236}">
                <a16:creationId xmlns:a16="http://schemas.microsoft.com/office/drawing/2014/main" id="{45A935A7-663E-FE4C-A893-B264565D1BEE}"/>
              </a:ext>
            </a:extLst>
          </p:cNvPr>
          <p:cNvSpPr txBox="1"/>
          <p:nvPr/>
        </p:nvSpPr>
        <p:spPr>
          <a:xfrm>
            <a:off x="10385894" y="2785038"/>
            <a:ext cx="1338817" cy="646331"/>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2%</a:t>
            </a:r>
          </a:p>
        </p:txBody>
      </p:sp>
      <p:sp>
        <p:nvSpPr>
          <p:cNvPr id="29" name="textruta 28">
            <a:extLst>
              <a:ext uri="{FF2B5EF4-FFF2-40B4-BE49-F238E27FC236}">
                <a16:creationId xmlns:a16="http://schemas.microsoft.com/office/drawing/2014/main" id="{9FA5DFAB-CCFE-D14F-8641-FB823BEAD2FF}"/>
              </a:ext>
            </a:extLst>
          </p:cNvPr>
          <p:cNvSpPr txBox="1"/>
          <p:nvPr/>
        </p:nvSpPr>
        <p:spPr>
          <a:xfrm>
            <a:off x="9332410" y="3548562"/>
            <a:ext cx="1211964" cy="646331"/>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463</a:t>
            </a:r>
          </a:p>
        </p:txBody>
      </p:sp>
      <p:sp>
        <p:nvSpPr>
          <p:cNvPr id="30" name="textruta 29">
            <a:extLst>
              <a:ext uri="{FF2B5EF4-FFF2-40B4-BE49-F238E27FC236}">
                <a16:creationId xmlns:a16="http://schemas.microsoft.com/office/drawing/2014/main" id="{F0CA5115-C224-7A4D-8918-E6D7C27C0901}"/>
              </a:ext>
            </a:extLst>
          </p:cNvPr>
          <p:cNvSpPr txBox="1"/>
          <p:nvPr/>
        </p:nvSpPr>
        <p:spPr>
          <a:xfrm>
            <a:off x="10385894" y="3548562"/>
            <a:ext cx="1338817" cy="645170"/>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43%</a:t>
            </a:r>
          </a:p>
        </p:txBody>
      </p:sp>
      <p:sp>
        <p:nvSpPr>
          <p:cNvPr id="31" name="textruta 30">
            <a:extLst>
              <a:ext uri="{FF2B5EF4-FFF2-40B4-BE49-F238E27FC236}">
                <a16:creationId xmlns:a16="http://schemas.microsoft.com/office/drawing/2014/main" id="{989FAAE3-4FA0-7D4E-A482-1CD6E3A4E72D}"/>
              </a:ext>
            </a:extLst>
          </p:cNvPr>
          <p:cNvSpPr txBox="1"/>
          <p:nvPr/>
        </p:nvSpPr>
        <p:spPr>
          <a:xfrm>
            <a:off x="9332409" y="4421390"/>
            <a:ext cx="1211963" cy="646332"/>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266</a:t>
            </a:r>
          </a:p>
        </p:txBody>
      </p:sp>
      <p:sp>
        <p:nvSpPr>
          <p:cNvPr id="32" name="textruta 31">
            <a:extLst>
              <a:ext uri="{FF2B5EF4-FFF2-40B4-BE49-F238E27FC236}">
                <a16:creationId xmlns:a16="http://schemas.microsoft.com/office/drawing/2014/main" id="{13AF7871-81B0-6D4E-A942-3E0E8798A220}"/>
              </a:ext>
            </a:extLst>
          </p:cNvPr>
          <p:cNvSpPr txBox="1"/>
          <p:nvPr/>
        </p:nvSpPr>
        <p:spPr>
          <a:xfrm>
            <a:off x="10385894" y="4422551"/>
            <a:ext cx="1338817" cy="645170"/>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67%</a:t>
            </a:r>
          </a:p>
        </p:txBody>
      </p:sp>
    </p:spTree>
    <p:extLst>
      <p:ext uri="{BB962C8B-B14F-4D97-AF65-F5344CB8AC3E}">
        <p14:creationId xmlns:p14="http://schemas.microsoft.com/office/powerpoint/2010/main" val="2676438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148E4EA-9571-7549-A5D9-95BD32D9F10F}"/>
              </a:ext>
            </a:extLst>
          </p:cNvPr>
          <p:cNvSpPr>
            <a:spLocks noGrp="1"/>
          </p:cNvSpPr>
          <p:nvPr>
            <p:ph type="title"/>
          </p:nvPr>
        </p:nvSpPr>
        <p:spPr>
          <a:xfrm>
            <a:off x="604172" y="575495"/>
            <a:ext cx="10925627" cy="1189509"/>
          </a:xfrm>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Nöjdhet - Nedbrytningar</a:t>
            </a:r>
            <a:endParaRPr lang="sv-SE" sz="2800" dirty="0">
              <a:effectLst/>
            </a:endParaRPr>
          </a:p>
          <a:p>
            <a:endParaRPr lang="sv-SE" sz="2800" dirty="0"/>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104298970"/>
              </p:ext>
            </p:extLst>
          </p:nvPr>
        </p:nvGraphicFramePr>
        <p:xfrm>
          <a:off x="1620242" y="2311759"/>
          <a:ext cx="9157819" cy="1993552"/>
        </p:xfrm>
        <a:graphic>
          <a:graphicData uri="http://schemas.openxmlformats.org/drawingml/2006/table">
            <a:tbl>
              <a:tblPr firstRow="1" bandRow="1">
                <a:tableStyleId>{7DF18680-E054-41AD-8BC1-D1AEF772440D}</a:tableStyleId>
              </a:tblPr>
              <a:tblGrid>
                <a:gridCol w="2931505">
                  <a:extLst>
                    <a:ext uri="{9D8B030D-6E8A-4147-A177-3AD203B41FA5}">
                      <a16:colId xmlns:a16="http://schemas.microsoft.com/office/drawing/2014/main" val="1159429802"/>
                    </a:ext>
                  </a:extLst>
                </a:gridCol>
                <a:gridCol w="903064">
                  <a:extLst>
                    <a:ext uri="{9D8B030D-6E8A-4147-A177-3AD203B41FA5}">
                      <a16:colId xmlns:a16="http://schemas.microsoft.com/office/drawing/2014/main" val="2021594479"/>
                    </a:ext>
                  </a:extLst>
                </a:gridCol>
                <a:gridCol w="532325">
                  <a:extLst>
                    <a:ext uri="{9D8B030D-6E8A-4147-A177-3AD203B41FA5}">
                      <a16:colId xmlns:a16="http://schemas.microsoft.com/office/drawing/2014/main" val="219397501"/>
                    </a:ext>
                  </a:extLst>
                </a:gridCol>
                <a:gridCol w="532325">
                  <a:extLst>
                    <a:ext uri="{9D8B030D-6E8A-4147-A177-3AD203B41FA5}">
                      <a16:colId xmlns:a16="http://schemas.microsoft.com/office/drawing/2014/main" val="2164895139"/>
                    </a:ext>
                  </a:extLst>
                </a:gridCol>
                <a:gridCol w="532325">
                  <a:extLst>
                    <a:ext uri="{9D8B030D-6E8A-4147-A177-3AD203B41FA5}">
                      <a16:colId xmlns:a16="http://schemas.microsoft.com/office/drawing/2014/main" val="3977316141"/>
                    </a:ext>
                  </a:extLst>
                </a:gridCol>
                <a:gridCol w="532325">
                  <a:extLst>
                    <a:ext uri="{9D8B030D-6E8A-4147-A177-3AD203B41FA5}">
                      <a16:colId xmlns:a16="http://schemas.microsoft.com/office/drawing/2014/main" val="1115663435"/>
                    </a:ext>
                  </a:extLst>
                </a:gridCol>
                <a:gridCol w="532325">
                  <a:extLst>
                    <a:ext uri="{9D8B030D-6E8A-4147-A177-3AD203B41FA5}">
                      <a16:colId xmlns:a16="http://schemas.microsoft.com/office/drawing/2014/main" val="3279052059"/>
                    </a:ext>
                  </a:extLst>
                </a:gridCol>
                <a:gridCol w="532325">
                  <a:extLst>
                    <a:ext uri="{9D8B030D-6E8A-4147-A177-3AD203B41FA5}">
                      <a16:colId xmlns:a16="http://schemas.microsoft.com/office/drawing/2014/main" val="1960000901"/>
                    </a:ext>
                  </a:extLst>
                </a:gridCol>
                <a:gridCol w="532325">
                  <a:extLst>
                    <a:ext uri="{9D8B030D-6E8A-4147-A177-3AD203B41FA5}">
                      <a16:colId xmlns:a16="http://schemas.microsoft.com/office/drawing/2014/main" val="354442134"/>
                    </a:ext>
                  </a:extLst>
                </a:gridCol>
                <a:gridCol w="532325">
                  <a:extLst>
                    <a:ext uri="{9D8B030D-6E8A-4147-A177-3AD203B41FA5}">
                      <a16:colId xmlns:a16="http://schemas.microsoft.com/office/drawing/2014/main" val="4262389095"/>
                    </a:ext>
                  </a:extLst>
                </a:gridCol>
                <a:gridCol w="532325">
                  <a:extLst>
                    <a:ext uri="{9D8B030D-6E8A-4147-A177-3AD203B41FA5}">
                      <a16:colId xmlns:a16="http://schemas.microsoft.com/office/drawing/2014/main" val="3976197383"/>
                    </a:ext>
                  </a:extLst>
                </a:gridCol>
                <a:gridCol w="532325">
                  <a:extLst>
                    <a:ext uri="{9D8B030D-6E8A-4147-A177-3AD203B41FA5}">
                      <a16:colId xmlns:a16="http://schemas.microsoft.com/office/drawing/2014/main" val="3271685327"/>
                    </a:ext>
                  </a:extLst>
                </a:gridCol>
              </a:tblGrid>
              <a:tr h="668886">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Äldre än 75 år</a:t>
                      </a:r>
                    </a:p>
                  </a:txBody>
                  <a:tcPr marL="9525" marR="9525" marT="9525" marB="0" anchor="ctr"/>
                </a:tc>
                <a:extLst>
                  <a:ext uri="{0D108BD9-81ED-4DB2-BD59-A6C34878D82A}">
                    <a16:rowId xmlns:a16="http://schemas.microsoft.com/office/drawing/2014/main" val="2820031394"/>
                  </a:ext>
                </a:extLst>
              </a:tr>
              <a:tr h="287048">
                <a:tc>
                  <a:txBody>
                    <a:bodyPr/>
                    <a:lstStyle/>
                    <a:p>
                      <a:pPr algn="l" fontAlgn="t"/>
                      <a:r>
                        <a:rPr lang="sv-SE" sz="1200" b="0" u="none" strike="noStrike" kern="1200" dirty="0">
                          <a:solidFill>
                            <a:schemeClr val="tx1"/>
                          </a:solidFill>
                          <a:effectLst/>
                          <a:latin typeface="+mn-lt"/>
                          <a:ea typeface="+mn-ea"/>
                          <a:cs typeface="+mn-cs"/>
                        </a:rPr>
                        <a:t>Det finns ett bra utbud av böcker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extLst>
                  <a:ext uri="{0D108BD9-81ED-4DB2-BD59-A6C34878D82A}">
                    <a16:rowId xmlns:a16="http://schemas.microsoft.com/office/drawing/2014/main" val="698318234"/>
                  </a:ext>
                </a:extLst>
              </a:tr>
              <a:tr h="287048">
                <a:tc>
                  <a:txBody>
                    <a:bodyPr/>
                    <a:lstStyle/>
                    <a:p>
                      <a:pPr algn="l" fontAlgn="t"/>
                      <a:r>
                        <a:rPr lang="sv-SE" sz="1200" b="0" u="none" strike="noStrike" kern="1200" dirty="0">
                          <a:solidFill>
                            <a:schemeClr val="tx1"/>
                          </a:solidFill>
                          <a:effectLst/>
                          <a:latin typeface="+mn-lt"/>
                          <a:ea typeface="+mn-ea"/>
                          <a:cs typeface="+mn-cs"/>
                        </a:rPr>
                        <a:t>Läs- och boktips presenteras på ett bra sätt på Legimus hemsida</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extLst>
                  <a:ext uri="{0D108BD9-81ED-4DB2-BD59-A6C34878D82A}">
                    <a16:rowId xmlns:a16="http://schemas.microsoft.com/office/drawing/2014/main" val="2442853965"/>
                  </a:ext>
                </a:extLst>
              </a:tr>
              <a:tr h="287048">
                <a:tc>
                  <a:txBody>
                    <a:bodyPr/>
                    <a:lstStyle/>
                    <a:p>
                      <a:pPr algn="l" fontAlgn="t"/>
                      <a:r>
                        <a:rPr lang="sv-SE" sz="1200" b="0" u="none" strike="noStrike" kern="1200" dirty="0">
                          <a:solidFill>
                            <a:schemeClr val="tx1"/>
                          </a:solidFill>
                          <a:effectLst/>
                          <a:latin typeface="+mn-lt"/>
                          <a:ea typeface="+mn-ea"/>
                          <a:cs typeface="+mn-cs"/>
                        </a:rPr>
                        <a:t>Det är lätt att kontakta Legimus om jag behöver hjälp</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3,9</a:t>
                      </a:r>
                    </a:p>
                  </a:txBody>
                  <a:tcPr marL="9525" marR="9525" marT="9525" marB="0" anchor="ctr"/>
                </a:tc>
                <a:extLst>
                  <a:ext uri="{0D108BD9-81ED-4DB2-BD59-A6C34878D82A}">
                    <a16:rowId xmlns:a16="http://schemas.microsoft.com/office/drawing/2014/main" val="2460441863"/>
                  </a:ext>
                </a:extLst>
              </a:tr>
              <a:tr h="287048">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91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54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20</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2484024356"/>
              </p:ext>
            </p:extLst>
          </p:nvPr>
        </p:nvGraphicFramePr>
        <p:xfrm>
          <a:off x="1620242" y="4321384"/>
          <a:ext cx="9142775" cy="1773087"/>
        </p:xfrm>
        <a:graphic>
          <a:graphicData uri="http://schemas.openxmlformats.org/drawingml/2006/table">
            <a:tbl>
              <a:tblPr firstRow="1" bandRow="1">
                <a:tableStyleId>{7DF18680-E054-41AD-8BC1-D1AEF772440D}</a:tableStyleId>
              </a:tblPr>
              <a:tblGrid>
                <a:gridCol w="4113731">
                  <a:extLst>
                    <a:ext uri="{9D8B030D-6E8A-4147-A177-3AD203B41FA5}">
                      <a16:colId xmlns:a16="http://schemas.microsoft.com/office/drawing/2014/main" val="1159429802"/>
                    </a:ext>
                  </a:extLst>
                </a:gridCol>
                <a:gridCol w="1257261">
                  <a:extLst>
                    <a:ext uri="{9D8B030D-6E8A-4147-A177-3AD203B41FA5}">
                      <a16:colId xmlns:a16="http://schemas.microsoft.com/office/drawing/2014/main" val="2021594479"/>
                    </a:ext>
                  </a:extLst>
                </a:gridCol>
                <a:gridCol w="1257261">
                  <a:extLst>
                    <a:ext uri="{9D8B030D-6E8A-4147-A177-3AD203B41FA5}">
                      <a16:colId xmlns:a16="http://schemas.microsoft.com/office/drawing/2014/main" val="219397501"/>
                    </a:ext>
                  </a:extLst>
                </a:gridCol>
                <a:gridCol w="1257261">
                  <a:extLst>
                    <a:ext uri="{9D8B030D-6E8A-4147-A177-3AD203B41FA5}">
                      <a16:colId xmlns:a16="http://schemas.microsoft.com/office/drawing/2014/main" val="2164895139"/>
                    </a:ext>
                  </a:extLst>
                </a:gridCol>
                <a:gridCol w="1257261">
                  <a:extLst>
                    <a:ext uri="{9D8B030D-6E8A-4147-A177-3AD203B41FA5}">
                      <a16:colId xmlns:a16="http://schemas.microsoft.com/office/drawing/2014/main" val="3977316141"/>
                    </a:ext>
                  </a:extLst>
                </a:gridCol>
              </a:tblGrid>
              <a:tr h="664577">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18919">
                <a:tc>
                  <a:txBody>
                    <a:bodyPr/>
                    <a:lstStyle/>
                    <a:p>
                      <a:pPr algn="l" fontAlgn="t"/>
                      <a:r>
                        <a:rPr lang="sv-SE" sz="1200" b="0" u="none" strike="noStrike" kern="1200" dirty="0">
                          <a:solidFill>
                            <a:schemeClr val="tx1"/>
                          </a:solidFill>
                          <a:effectLst/>
                          <a:latin typeface="+mn-lt"/>
                          <a:ea typeface="+mn-ea"/>
                          <a:cs typeface="+mn-cs"/>
                        </a:rPr>
                        <a:t>Det finns ett bra utbud av böcker i Legimus</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18919">
                <a:tc>
                  <a:txBody>
                    <a:bodyPr/>
                    <a:lstStyle/>
                    <a:p>
                      <a:pPr algn="l" fontAlgn="t"/>
                      <a:r>
                        <a:rPr lang="sv-SE" sz="1200" b="0" u="none" strike="noStrike" kern="1200" dirty="0">
                          <a:solidFill>
                            <a:schemeClr val="tx1"/>
                          </a:solidFill>
                          <a:effectLst/>
                          <a:latin typeface="+mn-lt"/>
                          <a:ea typeface="+mn-ea"/>
                          <a:cs typeface="+mn-cs"/>
                        </a:rPr>
                        <a:t>Läs- och boktips presenteras på ett bra sätt på Legimus hemsida</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18919">
                <a:tc>
                  <a:txBody>
                    <a:bodyPr/>
                    <a:lstStyle/>
                    <a:p>
                      <a:pPr algn="l" fontAlgn="t"/>
                      <a:r>
                        <a:rPr lang="sv-SE" sz="1200" b="0" u="none" strike="noStrike" kern="1200" dirty="0">
                          <a:solidFill>
                            <a:schemeClr val="tx1"/>
                          </a:solidFill>
                          <a:effectLst/>
                          <a:latin typeface="+mn-lt"/>
                          <a:ea typeface="+mn-ea"/>
                          <a:cs typeface="+mn-cs"/>
                        </a:rPr>
                        <a:t>Det är lätt att kontakta Legimus om jag behöver hjälp</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3,9</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18919">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102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
        <p:nvSpPr>
          <p:cNvPr id="2" name="textruta 1">
            <a:extLst>
              <a:ext uri="{FF2B5EF4-FFF2-40B4-BE49-F238E27FC236}">
                <a16:creationId xmlns:a16="http://schemas.microsoft.com/office/drawing/2014/main" id="{29D5FBE0-785D-7242-8070-030B74F06A99}"/>
              </a:ext>
            </a:extLst>
          </p:cNvPr>
          <p:cNvSpPr txBox="1"/>
          <p:nvPr/>
        </p:nvSpPr>
        <p:spPr>
          <a:xfrm>
            <a:off x="1620242" y="6127220"/>
            <a:ext cx="2987179" cy="276999"/>
          </a:xfrm>
          <a:prstGeom prst="rect">
            <a:avLst/>
          </a:prstGeom>
          <a:noFill/>
        </p:spPr>
        <p:txBody>
          <a:bodyPr wrap="square" rtlCol="0">
            <a:spAutoFit/>
          </a:bodyPr>
          <a:lstStyle/>
          <a:p>
            <a:r>
              <a:rPr lang="sv-SE" sz="1200" dirty="0">
                <a:solidFill>
                  <a:srgbClr val="000000"/>
                </a:solidFill>
                <a:latin typeface="Arial" panose="020B0604020202020204"/>
              </a:rPr>
              <a:t>* För få antal svar.</a:t>
            </a:r>
          </a:p>
        </p:txBody>
      </p:sp>
    </p:spTree>
    <p:extLst>
      <p:ext uri="{BB962C8B-B14F-4D97-AF65-F5344CB8AC3E}">
        <p14:creationId xmlns:p14="http://schemas.microsoft.com/office/powerpoint/2010/main" val="341358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3D9BE3-92E3-AA4D-99B9-420FFE42D424}"/>
              </a:ext>
            </a:extLst>
          </p:cNvPr>
          <p:cNvSpPr>
            <a:spLocks noGrp="1"/>
          </p:cNvSpPr>
          <p:nvPr>
            <p:ph type="title"/>
          </p:nvPr>
        </p:nvSpPr>
        <p:spPr/>
        <p:txBody>
          <a:bodyPr>
            <a:normAutofit/>
          </a:bodyPr>
          <a:lstStyle/>
          <a:p>
            <a:r>
              <a:rPr lang="sv-SE" sz="2800" dirty="0"/>
              <a:t>Nöjdhet</a:t>
            </a:r>
          </a:p>
        </p:txBody>
      </p:sp>
      <p:graphicFrame>
        <p:nvGraphicFramePr>
          <p:cNvPr id="9" name="Diagram 8" descr="67% instämmer helt eller delvis i att Legimus lyssnar på deras behov och önskermål. 86% instämmer helt eller delvis i att de får bra hjälp om de ställer frågor på ett bibliotek om saker som rör Legimus. 78% instämmer helt eller delvis i att Legimus får dem att vilja läsa fler böcker.">
            <a:extLst>
              <a:ext uri="{FF2B5EF4-FFF2-40B4-BE49-F238E27FC236}">
                <a16:creationId xmlns:a16="http://schemas.microsoft.com/office/drawing/2014/main" id="{BBAEEEBF-2B92-3A47-BB3D-B178DE1B135C}"/>
              </a:ext>
            </a:extLst>
          </p:cNvPr>
          <p:cNvGraphicFramePr>
            <a:graphicFrameLocks/>
          </p:cNvGraphicFramePr>
          <p:nvPr>
            <p:extLst>
              <p:ext uri="{D42A27DB-BD31-4B8C-83A1-F6EECF244321}">
                <p14:modId xmlns:p14="http://schemas.microsoft.com/office/powerpoint/2010/main" val="418894877"/>
              </p:ext>
            </p:extLst>
          </p:nvPr>
        </p:nvGraphicFramePr>
        <p:xfrm>
          <a:off x="1437042" y="2229817"/>
          <a:ext cx="8115778" cy="3403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ruta 21">
            <a:extLst>
              <a:ext uri="{FF2B5EF4-FFF2-40B4-BE49-F238E27FC236}">
                <a16:creationId xmlns:a16="http://schemas.microsoft.com/office/drawing/2014/main" id="{5D49F0E7-4BC0-8949-840E-9F73F4D014F9}"/>
              </a:ext>
            </a:extLst>
          </p:cNvPr>
          <p:cNvSpPr txBox="1"/>
          <p:nvPr/>
        </p:nvSpPr>
        <p:spPr>
          <a:xfrm>
            <a:off x="9252024" y="2782669"/>
            <a:ext cx="1215618" cy="646331"/>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272</a:t>
            </a:r>
          </a:p>
        </p:txBody>
      </p:sp>
      <p:sp>
        <p:nvSpPr>
          <p:cNvPr id="23" name="textruta 22">
            <a:extLst>
              <a:ext uri="{FF2B5EF4-FFF2-40B4-BE49-F238E27FC236}">
                <a16:creationId xmlns:a16="http://schemas.microsoft.com/office/drawing/2014/main" id="{CC0BDD69-4E01-1547-8461-3D00B3B855AA}"/>
              </a:ext>
            </a:extLst>
          </p:cNvPr>
          <p:cNvSpPr txBox="1"/>
          <p:nvPr/>
        </p:nvSpPr>
        <p:spPr>
          <a:xfrm>
            <a:off x="10352898" y="2782669"/>
            <a:ext cx="1311184" cy="646331"/>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65%</a:t>
            </a:r>
          </a:p>
        </p:txBody>
      </p:sp>
      <p:sp>
        <p:nvSpPr>
          <p:cNvPr id="28" name="textruta 27">
            <a:extLst>
              <a:ext uri="{FF2B5EF4-FFF2-40B4-BE49-F238E27FC236}">
                <a16:creationId xmlns:a16="http://schemas.microsoft.com/office/drawing/2014/main" id="{4B3C4B0F-A1B7-634E-AB16-9A9209283FD7}"/>
              </a:ext>
            </a:extLst>
          </p:cNvPr>
          <p:cNvSpPr txBox="1"/>
          <p:nvPr/>
        </p:nvSpPr>
        <p:spPr>
          <a:xfrm>
            <a:off x="9252023" y="3478224"/>
            <a:ext cx="1215617" cy="646331"/>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500</a:t>
            </a:r>
          </a:p>
        </p:txBody>
      </p:sp>
      <p:sp>
        <p:nvSpPr>
          <p:cNvPr id="29" name="textruta 28">
            <a:extLst>
              <a:ext uri="{FF2B5EF4-FFF2-40B4-BE49-F238E27FC236}">
                <a16:creationId xmlns:a16="http://schemas.microsoft.com/office/drawing/2014/main" id="{74C15005-DD4E-CA4F-B3FE-5C806B9C2CA2}"/>
              </a:ext>
            </a:extLst>
          </p:cNvPr>
          <p:cNvSpPr txBox="1"/>
          <p:nvPr/>
        </p:nvSpPr>
        <p:spPr>
          <a:xfrm>
            <a:off x="10352898" y="3471993"/>
            <a:ext cx="1311184" cy="645170"/>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38%</a:t>
            </a:r>
          </a:p>
        </p:txBody>
      </p:sp>
      <p:sp>
        <p:nvSpPr>
          <p:cNvPr id="30" name="textruta 29">
            <a:extLst>
              <a:ext uri="{FF2B5EF4-FFF2-40B4-BE49-F238E27FC236}">
                <a16:creationId xmlns:a16="http://schemas.microsoft.com/office/drawing/2014/main" id="{8E7C97AB-E198-7A49-B781-1D992A7FB16D}"/>
              </a:ext>
            </a:extLst>
          </p:cNvPr>
          <p:cNvSpPr txBox="1"/>
          <p:nvPr/>
        </p:nvSpPr>
        <p:spPr>
          <a:xfrm>
            <a:off x="9252024" y="4351052"/>
            <a:ext cx="1215616" cy="646332"/>
          </a:xfrm>
          <a:prstGeom prst="rect">
            <a:avLst/>
          </a:prstGeom>
          <a:noFill/>
        </p:spPr>
        <p:txBody>
          <a:bodyPr wrap="square" rtlCol="0">
            <a:spAutoFit/>
          </a:bodyPr>
          <a:lstStyle/>
          <a:p>
            <a:pPr algn="ctr"/>
            <a:r>
              <a:rPr lang="sv-SE" sz="1200" dirty="0">
                <a:solidFill>
                  <a:srgbClr val="000000"/>
                </a:solidFill>
                <a:latin typeface="Arial" panose="020B0604020202020204"/>
              </a:rPr>
              <a:t>Antal svar (exkl. Vet inte):</a:t>
            </a:r>
          </a:p>
          <a:p>
            <a:pPr algn="ctr"/>
            <a:r>
              <a:rPr lang="sv-SE" sz="1200" dirty="0">
                <a:solidFill>
                  <a:srgbClr val="000000"/>
                </a:solidFill>
                <a:latin typeface="Arial" panose="020B0604020202020204"/>
              </a:rPr>
              <a:t>776</a:t>
            </a:r>
          </a:p>
        </p:txBody>
      </p:sp>
      <p:sp>
        <p:nvSpPr>
          <p:cNvPr id="31" name="textruta 30">
            <a:extLst>
              <a:ext uri="{FF2B5EF4-FFF2-40B4-BE49-F238E27FC236}">
                <a16:creationId xmlns:a16="http://schemas.microsoft.com/office/drawing/2014/main" id="{E8A0BED2-DC24-144F-B964-462EF99A2DD2}"/>
              </a:ext>
            </a:extLst>
          </p:cNvPr>
          <p:cNvSpPr txBox="1"/>
          <p:nvPr/>
        </p:nvSpPr>
        <p:spPr>
          <a:xfrm>
            <a:off x="10285756" y="4331815"/>
            <a:ext cx="1445467" cy="645170"/>
          </a:xfrm>
          <a:prstGeom prst="rect">
            <a:avLst/>
          </a:prstGeom>
          <a:noFill/>
        </p:spPr>
        <p:txBody>
          <a:bodyPr wrap="square" rtlCol="0">
            <a:spAutoFit/>
          </a:bodyPr>
          <a:lstStyle/>
          <a:p>
            <a:pPr algn="ctr"/>
            <a:r>
              <a:rPr lang="sv-SE" sz="1200" dirty="0">
                <a:solidFill>
                  <a:srgbClr val="000000"/>
                </a:solidFill>
                <a:latin typeface="Arial" panose="020B0604020202020204"/>
              </a:rPr>
              <a:t>Andel vet inte/ingen åsikt:</a:t>
            </a:r>
          </a:p>
          <a:p>
            <a:pPr algn="ctr"/>
            <a:r>
              <a:rPr lang="sv-SE" sz="1200" dirty="0">
                <a:solidFill>
                  <a:srgbClr val="000000"/>
                </a:solidFill>
                <a:latin typeface="Arial" panose="020B0604020202020204"/>
              </a:rPr>
              <a:t>5%</a:t>
            </a:r>
          </a:p>
        </p:txBody>
      </p:sp>
    </p:spTree>
    <p:extLst>
      <p:ext uri="{BB962C8B-B14F-4D97-AF65-F5344CB8AC3E}">
        <p14:creationId xmlns:p14="http://schemas.microsoft.com/office/powerpoint/2010/main" val="2173464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1265572-6491-DD43-A450-D31898BB7ECA}"/>
              </a:ext>
            </a:extLst>
          </p:cNvPr>
          <p:cNvSpPr>
            <a:spLocks noGrp="1"/>
          </p:cNvSpPr>
          <p:nvPr>
            <p:ph type="title"/>
          </p:nvPr>
        </p:nvSpPr>
        <p:spPr>
          <a:xfrm>
            <a:off x="604172" y="570725"/>
            <a:ext cx="10925627" cy="1176154"/>
          </a:xfrm>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Nöjdhet - Nedbrytningar</a:t>
            </a:r>
            <a:endParaRPr lang="sv-SE" sz="2800" dirty="0">
              <a:effectLst/>
            </a:endParaRPr>
          </a:p>
          <a:p>
            <a:endParaRPr lang="sv-SE" sz="2800" dirty="0"/>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796684434"/>
              </p:ext>
            </p:extLst>
          </p:nvPr>
        </p:nvGraphicFramePr>
        <p:xfrm>
          <a:off x="1552570" y="2119313"/>
          <a:ext cx="9407536" cy="1881036"/>
        </p:xfrm>
        <a:graphic>
          <a:graphicData uri="http://schemas.openxmlformats.org/drawingml/2006/table">
            <a:tbl>
              <a:tblPr firstRow="1" bandRow="1">
                <a:tableStyleId>{7DF18680-E054-41AD-8BC1-D1AEF772440D}</a:tableStyleId>
              </a:tblPr>
              <a:tblGrid>
                <a:gridCol w="3486764">
                  <a:extLst>
                    <a:ext uri="{9D8B030D-6E8A-4147-A177-3AD203B41FA5}">
                      <a16:colId xmlns:a16="http://schemas.microsoft.com/office/drawing/2014/main" val="1159429802"/>
                    </a:ext>
                  </a:extLst>
                </a:gridCol>
                <a:gridCol w="452362">
                  <a:extLst>
                    <a:ext uri="{9D8B030D-6E8A-4147-A177-3AD203B41FA5}">
                      <a16:colId xmlns:a16="http://schemas.microsoft.com/office/drawing/2014/main" val="2021594479"/>
                    </a:ext>
                  </a:extLst>
                </a:gridCol>
                <a:gridCol w="546841">
                  <a:extLst>
                    <a:ext uri="{9D8B030D-6E8A-4147-A177-3AD203B41FA5}">
                      <a16:colId xmlns:a16="http://schemas.microsoft.com/office/drawing/2014/main" val="219397501"/>
                    </a:ext>
                  </a:extLst>
                </a:gridCol>
                <a:gridCol w="546841">
                  <a:extLst>
                    <a:ext uri="{9D8B030D-6E8A-4147-A177-3AD203B41FA5}">
                      <a16:colId xmlns:a16="http://schemas.microsoft.com/office/drawing/2014/main" val="2164895139"/>
                    </a:ext>
                  </a:extLst>
                </a:gridCol>
                <a:gridCol w="546841">
                  <a:extLst>
                    <a:ext uri="{9D8B030D-6E8A-4147-A177-3AD203B41FA5}">
                      <a16:colId xmlns:a16="http://schemas.microsoft.com/office/drawing/2014/main" val="3977316141"/>
                    </a:ext>
                  </a:extLst>
                </a:gridCol>
                <a:gridCol w="546841">
                  <a:extLst>
                    <a:ext uri="{9D8B030D-6E8A-4147-A177-3AD203B41FA5}">
                      <a16:colId xmlns:a16="http://schemas.microsoft.com/office/drawing/2014/main" val="1115663435"/>
                    </a:ext>
                  </a:extLst>
                </a:gridCol>
                <a:gridCol w="546841">
                  <a:extLst>
                    <a:ext uri="{9D8B030D-6E8A-4147-A177-3AD203B41FA5}">
                      <a16:colId xmlns:a16="http://schemas.microsoft.com/office/drawing/2014/main" val="3279052059"/>
                    </a:ext>
                  </a:extLst>
                </a:gridCol>
                <a:gridCol w="546841">
                  <a:extLst>
                    <a:ext uri="{9D8B030D-6E8A-4147-A177-3AD203B41FA5}">
                      <a16:colId xmlns:a16="http://schemas.microsoft.com/office/drawing/2014/main" val="1960000901"/>
                    </a:ext>
                  </a:extLst>
                </a:gridCol>
                <a:gridCol w="546841">
                  <a:extLst>
                    <a:ext uri="{9D8B030D-6E8A-4147-A177-3AD203B41FA5}">
                      <a16:colId xmlns:a16="http://schemas.microsoft.com/office/drawing/2014/main" val="354442134"/>
                    </a:ext>
                  </a:extLst>
                </a:gridCol>
                <a:gridCol w="546841">
                  <a:extLst>
                    <a:ext uri="{9D8B030D-6E8A-4147-A177-3AD203B41FA5}">
                      <a16:colId xmlns:a16="http://schemas.microsoft.com/office/drawing/2014/main" val="4262389095"/>
                    </a:ext>
                  </a:extLst>
                </a:gridCol>
                <a:gridCol w="546841">
                  <a:extLst>
                    <a:ext uri="{9D8B030D-6E8A-4147-A177-3AD203B41FA5}">
                      <a16:colId xmlns:a16="http://schemas.microsoft.com/office/drawing/2014/main" val="3976197383"/>
                    </a:ext>
                  </a:extLst>
                </a:gridCol>
                <a:gridCol w="546841">
                  <a:extLst>
                    <a:ext uri="{9D8B030D-6E8A-4147-A177-3AD203B41FA5}">
                      <a16:colId xmlns:a16="http://schemas.microsoft.com/office/drawing/2014/main" val="1034107971"/>
                    </a:ext>
                  </a:extLst>
                </a:gridCol>
              </a:tblGrid>
              <a:tr h="481314">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315862">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Legimus lyssnar på mina behov och önskemål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3,8</a:t>
                      </a:r>
                    </a:p>
                  </a:txBody>
                  <a:tcPr marL="9525" marR="9525" marT="9525" marB="0" anchor="ctr"/>
                </a:tc>
                <a:extLst>
                  <a:ext uri="{0D108BD9-81ED-4DB2-BD59-A6C34878D82A}">
                    <a16:rowId xmlns:a16="http://schemas.microsoft.com/office/drawing/2014/main" val="698318234"/>
                  </a:ext>
                </a:extLst>
              </a:tr>
              <a:tr h="315862">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Om jag frågar på ett bibliotek om saker som har med Legimus att göra får jag bra hjälp</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4,5</a:t>
                      </a:r>
                    </a:p>
                  </a:txBody>
                  <a:tcPr marL="9525" marR="9525" marT="9525" marB="0" anchor="ctr"/>
                </a:tc>
                <a:extLst>
                  <a:ext uri="{0D108BD9-81ED-4DB2-BD59-A6C34878D82A}">
                    <a16:rowId xmlns:a16="http://schemas.microsoft.com/office/drawing/2014/main" val="2442853965"/>
                  </a:ext>
                </a:extLst>
              </a:tr>
              <a:tr h="315862">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Legimus får mig att vilja läsa fler böcker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4,4</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4,3</a:t>
                      </a:r>
                    </a:p>
                  </a:txBody>
                  <a:tcPr marL="9525" marR="9525" marT="9525" marB="0" anchor="ctr"/>
                </a:tc>
                <a:extLst>
                  <a:ext uri="{0D108BD9-81ED-4DB2-BD59-A6C34878D82A}">
                    <a16:rowId xmlns:a16="http://schemas.microsoft.com/office/drawing/2014/main" val="2460441863"/>
                  </a:ext>
                </a:extLst>
              </a:tr>
              <a:tr h="315862">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177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37</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21</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2843824772"/>
              </p:ext>
            </p:extLst>
          </p:nvPr>
        </p:nvGraphicFramePr>
        <p:xfrm>
          <a:off x="1552570" y="4118262"/>
          <a:ext cx="8463496" cy="2059305"/>
        </p:xfrm>
        <a:graphic>
          <a:graphicData uri="http://schemas.openxmlformats.org/drawingml/2006/table">
            <a:tbl>
              <a:tblPr firstRow="1" bandRow="1">
                <a:tableStyleId>{7DF18680-E054-41AD-8BC1-D1AEF772440D}</a:tableStyleId>
              </a:tblPr>
              <a:tblGrid>
                <a:gridCol w="3808096">
                  <a:extLst>
                    <a:ext uri="{9D8B030D-6E8A-4147-A177-3AD203B41FA5}">
                      <a16:colId xmlns:a16="http://schemas.microsoft.com/office/drawing/2014/main" val="1159429802"/>
                    </a:ext>
                  </a:extLst>
                </a:gridCol>
                <a:gridCol w="1163850">
                  <a:extLst>
                    <a:ext uri="{9D8B030D-6E8A-4147-A177-3AD203B41FA5}">
                      <a16:colId xmlns:a16="http://schemas.microsoft.com/office/drawing/2014/main" val="2021594479"/>
                    </a:ext>
                  </a:extLst>
                </a:gridCol>
                <a:gridCol w="1163850">
                  <a:extLst>
                    <a:ext uri="{9D8B030D-6E8A-4147-A177-3AD203B41FA5}">
                      <a16:colId xmlns:a16="http://schemas.microsoft.com/office/drawing/2014/main" val="219397501"/>
                    </a:ext>
                  </a:extLst>
                </a:gridCol>
                <a:gridCol w="1163850">
                  <a:extLst>
                    <a:ext uri="{9D8B030D-6E8A-4147-A177-3AD203B41FA5}">
                      <a16:colId xmlns:a16="http://schemas.microsoft.com/office/drawing/2014/main" val="2164895139"/>
                    </a:ext>
                  </a:extLst>
                </a:gridCol>
                <a:gridCol w="1163850">
                  <a:extLst>
                    <a:ext uri="{9D8B030D-6E8A-4147-A177-3AD203B41FA5}">
                      <a16:colId xmlns:a16="http://schemas.microsoft.com/office/drawing/2014/main" val="3977316141"/>
                    </a:ext>
                  </a:extLst>
                </a:gridCol>
              </a:tblGrid>
              <a:tr h="663993">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314325">
                <a:tc>
                  <a:txBody>
                    <a:bodyPr/>
                    <a:lstStyle/>
                    <a:p>
                      <a:pPr algn="l" fontAlgn="t"/>
                      <a:r>
                        <a:rPr lang="sv-SE" sz="1200" b="0" u="none" strike="noStrike" kern="1200" dirty="0">
                          <a:solidFill>
                            <a:schemeClr val="tx1"/>
                          </a:solidFill>
                          <a:effectLst/>
                          <a:latin typeface="+mn-lt"/>
                          <a:ea typeface="+mn-ea"/>
                          <a:cs typeface="+mn-cs"/>
                        </a:rPr>
                        <a:t>Legimus lyssnar på mina behov och önskemål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314325">
                <a:tc>
                  <a:txBody>
                    <a:bodyPr/>
                    <a:lstStyle/>
                    <a:p>
                      <a:pPr algn="l" fontAlgn="t"/>
                      <a:r>
                        <a:rPr lang="sv-SE" sz="1200" b="0" u="none" strike="noStrike" kern="1200" dirty="0">
                          <a:solidFill>
                            <a:schemeClr val="tx1"/>
                          </a:solidFill>
                          <a:effectLst/>
                          <a:latin typeface="+mn-lt"/>
                          <a:ea typeface="+mn-ea"/>
                          <a:cs typeface="+mn-cs"/>
                        </a:rPr>
                        <a:t>Om jag frågar på ett bibliotek om saker som har med Legimus att göra får jag bra hjälp</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314325">
                <a:tc>
                  <a:txBody>
                    <a:bodyPr/>
                    <a:lstStyle/>
                    <a:p>
                      <a:pPr algn="l" fontAlgn="t"/>
                      <a:r>
                        <a:rPr lang="sv-SE" sz="1200" b="0" u="none" strike="noStrike" kern="1200" dirty="0">
                          <a:solidFill>
                            <a:schemeClr val="tx1"/>
                          </a:solidFill>
                          <a:effectLst/>
                          <a:latin typeface="+mn-lt"/>
                          <a:ea typeface="+mn-ea"/>
                          <a:cs typeface="+mn-cs"/>
                        </a:rPr>
                        <a:t>Legimus får mig att vilja läsa fler böcker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4,0</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314325">
                <a:tc>
                  <a:txBody>
                    <a:bodyPr/>
                    <a:lstStyle/>
                    <a:p>
                      <a:pPr algn="l" fontAlgn="t"/>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113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29</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
        <p:nvSpPr>
          <p:cNvPr id="6" name="textruta 5">
            <a:extLst>
              <a:ext uri="{FF2B5EF4-FFF2-40B4-BE49-F238E27FC236}">
                <a16:creationId xmlns:a16="http://schemas.microsoft.com/office/drawing/2014/main" id="{A9A0828F-8386-D14A-BD02-6E722BC981CE}"/>
              </a:ext>
            </a:extLst>
          </p:cNvPr>
          <p:cNvSpPr txBox="1"/>
          <p:nvPr/>
        </p:nvSpPr>
        <p:spPr>
          <a:xfrm>
            <a:off x="1635292" y="6163294"/>
            <a:ext cx="2987179" cy="276999"/>
          </a:xfrm>
          <a:prstGeom prst="rect">
            <a:avLst/>
          </a:prstGeom>
          <a:noFill/>
        </p:spPr>
        <p:txBody>
          <a:bodyPr wrap="square" rtlCol="0">
            <a:spAutoFit/>
          </a:bodyPr>
          <a:lstStyle/>
          <a:p>
            <a:r>
              <a:rPr lang="sv-SE" sz="1200" dirty="0"/>
              <a:t>* För få antal svar.</a:t>
            </a:r>
          </a:p>
        </p:txBody>
      </p:sp>
    </p:spTree>
    <p:extLst>
      <p:ext uri="{BB962C8B-B14F-4D97-AF65-F5344CB8AC3E}">
        <p14:creationId xmlns:p14="http://schemas.microsoft.com/office/powerpoint/2010/main" val="136449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Bakgrund &amp; Genomförande</a:t>
            </a:r>
          </a:p>
        </p:txBody>
      </p:sp>
    </p:spTree>
    <p:extLst>
      <p:ext uri="{BB962C8B-B14F-4D97-AF65-F5344CB8AC3E}">
        <p14:creationId xmlns:p14="http://schemas.microsoft.com/office/powerpoint/2010/main" val="301792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3D9BE3-92E3-AA4D-99B9-420FFE42D424}"/>
              </a:ext>
            </a:extLst>
          </p:cNvPr>
          <p:cNvSpPr>
            <a:spLocks noGrp="1"/>
          </p:cNvSpPr>
          <p:nvPr>
            <p:ph type="title"/>
          </p:nvPr>
        </p:nvSpPr>
        <p:spPr/>
        <p:txBody>
          <a:bodyPr>
            <a:normAutofit/>
          </a:bodyPr>
          <a:lstStyle/>
          <a:p>
            <a:r>
              <a:rPr lang="sv-SE" sz="2800" dirty="0"/>
              <a:t>Åtgärdsmatris</a:t>
            </a:r>
          </a:p>
        </p:txBody>
      </p:sp>
      <p:graphicFrame>
        <p:nvGraphicFramePr>
          <p:cNvPr id="10" name="Diagram 9" descr="En matris som visar hur de olika frågorna förhåller sig till nöjdhet respektive effekt på nöjdheten">
            <a:extLst>
              <a:ext uri="{FF2B5EF4-FFF2-40B4-BE49-F238E27FC236}">
                <a16:creationId xmlns:a16="http://schemas.microsoft.com/office/drawing/2014/main" id="{7A38AF9E-6AE0-6C40-ACA2-CD510F44CBFE}"/>
              </a:ext>
            </a:extLst>
          </p:cNvPr>
          <p:cNvGraphicFramePr/>
          <p:nvPr>
            <p:extLst>
              <p:ext uri="{D42A27DB-BD31-4B8C-83A1-F6EECF244321}">
                <p14:modId xmlns:p14="http://schemas.microsoft.com/office/powerpoint/2010/main" val="3360821629"/>
              </p:ext>
            </p:extLst>
          </p:nvPr>
        </p:nvGraphicFramePr>
        <p:xfrm>
          <a:off x="477838" y="1628775"/>
          <a:ext cx="6193903" cy="4863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10">
            <a:extLst>
              <a:ext uri="{FF2B5EF4-FFF2-40B4-BE49-F238E27FC236}">
                <a16:creationId xmlns:a16="http://schemas.microsoft.com/office/drawing/2014/main" id="{5E87BCD8-AC89-F04C-84CC-6A066701A751}"/>
              </a:ext>
            </a:extLst>
          </p:cNvPr>
          <p:cNvGraphicFramePr>
            <a:graphicFrameLocks noGrp="1"/>
          </p:cNvGraphicFramePr>
          <p:nvPr>
            <p:extLst>
              <p:ext uri="{D42A27DB-BD31-4B8C-83A1-F6EECF244321}">
                <p14:modId xmlns:p14="http://schemas.microsoft.com/office/powerpoint/2010/main" val="1517047532"/>
              </p:ext>
            </p:extLst>
          </p:nvPr>
        </p:nvGraphicFramePr>
        <p:xfrm>
          <a:off x="7044882" y="1934880"/>
          <a:ext cx="4484917" cy="2988240"/>
        </p:xfrm>
        <a:graphic>
          <a:graphicData uri="http://schemas.openxmlformats.org/drawingml/2006/table">
            <a:tbl>
              <a:tblPr>
                <a:tableStyleId>{5C22544A-7EE6-4342-B048-85BDC9FD1C3A}</a:tableStyleId>
              </a:tblPr>
              <a:tblGrid>
                <a:gridCol w="472658">
                  <a:extLst>
                    <a:ext uri="{9D8B030D-6E8A-4147-A177-3AD203B41FA5}">
                      <a16:colId xmlns:a16="http://schemas.microsoft.com/office/drawing/2014/main" val="598407247"/>
                    </a:ext>
                  </a:extLst>
                </a:gridCol>
                <a:gridCol w="4012259">
                  <a:extLst>
                    <a:ext uri="{9D8B030D-6E8A-4147-A177-3AD203B41FA5}">
                      <a16:colId xmlns:a16="http://schemas.microsoft.com/office/drawing/2014/main" val="2718975654"/>
                    </a:ext>
                  </a:extLst>
                </a:gridCol>
              </a:tblGrid>
              <a:tr h="324000">
                <a:tc>
                  <a:txBody>
                    <a:bodyPr/>
                    <a:lstStyle/>
                    <a:p>
                      <a:pPr algn="ctr" fontAlgn="b"/>
                      <a:r>
                        <a:rPr lang="sv-SE" sz="1000" u="none" strike="noStrike">
                          <a:effectLst/>
                        </a:rPr>
                        <a:t>1</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mn-lt"/>
                        </a:rPr>
                        <a:t>Det är lätt att läsa böcker i </a:t>
                      </a:r>
                      <a:r>
                        <a:rPr lang="sv-SE" sz="1000" b="0" i="0" u="none" strike="noStrike" dirty="0" err="1">
                          <a:solidFill>
                            <a:srgbClr val="000000"/>
                          </a:solidFill>
                          <a:effectLst/>
                          <a:latin typeface="+mn-lt"/>
                        </a:rPr>
                        <a:t>Legimus</a:t>
                      </a:r>
                      <a:endParaRPr lang="sv-SE" sz="1000" b="0" i="0" u="none" strike="noStrike" dirty="0">
                        <a:solidFill>
                          <a:srgbClr val="000000"/>
                        </a:solidFill>
                        <a:effectLst/>
                        <a:latin typeface="+mn-lt"/>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528598"/>
                  </a:ext>
                </a:extLst>
              </a:tr>
              <a:tr h="324000">
                <a:tc>
                  <a:txBody>
                    <a:bodyPr/>
                    <a:lstStyle/>
                    <a:p>
                      <a:pPr algn="ctr" fontAlgn="b"/>
                      <a:r>
                        <a:rPr lang="sv-SE" sz="1000" u="none" strike="noStrike">
                          <a:effectLst/>
                        </a:rPr>
                        <a:t>2</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Det är lätt att använda Legimus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403477"/>
                  </a:ext>
                </a:extLst>
              </a:tr>
              <a:tr h="324000">
                <a:tc>
                  <a:txBody>
                    <a:bodyPr/>
                    <a:lstStyle/>
                    <a:p>
                      <a:pPr algn="ctr" fontAlgn="b"/>
                      <a:r>
                        <a:rPr lang="sv-SE" sz="1000" u="none" strike="noStrike">
                          <a:effectLst/>
                        </a:rPr>
                        <a:t>3</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Det är lätt att hitta böcker jag letar efter i Legimus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1807555"/>
                  </a:ext>
                </a:extLst>
              </a:tr>
              <a:tr h="324000">
                <a:tc>
                  <a:txBody>
                    <a:bodyPr/>
                    <a:lstStyle/>
                    <a:p>
                      <a:pPr algn="ctr" fontAlgn="b"/>
                      <a:r>
                        <a:rPr lang="sv-SE" sz="1000" u="none" strike="noStrike">
                          <a:effectLst/>
                        </a:rPr>
                        <a:t>4</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Det finns ett bra utbud av böcker i Legimus</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9912905"/>
                  </a:ext>
                </a:extLst>
              </a:tr>
              <a:tr h="324000">
                <a:tc>
                  <a:txBody>
                    <a:bodyPr/>
                    <a:lstStyle/>
                    <a:p>
                      <a:pPr algn="ctr" fontAlgn="b"/>
                      <a:r>
                        <a:rPr lang="sv-SE" sz="1000" u="none" strike="noStrike">
                          <a:effectLst/>
                        </a:rPr>
                        <a:t>5</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Läs- och boktips presenteras på ett bra sätt på Legimus hemsida</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4929917"/>
                  </a:ext>
                </a:extLst>
              </a:tr>
              <a:tr h="324000">
                <a:tc>
                  <a:txBody>
                    <a:bodyPr/>
                    <a:lstStyle/>
                    <a:p>
                      <a:pPr algn="ctr" fontAlgn="b"/>
                      <a:r>
                        <a:rPr lang="sv-SE" sz="1000" u="none" strike="noStrike">
                          <a:effectLst/>
                        </a:rPr>
                        <a:t>6</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Det är lätt att kontakta Legimus om jag behöver hjälp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8919394"/>
                  </a:ext>
                </a:extLst>
              </a:tr>
              <a:tr h="324000">
                <a:tc>
                  <a:txBody>
                    <a:bodyPr/>
                    <a:lstStyle/>
                    <a:p>
                      <a:pPr algn="ctr" fontAlgn="b"/>
                      <a:r>
                        <a:rPr lang="sv-SE" sz="1000" u="none" strike="noStrike">
                          <a:effectLst/>
                        </a:rPr>
                        <a:t>7</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Legimus lyssnar på mina behov och önskemål</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470015"/>
                  </a:ext>
                </a:extLst>
              </a:tr>
              <a:tr h="324000">
                <a:tc>
                  <a:txBody>
                    <a:bodyPr/>
                    <a:lstStyle/>
                    <a:p>
                      <a:pPr algn="ctr" fontAlgn="b"/>
                      <a:r>
                        <a:rPr lang="sv-SE" sz="1000" u="none" strike="noStrike">
                          <a:effectLst/>
                        </a:rPr>
                        <a:t>8</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mn-lt"/>
                        </a:rPr>
                        <a:t>Om jag frågar på ett bibliotek om saker som har med Legimus att göra får jag bra hjälp</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2718195"/>
                  </a:ext>
                </a:extLst>
              </a:tr>
              <a:tr h="324000">
                <a:tc>
                  <a:txBody>
                    <a:bodyPr/>
                    <a:lstStyle/>
                    <a:p>
                      <a:pPr algn="ctr" fontAlgn="b"/>
                      <a:r>
                        <a:rPr lang="sv-SE" sz="1000" u="none" strike="noStrike">
                          <a:effectLst/>
                        </a:rPr>
                        <a:t>9</a:t>
                      </a:r>
                      <a:endParaRPr lang="sv-SE" sz="10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1000" b="0" i="0" u="none" strike="noStrike" dirty="0" err="1">
                          <a:solidFill>
                            <a:srgbClr val="000000"/>
                          </a:solidFill>
                          <a:effectLst/>
                          <a:latin typeface="+mn-lt"/>
                        </a:rPr>
                        <a:t>Legimus</a:t>
                      </a:r>
                      <a:r>
                        <a:rPr lang="sv-SE" sz="1000" b="0" i="0" u="none" strike="noStrike" dirty="0">
                          <a:solidFill>
                            <a:srgbClr val="000000"/>
                          </a:solidFill>
                          <a:effectLst/>
                          <a:latin typeface="+mn-lt"/>
                        </a:rPr>
                        <a:t> får mig att vilja läsa fler böcker</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786094"/>
                  </a:ext>
                </a:extLst>
              </a:tr>
            </a:tbl>
          </a:graphicData>
        </a:graphic>
      </p:graphicFrame>
    </p:spTree>
    <p:extLst>
      <p:ext uri="{BB962C8B-B14F-4D97-AF65-F5344CB8AC3E}">
        <p14:creationId xmlns:p14="http://schemas.microsoft.com/office/powerpoint/2010/main" val="3093251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E6182DE-396E-3B49-9C8E-16892B6BFAB1}"/>
              </a:ext>
            </a:extLst>
          </p:cNvPr>
          <p:cNvSpPr>
            <a:spLocks noGrp="1"/>
          </p:cNvSpPr>
          <p:nvPr>
            <p:ph type="title"/>
          </p:nvPr>
        </p:nvSpPr>
        <p:spPr/>
        <p:txBody>
          <a:bodyPr>
            <a:normAutofit/>
          </a:bodyPr>
          <a:lstStyle/>
          <a:p>
            <a:pPr marL="0" marR="0" lvl="0" indent="0" algn="l" defTabSz="914423" rtl="0" eaLnBrk="1" fontAlgn="auto" latinLnBrk="0" hangingPunct="1">
              <a:lnSpc>
                <a:spcPct val="90000"/>
              </a:lnSpc>
              <a:spcBef>
                <a:spcPct val="0"/>
              </a:spcBef>
              <a:spcAft>
                <a:spcPts val="0"/>
              </a:spcAft>
              <a:buClrTx/>
              <a:buSzTx/>
              <a:buFontTx/>
              <a:buNone/>
              <a:tabLst/>
              <a:defRPr/>
            </a:pPr>
            <a:r>
              <a:rPr lang="sv-SE" sz="2800" b="1" kern="1200" dirty="0">
                <a:solidFill>
                  <a:schemeClr val="tx1"/>
                </a:solidFill>
                <a:effectLst/>
                <a:latin typeface="+mj-lt"/>
                <a:ea typeface="+mj-ea"/>
                <a:cs typeface="+mj-cs"/>
              </a:rPr>
              <a:t>Hur </a:t>
            </a:r>
            <a:r>
              <a:rPr lang="sv-SE" sz="2800" b="1" kern="1200" dirty="0" err="1">
                <a:solidFill>
                  <a:schemeClr val="tx1"/>
                </a:solidFill>
                <a:effectLst/>
                <a:latin typeface="+mj-lt"/>
                <a:ea typeface="+mj-ea"/>
                <a:cs typeface="+mj-cs"/>
              </a:rPr>
              <a:t>nöjd</a:t>
            </a:r>
            <a:r>
              <a:rPr lang="sv-SE" sz="2800" b="1" kern="1200" dirty="0">
                <a:solidFill>
                  <a:schemeClr val="tx1"/>
                </a:solidFill>
                <a:effectLst/>
                <a:latin typeface="+mj-lt"/>
                <a:ea typeface="+mj-ea"/>
                <a:cs typeface="+mj-cs"/>
              </a:rPr>
              <a:t> eller </a:t>
            </a:r>
            <a:r>
              <a:rPr lang="sv-SE" sz="2800" b="1" kern="1200" dirty="0" err="1">
                <a:solidFill>
                  <a:schemeClr val="tx1"/>
                </a:solidFill>
                <a:effectLst/>
                <a:latin typeface="+mj-lt"/>
                <a:ea typeface="+mj-ea"/>
                <a:cs typeface="+mj-cs"/>
              </a:rPr>
              <a:t>missnöjd</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är</a:t>
            </a:r>
            <a:r>
              <a:rPr lang="sv-SE" sz="2800" b="1" kern="1200" dirty="0">
                <a:solidFill>
                  <a:schemeClr val="tx1"/>
                </a:solidFill>
                <a:effectLst/>
                <a:latin typeface="+mj-lt"/>
                <a:ea typeface="+mj-ea"/>
                <a:cs typeface="+mj-cs"/>
              </a:rPr>
              <a:t> du med </a:t>
            </a:r>
            <a:r>
              <a:rPr lang="sv-SE" sz="2800" b="1" kern="1200" dirty="0" err="1">
                <a:solidFill>
                  <a:schemeClr val="tx1"/>
                </a:solidFill>
                <a:effectLst/>
                <a:latin typeface="+mj-lt"/>
                <a:ea typeface="+mj-ea"/>
                <a:cs typeface="+mj-cs"/>
              </a:rPr>
              <a:t>Legimus</a:t>
            </a:r>
            <a:r>
              <a:rPr lang="sv-SE" sz="2800" b="1" kern="1200" dirty="0">
                <a:solidFill>
                  <a:schemeClr val="tx1"/>
                </a:solidFill>
                <a:effectLst/>
                <a:latin typeface="+mj-lt"/>
                <a:ea typeface="+mj-ea"/>
                <a:cs typeface="+mj-cs"/>
              </a:rPr>
              <a:t> som helhet?  </a:t>
            </a:r>
            <a:endParaRPr lang="sv-SE" sz="2800" dirty="0">
              <a:effectLst/>
            </a:endParaRPr>
          </a:p>
        </p:txBody>
      </p:sp>
      <p:sp>
        <p:nvSpPr>
          <p:cNvPr id="4" name="Platshållare för innehåll 3">
            <a:extLst>
              <a:ext uri="{FF2B5EF4-FFF2-40B4-BE49-F238E27FC236}">
                <a16:creationId xmlns:a16="http://schemas.microsoft.com/office/drawing/2014/main" id="{3E8E4636-A0C8-7A4E-BB77-53893061980E}"/>
              </a:ext>
            </a:extLst>
          </p:cNvPr>
          <p:cNvSpPr>
            <a:spLocks noGrp="1"/>
          </p:cNvSpPr>
          <p:nvPr>
            <p:ph sz="half" idx="2"/>
          </p:nvPr>
        </p:nvSpPr>
        <p:spPr>
          <a:xfrm>
            <a:off x="602183" y="2519613"/>
            <a:ext cx="5157787" cy="816254"/>
          </a:xfrm>
        </p:spPr>
        <p:txBody>
          <a:bodyPr/>
          <a:lstStyle/>
          <a:p>
            <a:pPr marL="0" indent="0">
              <a:buNone/>
            </a:pPr>
            <a:r>
              <a:rPr lang="sv-SE" dirty="0"/>
              <a:t>Antal svar (exkl. Vet inte): 804 </a:t>
            </a:r>
            <a:br>
              <a:rPr lang="sv-SE" dirty="0"/>
            </a:br>
            <a:r>
              <a:rPr lang="sv-SE" dirty="0"/>
              <a:t>Andel Vet inte: 1% </a:t>
            </a:r>
          </a:p>
          <a:p>
            <a:pPr marL="0" indent="0">
              <a:buNone/>
            </a:pPr>
            <a:endParaRPr lang="sv-SE" dirty="0"/>
          </a:p>
        </p:txBody>
      </p:sp>
      <p:graphicFrame>
        <p:nvGraphicFramePr>
          <p:cNvPr id="7" name="Diagram 6" descr="På en tiogradig skala där 1=Mycket missnöjd och 10=Mycket nöjd, svarar 28% 10 i frågan om hur nöjda eller missnöjda de är med Legimus. 15% svarar 9 i frågan, medan 21% svarar 8 och 18% svarar 7.">
            <a:extLst>
              <a:ext uri="{FF2B5EF4-FFF2-40B4-BE49-F238E27FC236}">
                <a16:creationId xmlns:a16="http://schemas.microsoft.com/office/drawing/2014/main" id="{87210CEB-5720-C74B-8BE5-13442802FCD2}"/>
              </a:ext>
            </a:extLst>
          </p:cNvPr>
          <p:cNvGraphicFramePr>
            <a:graphicFrameLocks/>
          </p:cNvGraphicFramePr>
          <p:nvPr>
            <p:extLst>
              <p:ext uri="{D42A27DB-BD31-4B8C-83A1-F6EECF244321}">
                <p14:modId xmlns:p14="http://schemas.microsoft.com/office/powerpoint/2010/main" val="2952500210"/>
              </p:ext>
            </p:extLst>
          </p:nvPr>
        </p:nvGraphicFramePr>
        <p:xfrm>
          <a:off x="1374615" y="2139557"/>
          <a:ext cx="8140442" cy="4444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96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DEDC53C-6DDD-F144-B948-26450A93672A}"/>
              </a:ext>
            </a:extLst>
          </p:cNvPr>
          <p:cNvSpPr>
            <a:spLocks noGrp="1"/>
          </p:cNvSpPr>
          <p:nvPr>
            <p:ph type="title"/>
          </p:nvPr>
        </p:nvSpPr>
        <p:spPr/>
        <p:txBody>
          <a:bodyPr>
            <a:normAutofit/>
          </a:bodyPr>
          <a:lstStyle/>
          <a:p>
            <a:pPr marL="0" marR="0" lvl="0" indent="0" algn="l" defTabSz="914423" rtl="0" eaLnBrk="1" fontAlgn="auto" latinLnBrk="0" hangingPunct="1">
              <a:lnSpc>
                <a:spcPct val="90000"/>
              </a:lnSpc>
              <a:spcBef>
                <a:spcPct val="0"/>
              </a:spcBef>
              <a:spcAft>
                <a:spcPts val="0"/>
              </a:spcAft>
              <a:buClrTx/>
              <a:buSzTx/>
              <a:buFontTx/>
              <a:buNone/>
              <a:tabLst/>
              <a:defRPr/>
            </a:pPr>
            <a:r>
              <a:rPr lang="sv-SE" sz="2800" b="1" kern="1200" dirty="0">
                <a:solidFill>
                  <a:schemeClr val="tx1"/>
                </a:solidFill>
                <a:effectLst/>
                <a:latin typeface="+mj-lt"/>
                <a:ea typeface="+mj-ea"/>
                <a:cs typeface="+mj-cs"/>
              </a:rPr>
              <a:t>Hur </a:t>
            </a:r>
            <a:r>
              <a:rPr lang="sv-SE" sz="2800" b="1" kern="1200" dirty="0" err="1">
                <a:solidFill>
                  <a:schemeClr val="tx1"/>
                </a:solidFill>
                <a:effectLst/>
                <a:latin typeface="+mj-lt"/>
                <a:ea typeface="+mj-ea"/>
                <a:cs typeface="+mj-cs"/>
              </a:rPr>
              <a:t>väl</a:t>
            </a:r>
            <a:r>
              <a:rPr lang="sv-SE" sz="2800" b="1" kern="1200" dirty="0">
                <a:solidFill>
                  <a:schemeClr val="tx1"/>
                </a:solidFill>
                <a:effectLst/>
                <a:latin typeface="+mj-lt"/>
                <a:ea typeface="+mj-ea"/>
                <a:cs typeface="+mj-cs"/>
              </a:rPr>
              <a:t> lever </a:t>
            </a:r>
            <a:r>
              <a:rPr lang="sv-SE" sz="2800" b="1" kern="1200" dirty="0" err="1">
                <a:solidFill>
                  <a:schemeClr val="tx1"/>
                </a:solidFill>
                <a:effectLst/>
                <a:latin typeface="+mj-lt"/>
                <a:ea typeface="+mj-ea"/>
                <a:cs typeface="+mj-cs"/>
              </a:rPr>
              <a:t>Legimus</a:t>
            </a:r>
            <a:r>
              <a:rPr lang="sv-SE" sz="2800" b="1" kern="1200" dirty="0">
                <a:solidFill>
                  <a:schemeClr val="tx1"/>
                </a:solidFill>
                <a:effectLst/>
                <a:latin typeface="+mj-lt"/>
                <a:ea typeface="+mj-ea"/>
                <a:cs typeface="+mj-cs"/>
              </a:rPr>
              <a:t> upp till dina </a:t>
            </a:r>
            <a:r>
              <a:rPr lang="sv-SE" sz="2800" b="1" kern="1200" dirty="0" err="1">
                <a:solidFill>
                  <a:schemeClr val="tx1"/>
                </a:solidFill>
                <a:effectLst/>
                <a:latin typeface="+mj-lt"/>
                <a:ea typeface="+mj-ea"/>
                <a:cs typeface="+mj-cs"/>
              </a:rPr>
              <a:t>förväntningar</a:t>
            </a:r>
            <a:r>
              <a:rPr lang="sv-SE" sz="2800" b="1" kern="1200" dirty="0">
                <a:solidFill>
                  <a:schemeClr val="tx1"/>
                </a:solidFill>
                <a:effectLst/>
                <a:latin typeface="+mj-lt"/>
                <a:ea typeface="+mj-ea"/>
                <a:cs typeface="+mj-cs"/>
              </a:rPr>
              <a:t>? </a:t>
            </a:r>
            <a:endParaRPr lang="sv-SE" sz="2800" dirty="0">
              <a:effectLst/>
            </a:endParaRPr>
          </a:p>
        </p:txBody>
      </p:sp>
      <p:sp>
        <p:nvSpPr>
          <p:cNvPr id="4" name="Platshållare för innehåll 3">
            <a:extLst>
              <a:ext uri="{FF2B5EF4-FFF2-40B4-BE49-F238E27FC236}">
                <a16:creationId xmlns:a16="http://schemas.microsoft.com/office/drawing/2014/main" id="{7B35F8A0-B6D1-674A-ACF5-B07881C3A39B}"/>
              </a:ext>
            </a:extLst>
          </p:cNvPr>
          <p:cNvSpPr>
            <a:spLocks noGrp="1"/>
          </p:cNvSpPr>
          <p:nvPr>
            <p:ph sz="half" idx="2"/>
          </p:nvPr>
        </p:nvSpPr>
        <p:spPr>
          <a:xfrm>
            <a:off x="602183" y="2519613"/>
            <a:ext cx="5157787" cy="907193"/>
          </a:xfrm>
        </p:spPr>
        <p:txBody>
          <a:bodyPr/>
          <a:lstStyle/>
          <a:p>
            <a:pPr marL="0" indent="0">
              <a:buNone/>
            </a:pPr>
            <a:r>
              <a:rPr lang="sv-SE" dirty="0"/>
              <a:t>Antal svar (exkl. Vet inte): 797 </a:t>
            </a:r>
            <a:br>
              <a:rPr lang="sv-SE" dirty="0"/>
            </a:br>
            <a:r>
              <a:rPr lang="sv-SE" dirty="0"/>
              <a:t>Andel Vet inte: 2% </a:t>
            </a:r>
          </a:p>
          <a:p>
            <a:pPr marL="0" indent="0">
              <a:buNone/>
            </a:pPr>
            <a:endParaRPr lang="sv-SE" dirty="0"/>
          </a:p>
        </p:txBody>
      </p:sp>
      <p:graphicFrame>
        <p:nvGraphicFramePr>
          <p:cNvPr id="7" name="Diagram 6" descr="På en tiogradig skala, där 1=Inte alls och 10=Mycket väl, om hur väl Legimus lever upp till respondenternas förväntningar, så svarar 24% 10 i frågan. 16% svarar 9, 19% svarar 8 och 16% svarar 7.">
            <a:extLst>
              <a:ext uri="{FF2B5EF4-FFF2-40B4-BE49-F238E27FC236}">
                <a16:creationId xmlns:a16="http://schemas.microsoft.com/office/drawing/2014/main" id="{6A31D0B1-76C0-E143-9AE1-694FC22E5868}"/>
              </a:ext>
            </a:extLst>
          </p:cNvPr>
          <p:cNvGraphicFramePr>
            <a:graphicFrameLocks/>
          </p:cNvGraphicFramePr>
          <p:nvPr>
            <p:extLst>
              <p:ext uri="{D42A27DB-BD31-4B8C-83A1-F6EECF244321}">
                <p14:modId xmlns:p14="http://schemas.microsoft.com/office/powerpoint/2010/main" val="1701105309"/>
              </p:ext>
            </p:extLst>
          </p:nvPr>
        </p:nvGraphicFramePr>
        <p:xfrm>
          <a:off x="1845670" y="1759502"/>
          <a:ext cx="8140442" cy="4444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279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AF279A5-69CA-4A4E-9169-BBFB0949AE96}"/>
              </a:ext>
            </a:extLst>
          </p:cNvPr>
          <p:cNvSpPr>
            <a:spLocks noGrp="1"/>
          </p:cNvSpPr>
          <p:nvPr>
            <p:ph type="title"/>
          </p:nvPr>
        </p:nvSpPr>
        <p:spPr>
          <a:xfrm>
            <a:off x="604172" y="357740"/>
            <a:ext cx="10925627" cy="1407265"/>
          </a:xfrm>
        </p:spPr>
        <p:txBody>
          <a:bodyPr>
            <a:normAutofit/>
          </a:bodyPr>
          <a:lstStyle/>
          <a:p>
            <a:pPr marL="0" marR="0" lvl="0" indent="0" algn="l" defTabSz="914423" rtl="0" eaLnBrk="1" fontAlgn="auto" latinLnBrk="0" hangingPunct="1">
              <a:lnSpc>
                <a:spcPct val="90000"/>
              </a:lnSpc>
              <a:spcBef>
                <a:spcPct val="0"/>
              </a:spcBef>
              <a:spcAft>
                <a:spcPts val="0"/>
              </a:spcAft>
              <a:buClrTx/>
              <a:buSzTx/>
              <a:buFontTx/>
              <a:buNone/>
              <a:tabLst/>
              <a:defRPr/>
            </a:pPr>
            <a:r>
              <a:rPr lang="sv-SE" sz="2800" b="1" kern="1200" dirty="0" err="1">
                <a:solidFill>
                  <a:schemeClr val="tx1"/>
                </a:solidFill>
                <a:effectLst/>
                <a:latin typeface="+mj-lt"/>
                <a:ea typeface="+mj-ea"/>
                <a:cs typeface="+mj-cs"/>
              </a:rPr>
              <a:t>Tänk</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pa</a:t>
            </a:r>
            <a:r>
              <a:rPr lang="sv-SE" sz="2800" b="1" kern="1200" dirty="0">
                <a:solidFill>
                  <a:schemeClr val="tx1"/>
                </a:solidFill>
                <a:effectLst/>
                <a:latin typeface="+mj-lt"/>
                <a:ea typeface="+mj-ea"/>
                <a:cs typeface="+mj-cs"/>
              </a:rPr>
              <a:t>̊ ett perfekt </a:t>
            </a:r>
            <a:r>
              <a:rPr lang="sv-SE" sz="2800" b="1" kern="1200" dirty="0" err="1">
                <a:solidFill>
                  <a:schemeClr val="tx1"/>
                </a:solidFill>
                <a:effectLst/>
                <a:latin typeface="+mj-lt"/>
                <a:ea typeface="+mj-ea"/>
                <a:cs typeface="+mj-cs"/>
              </a:rPr>
              <a:t>ställe</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där</a:t>
            </a:r>
            <a:r>
              <a:rPr lang="sv-SE" sz="2800" b="1" kern="1200" dirty="0">
                <a:solidFill>
                  <a:schemeClr val="tx1"/>
                </a:solidFill>
                <a:effectLst/>
                <a:latin typeface="+mj-lt"/>
                <a:ea typeface="+mj-ea"/>
                <a:cs typeface="+mj-cs"/>
              </a:rPr>
              <a:t> du kan </a:t>
            </a:r>
            <a:r>
              <a:rPr lang="sv-SE" sz="2800" b="1" kern="1200" dirty="0" err="1">
                <a:solidFill>
                  <a:schemeClr val="tx1"/>
                </a:solidFill>
                <a:effectLst/>
                <a:latin typeface="+mj-lt"/>
                <a:ea typeface="+mj-ea"/>
                <a:cs typeface="+mj-cs"/>
              </a:rPr>
              <a:t>låna</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böcker</a:t>
            </a:r>
            <a:r>
              <a:rPr lang="sv-SE" sz="2800" b="1" kern="1200" dirty="0">
                <a:solidFill>
                  <a:schemeClr val="tx1"/>
                </a:solidFill>
                <a:effectLst/>
                <a:latin typeface="+mj-lt"/>
                <a:ea typeface="+mj-ea"/>
                <a:cs typeface="+mj-cs"/>
              </a:rPr>
              <a:t>. Hur </a:t>
            </a:r>
            <a:r>
              <a:rPr lang="sv-SE" sz="2800" b="1" kern="1200" dirty="0" err="1">
                <a:solidFill>
                  <a:schemeClr val="tx1"/>
                </a:solidFill>
                <a:effectLst/>
                <a:latin typeface="+mj-lt"/>
                <a:ea typeface="+mj-ea"/>
                <a:cs typeface="+mj-cs"/>
              </a:rPr>
              <a:t>nära</a:t>
            </a:r>
            <a:r>
              <a:rPr lang="sv-SE" sz="2800" b="1" kern="1200" dirty="0">
                <a:solidFill>
                  <a:schemeClr val="tx1"/>
                </a:solidFill>
                <a:effectLst/>
                <a:latin typeface="+mj-lt"/>
                <a:ea typeface="+mj-ea"/>
                <a:cs typeface="+mj-cs"/>
              </a:rPr>
              <a:t> eller </a:t>
            </a:r>
            <a:r>
              <a:rPr lang="sv-SE" sz="2800" b="1" kern="1200" dirty="0" err="1">
                <a:solidFill>
                  <a:schemeClr val="tx1"/>
                </a:solidFill>
                <a:effectLst/>
                <a:latin typeface="+mj-lt"/>
                <a:ea typeface="+mj-ea"/>
                <a:cs typeface="+mj-cs"/>
              </a:rPr>
              <a:t>långt</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ifrån</a:t>
            </a:r>
            <a:r>
              <a:rPr lang="sv-SE" sz="2800" b="1" kern="1200" dirty="0">
                <a:solidFill>
                  <a:schemeClr val="tx1"/>
                </a:solidFill>
                <a:effectLst/>
                <a:latin typeface="+mj-lt"/>
                <a:ea typeface="+mj-ea"/>
                <a:cs typeface="+mj-cs"/>
              </a:rPr>
              <a:t> ett </a:t>
            </a:r>
            <a:r>
              <a:rPr lang="sv-SE" sz="2800" b="1" kern="1200" dirty="0" err="1">
                <a:solidFill>
                  <a:schemeClr val="tx1"/>
                </a:solidFill>
                <a:effectLst/>
                <a:latin typeface="+mj-lt"/>
                <a:ea typeface="+mj-ea"/>
                <a:cs typeface="+mj-cs"/>
              </a:rPr>
              <a:t>sådant</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ställe</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är</a:t>
            </a:r>
            <a:r>
              <a:rPr lang="sv-SE" sz="2800" b="1" kern="1200" dirty="0">
                <a:solidFill>
                  <a:schemeClr val="tx1"/>
                </a:solidFill>
                <a:effectLst/>
                <a:latin typeface="+mj-lt"/>
                <a:ea typeface="+mj-ea"/>
                <a:cs typeface="+mj-cs"/>
              </a:rPr>
              <a:t> </a:t>
            </a:r>
            <a:r>
              <a:rPr lang="sv-SE" sz="2800" b="1" kern="1200" dirty="0" err="1">
                <a:solidFill>
                  <a:schemeClr val="tx1"/>
                </a:solidFill>
                <a:effectLst/>
                <a:latin typeface="+mj-lt"/>
                <a:ea typeface="+mj-ea"/>
                <a:cs typeface="+mj-cs"/>
              </a:rPr>
              <a:t>Legimus</a:t>
            </a:r>
            <a:r>
              <a:rPr lang="sv-SE" sz="2800" b="1" kern="1200" dirty="0">
                <a:solidFill>
                  <a:schemeClr val="tx1"/>
                </a:solidFill>
                <a:effectLst/>
                <a:latin typeface="+mj-lt"/>
                <a:ea typeface="+mj-ea"/>
                <a:cs typeface="+mj-cs"/>
              </a:rPr>
              <a:t>? </a:t>
            </a:r>
            <a:endParaRPr lang="sv-SE" sz="2800" dirty="0">
              <a:effectLst/>
            </a:endParaRPr>
          </a:p>
        </p:txBody>
      </p:sp>
      <p:sp>
        <p:nvSpPr>
          <p:cNvPr id="4" name="Platshållare för innehåll 3">
            <a:extLst>
              <a:ext uri="{FF2B5EF4-FFF2-40B4-BE49-F238E27FC236}">
                <a16:creationId xmlns:a16="http://schemas.microsoft.com/office/drawing/2014/main" id="{864DF366-D2F2-BC43-98A4-892B696D7294}"/>
              </a:ext>
            </a:extLst>
          </p:cNvPr>
          <p:cNvSpPr>
            <a:spLocks noGrp="1"/>
          </p:cNvSpPr>
          <p:nvPr>
            <p:ph sz="half" idx="2"/>
          </p:nvPr>
        </p:nvSpPr>
        <p:spPr>
          <a:xfrm>
            <a:off x="602183" y="2519613"/>
            <a:ext cx="5157787" cy="907193"/>
          </a:xfrm>
        </p:spPr>
        <p:txBody>
          <a:bodyPr/>
          <a:lstStyle/>
          <a:p>
            <a:pPr marL="0" indent="0">
              <a:buNone/>
            </a:pPr>
            <a:r>
              <a:rPr lang="sv-SE" dirty="0"/>
              <a:t>Antal svar (exkl. Vet inte): 751 </a:t>
            </a:r>
            <a:br>
              <a:rPr lang="sv-SE" dirty="0"/>
            </a:br>
            <a:r>
              <a:rPr lang="sv-SE" dirty="0"/>
              <a:t>Andel Vet inte: 6% </a:t>
            </a:r>
          </a:p>
          <a:p>
            <a:pPr marL="0" indent="0">
              <a:buNone/>
            </a:pPr>
            <a:endParaRPr lang="sv-SE" dirty="0"/>
          </a:p>
        </p:txBody>
      </p:sp>
      <p:graphicFrame>
        <p:nvGraphicFramePr>
          <p:cNvPr id="7" name="Diagram 6" descr="På en tiogradig skala om hur nära Legimus är ett perfekt ställe där man kan låna böcker, där 1=Mycket långt ifrån och 10=Mycket nära, så svarar 31% 10 på frågan. 10% svarar 9, 18% svarar 8 och 15% svarar 7.">
            <a:extLst>
              <a:ext uri="{FF2B5EF4-FFF2-40B4-BE49-F238E27FC236}">
                <a16:creationId xmlns:a16="http://schemas.microsoft.com/office/drawing/2014/main" id="{92C131D2-033E-EE40-BF06-C64604B62911}"/>
              </a:ext>
            </a:extLst>
          </p:cNvPr>
          <p:cNvGraphicFramePr>
            <a:graphicFrameLocks/>
          </p:cNvGraphicFramePr>
          <p:nvPr>
            <p:extLst>
              <p:ext uri="{D42A27DB-BD31-4B8C-83A1-F6EECF244321}">
                <p14:modId xmlns:p14="http://schemas.microsoft.com/office/powerpoint/2010/main" val="3766703602"/>
              </p:ext>
            </p:extLst>
          </p:nvPr>
        </p:nvGraphicFramePr>
        <p:xfrm>
          <a:off x="1863311" y="2052763"/>
          <a:ext cx="8140442" cy="4444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973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604800" y="441325"/>
            <a:ext cx="8543925" cy="935038"/>
          </a:xfrm>
        </p:spPr>
        <p:txBody>
          <a:bodyPr>
            <a:normAutofit/>
          </a:bodyPr>
          <a:lstStyle/>
          <a:p>
            <a:r>
              <a:rPr lang="sv-SE" sz="2800" dirty="0"/>
              <a:t>NLI – Nöjd läsare index</a:t>
            </a:r>
          </a:p>
        </p:txBody>
      </p:sp>
      <p:sp>
        <p:nvSpPr>
          <p:cNvPr id="5" name="Platshållare för text 4">
            <a:extLst>
              <a:ext uri="{FF2B5EF4-FFF2-40B4-BE49-F238E27FC236}">
                <a16:creationId xmlns:a16="http://schemas.microsoft.com/office/drawing/2014/main" id="{7BB41DC8-12C4-DD47-A85B-3D8B21B78E16}"/>
              </a:ext>
            </a:extLst>
          </p:cNvPr>
          <p:cNvSpPr>
            <a:spLocks noGrp="1"/>
          </p:cNvSpPr>
          <p:nvPr>
            <p:ph type="body" idx="1"/>
          </p:nvPr>
        </p:nvSpPr>
        <p:spPr>
          <a:xfrm>
            <a:off x="604800" y="1444904"/>
            <a:ext cx="7637588" cy="823912"/>
          </a:xfrm>
        </p:spPr>
        <p:txBody>
          <a:bodyPr>
            <a:normAutofit/>
          </a:bodyPr>
          <a:lstStyle/>
          <a:p>
            <a:r>
              <a:rPr lang="sv-SE" sz="1600" dirty="0"/>
              <a:t>NLI är ett mått på de svarandes nöjdhet med Legimus baserat på medelvärdet av de tre föregående frågorna.</a:t>
            </a:r>
          </a:p>
        </p:txBody>
      </p:sp>
      <p:graphicFrame>
        <p:nvGraphicFramePr>
          <p:cNvPr id="13" name="Tabell 12">
            <a:extLst>
              <a:ext uri="{FF2B5EF4-FFF2-40B4-BE49-F238E27FC236}">
                <a16:creationId xmlns:a16="http://schemas.microsoft.com/office/drawing/2014/main" id="{5A51873C-5CF1-6642-81B2-9C2238696424}"/>
              </a:ext>
            </a:extLst>
          </p:cNvPr>
          <p:cNvGraphicFramePr>
            <a:graphicFrameLocks noGrp="1"/>
          </p:cNvGraphicFramePr>
          <p:nvPr>
            <p:extLst>
              <p:ext uri="{D42A27DB-BD31-4B8C-83A1-F6EECF244321}">
                <p14:modId xmlns:p14="http://schemas.microsoft.com/office/powerpoint/2010/main" val="2893971533"/>
              </p:ext>
            </p:extLst>
          </p:nvPr>
        </p:nvGraphicFramePr>
        <p:xfrm>
          <a:off x="1620242" y="1989952"/>
          <a:ext cx="9407536" cy="2323005"/>
        </p:xfrm>
        <a:graphic>
          <a:graphicData uri="http://schemas.openxmlformats.org/drawingml/2006/table">
            <a:tbl>
              <a:tblPr firstRow="1" bandRow="1">
                <a:tableStyleId>{7DF18680-E054-41AD-8BC1-D1AEF772440D}</a:tableStyleId>
              </a:tblPr>
              <a:tblGrid>
                <a:gridCol w="3486764">
                  <a:extLst>
                    <a:ext uri="{9D8B030D-6E8A-4147-A177-3AD203B41FA5}">
                      <a16:colId xmlns:a16="http://schemas.microsoft.com/office/drawing/2014/main" val="1159429802"/>
                    </a:ext>
                  </a:extLst>
                </a:gridCol>
                <a:gridCol w="452362">
                  <a:extLst>
                    <a:ext uri="{9D8B030D-6E8A-4147-A177-3AD203B41FA5}">
                      <a16:colId xmlns:a16="http://schemas.microsoft.com/office/drawing/2014/main" val="2021594479"/>
                    </a:ext>
                  </a:extLst>
                </a:gridCol>
                <a:gridCol w="546841">
                  <a:extLst>
                    <a:ext uri="{9D8B030D-6E8A-4147-A177-3AD203B41FA5}">
                      <a16:colId xmlns:a16="http://schemas.microsoft.com/office/drawing/2014/main" val="219397501"/>
                    </a:ext>
                  </a:extLst>
                </a:gridCol>
                <a:gridCol w="546841">
                  <a:extLst>
                    <a:ext uri="{9D8B030D-6E8A-4147-A177-3AD203B41FA5}">
                      <a16:colId xmlns:a16="http://schemas.microsoft.com/office/drawing/2014/main" val="2164895139"/>
                    </a:ext>
                  </a:extLst>
                </a:gridCol>
                <a:gridCol w="546841">
                  <a:extLst>
                    <a:ext uri="{9D8B030D-6E8A-4147-A177-3AD203B41FA5}">
                      <a16:colId xmlns:a16="http://schemas.microsoft.com/office/drawing/2014/main" val="3977316141"/>
                    </a:ext>
                  </a:extLst>
                </a:gridCol>
                <a:gridCol w="546841">
                  <a:extLst>
                    <a:ext uri="{9D8B030D-6E8A-4147-A177-3AD203B41FA5}">
                      <a16:colId xmlns:a16="http://schemas.microsoft.com/office/drawing/2014/main" val="1115663435"/>
                    </a:ext>
                  </a:extLst>
                </a:gridCol>
                <a:gridCol w="546841">
                  <a:extLst>
                    <a:ext uri="{9D8B030D-6E8A-4147-A177-3AD203B41FA5}">
                      <a16:colId xmlns:a16="http://schemas.microsoft.com/office/drawing/2014/main" val="3279052059"/>
                    </a:ext>
                  </a:extLst>
                </a:gridCol>
                <a:gridCol w="546841">
                  <a:extLst>
                    <a:ext uri="{9D8B030D-6E8A-4147-A177-3AD203B41FA5}">
                      <a16:colId xmlns:a16="http://schemas.microsoft.com/office/drawing/2014/main" val="1960000901"/>
                    </a:ext>
                  </a:extLst>
                </a:gridCol>
                <a:gridCol w="546841">
                  <a:extLst>
                    <a:ext uri="{9D8B030D-6E8A-4147-A177-3AD203B41FA5}">
                      <a16:colId xmlns:a16="http://schemas.microsoft.com/office/drawing/2014/main" val="354442134"/>
                    </a:ext>
                  </a:extLst>
                </a:gridCol>
                <a:gridCol w="546841">
                  <a:extLst>
                    <a:ext uri="{9D8B030D-6E8A-4147-A177-3AD203B41FA5}">
                      <a16:colId xmlns:a16="http://schemas.microsoft.com/office/drawing/2014/main" val="4262389095"/>
                    </a:ext>
                  </a:extLst>
                </a:gridCol>
                <a:gridCol w="546841">
                  <a:extLst>
                    <a:ext uri="{9D8B030D-6E8A-4147-A177-3AD203B41FA5}">
                      <a16:colId xmlns:a16="http://schemas.microsoft.com/office/drawing/2014/main" val="3976197383"/>
                    </a:ext>
                  </a:extLst>
                </a:gridCol>
                <a:gridCol w="546841">
                  <a:extLst>
                    <a:ext uri="{9D8B030D-6E8A-4147-A177-3AD203B41FA5}">
                      <a16:colId xmlns:a16="http://schemas.microsoft.com/office/drawing/2014/main" val="1742521226"/>
                    </a:ext>
                  </a:extLst>
                </a:gridCol>
              </a:tblGrid>
              <a:tr h="424359">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Äldre än 75 år</a:t>
                      </a:r>
                    </a:p>
                  </a:txBody>
                  <a:tcPr marL="9525" marR="9525" marT="9525" marB="0" anchor="ctr"/>
                </a:tc>
                <a:extLst>
                  <a:ext uri="{0D108BD9-81ED-4DB2-BD59-A6C34878D82A}">
                    <a16:rowId xmlns:a16="http://schemas.microsoft.com/office/drawing/2014/main" val="2820031394"/>
                  </a:ext>
                </a:extLst>
              </a:tr>
              <a:tr h="277130">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NLI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76</a:t>
                      </a: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70</a:t>
                      </a:r>
                    </a:p>
                  </a:txBody>
                  <a:tcPr marL="9525" marR="9525" marT="9525" marB="0" anchor="ctr"/>
                </a:tc>
                <a:tc>
                  <a:txBody>
                    <a:bodyPr/>
                    <a:lstStyle/>
                    <a:p>
                      <a:pPr algn="ctr" fontAlgn="b"/>
                      <a:r>
                        <a:rPr lang="sv-SE" sz="1200" b="0" i="0" u="none" strike="noStrike">
                          <a:solidFill>
                            <a:srgbClr val="000000"/>
                          </a:solidFill>
                          <a:effectLst/>
                          <a:latin typeface="+mn-lt"/>
                        </a:rPr>
                        <a:t>76</a:t>
                      </a:r>
                    </a:p>
                  </a:txBody>
                  <a:tcPr marL="9525" marR="9525" marT="9525" marB="0" anchor="ctr"/>
                </a:tc>
                <a:tc>
                  <a:txBody>
                    <a:bodyPr/>
                    <a:lstStyle/>
                    <a:p>
                      <a:pPr algn="ctr" fontAlgn="b"/>
                      <a:r>
                        <a:rPr lang="sv-SE" sz="1200" b="0" i="0" u="none" strike="noStrike">
                          <a:solidFill>
                            <a:srgbClr val="000000"/>
                          </a:solidFill>
                          <a:effectLst/>
                          <a:latin typeface="+mn-lt"/>
                        </a:rPr>
                        <a:t>74</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86</a:t>
                      </a:r>
                    </a:p>
                  </a:txBody>
                  <a:tcPr marL="9525" marR="9525" marT="9525" marB="0" anchor="ctr"/>
                </a:tc>
                <a:tc>
                  <a:txBody>
                    <a:bodyPr/>
                    <a:lstStyle/>
                    <a:p>
                      <a:pPr algn="ctr" fontAlgn="b"/>
                      <a:r>
                        <a:rPr lang="sv-SE" sz="1200" b="0" i="0" u="none" strike="noStrike">
                          <a:solidFill>
                            <a:srgbClr val="000000"/>
                          </a:solidFill>
                          <a:effectLst/>
                          <a:latin typeface="+mn-lt"/>
                        </a:rPr>
                        <a:t>82</a:t>
                      </a:r>
                    </a:p>
                  </a:txBody>
                  <a:tcPr marL="9525" marR="9525" marT="9525" marB="0" anchor="ctr"/>
                </a:tc>
                <a:extLst>
                  <a:ext uri="{0D108BD9-81ED-4DB2-BD59-A6C34878D82A}">
                    <a16:rowId xmlns:a16="http://schemas.microsoft.com/office/drawing/2014/main" val="698318234"/>
                  </a:ext>
                </a:extLst>
              </a:tr>
              <a:tr h="277130">
                <a:tc>
                  <a:txBody>
                    <a:bodyPr/>
                    <a:lstStyle/>
                    <a:p>
                      <a:pPr algn="l" fontAlgn="t"/>
                      <a:r>
                        <a:rPr lang="sv-SE" sz="1200" b="0" u="none" strike="noStrike" kern="1200" dirty="0">
                          <a:solidFill>
                            <a:schemeClr val="tx1"/>
                          </a:solidFill>
                          <a:effectLst/>
                          <a:latin typeface="+mn-lt"/>
                          <a:ea typeface="+mn-ea"/>
                          <a:cs typeface="+mn-cs"/>
                        </a:rPr>
                        <a:t>Hur nöjd eller missnöjd är du med Legimus som helhet?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78</a:t>
                      </a:r>
                    </a:p>
                  </a:txBody>
                  <a:tcPr marL="9525" marR="9525" marT="9525" marB="0" anchor="ctr"/>
                </a:tc>
                <a:tc>
                  <a:txBody>
                    <a:bodyPr/>
                    <a:lstStyle/>
                    <a:p>
                      <a:pPr algn="ctr" fontAlgn="b"/>
                      <a:r>
                        <a:rPr lang="sv-SE" sz="1200" b="0" i="0" u="none" strike="noStrike">
                          <a:solidFill>
                            <a:srgbClr val="000000"/>
                          </a:solidFill>
                          <a:effectLst/>
                          <a:latin typeface="+mn-lt"/>
                        </a:rPr>
                        <a:t>62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73</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88</a:t>
                      </a:r>
                    </a:p>
                  </a:txBody>
                  <a:tcPr marL="9525" marR="9525" marT="9525" marB="0" anchor="ctr"/>
                </a:tc>
                <a:tc>
                  <a:txBody>
                    <a:bodyPr/>
                    <a:lstStyle/>
                    <a:p>
                      <a:pPr algn="ctr" fontAlgn="b"/>
                      <a:r>
                        <a:rPr lang="sv-SE" sz="1200" b="0" i="0" u="none" strike="noStrike">
                          <a:solidFill>
                            <a:srgbClr val="000000"/>
                          </a:solidFill>
                          <a:effectLst/>
                          <a:latin typeface="+mn-lt"/>
                        </a:rPr>
                        <a:t>84</a:t>
                      </a:r>
                    </a:p>
                  </a:txBody>
                  <a:tcPr marL="9525" marR="9525" marT="9525" marB="0" anchor="ctr"/>
                </a:tc>
                <a:extLst>
                  <a:ext uri="{0D108BD9-81ED-4DB2-BD59-A6C34878D82A}">
                    <a16:rowId xmlns:a16="http://schemas.microsoft.com/office/drawing/2014/main" val="2442853965"/>
                  </a:ext>
                </a:extLst>
              </a:tr>
              <a:tr h="277130">
                <a:tc>
                  <a:txBody>
                    <a:bodyPr/>
                    <a:lstStyle/>
                    <a:p>
                      <a:pPr algn="l" fontAlgn="t"/>
                      <a:r>
                        <a:rPr lang="sv-SE" sz="1200" b="0" u="none" strike="noStrike" kern="1200" dirty="0">
                          <a:solidFill>
                            <a:schemeClr val="tx1"/>
                          </a:solidFill>
                          <a:effectLst/>
                          <a:latin typeface="+mn-lt"/>
                          <a:ea typeface="+mn-ea"/>
                          <a:cs typeface="+mn-cs"/>
                        </a:rPr>
                        <a:t>Hur väl lever Legimus upp till dina förväntningar?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76</a:t>
                      </a:r>
                    </a:p>
                  </a:txBody>
                  <a:tcPr marL="9525" marR="9525" marT="9525" marB="0" anchor="ctr"/>
                </a:tc>
                <a:tc>
                  <a:txBody>
                    <a:bodyPr/>
                    <a:lstStyle/>
                    <a:p>
                      <a:pPr algn="ctr" fontAlgn="b"/>
                      <a:r>
                        <a:rPr lang="sv-SE" sz="1200" b="0" i="0" u="none" strike="noStrike">
                          <a:solidFill>
                            <a:srgbClr val="000000"/>
                          </a:solidFill>
                          <a:effectLst/>
                          <a:latin typeface="+mn-lt"/>
                        </a:rPr>
                        <a:t>61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70</a:t>
                      </a: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83</a:t>
                      </a:r>
                    </a:p>
                  </a:txBody>
                  <a:tcPr marL="9525" marR="9525" marT="9525" marB="0" anchor="ctr"/>
                </a:tc>
                <a:tc>
                  <a:txBody>
                    <a:bodyPr/>
                    <a:lstStyle/>
                    <a:p>
                      <a:pPr algn="ctr" fontAlgn="b"/>
                      <a:r>
                        <a:rPr lang="sv-SE" sz="1200" b="0" i="0" u="none" strike="noStrike">
                          <a:solidFill>
                            <a:srgbClr val="000000"/>
                          </a:solidFill>
                          <a:effectLst/>
                          <a:latin typeface="+mn-lt"/>
                        </a:rPr>
                        <a:t>82</a:t>
                      </a:r>
                    </a:p>
                  </a:txBody>
                  <a:tcPr marL="9525" marR="9525" marT="9525" marB="0" anchor="ctr"/>
                </a:tc>
                <a:extLst>
                  <a:ext uri="{0D108BD9-81ED-4DB2-BD59-A6C34878D82A}">
                    <a16:rowId xmlns:a16="http://schemas.microsoft.com/office/drawing/2014/main" val="2460441863"/>
                  </a:ext>
                </a:extLst>
              </a:tr>
              <a:tr h="295002">
                <a:tc>
                  <a:txBody>
                    <a:bodyPr/>
                    <a:lstStyle/>
                    <a:p>
                      <a:pPr algn="l" fontAlgn="t"/>
                      <a:r>
                        <a:rPr lang="sv-SE" sz="1200" b="0" u="none" strike="noStrike" kern="1200" dirty="0">
                          <a:solidFill>
                            <a:schemeClr val="tx1"/>
                          </a:solidFill>
                          <a:effectLst/>
                          <a:latin typeface="+mn-lt"/>
                          <a:ea typeface="+mn-ea"/>
                          <a:cs typeface="+mn-cs"/>
                        </a:rPr>
                        <a:t>Tänk på ett perfekt ställe där du kan låna böcker. Hur nära eller långt ifrån ett sådant ställe är Legimus?</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74</a:t>
                      </a:r>
                    </a:p>
                  </a:txBody>
                  <a:tcPr marL="9525" marR="9525" marT="9525" marB="0" anchor="ctr"/>
                </a:tc>
                <a:tc>
                  <a:txBody>
                    <a:bodyPr/>
                    <a:lstStyle/>
                    <a:p>
                      <a:pPr algn="ctr" fontAlgn="b"/>
                      <a:r>
                        <a:rPr lang="sv-SE" sz="1200" b="0" i="0" u="none" strike="noStrike">
                          <a:solidFill>
                            <a:srgbClr val="000000"/>
                          </a:solidFill>
                          <a:effectLst/>
                          <a:latin typeface="+mn-lt"/>
                        </a:rPr>
                        <a:t>53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68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68</a:t>
                      </a:r>
                    </a:p>
                  </a:txBody>
                  <a:tcPr marL="9525" marR="9525" marT="9525" marB="0" anchor="ct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9525" marR="9525" marT="9525" marB="0" anchor="ctr"/>
                </a:tc>
                <a:tc>
                  <a:txBody>
                    <a:bodyPr/>
                    <a:lstStyle/>
                    <a:p>
                      <a:pPr algn="ctr" fontAlgn="b"/>
                      <a:r>
                        <a:rPr lang="sv-SE" sz="1200" b="0" i="0" u="none" strike="noStrike">
                          <a:solidFill>
                            <a:srgbClr val="000000"/>
                          </a:solidFill>
                          <a:effectLst/>
                          <a:latin typeface="+mn-lt"/>
                        </a:rPr>
                        <a:t>78</a:t>
                      </a:r>
                    </a:p>
                  </a:txBody>
                  <a:tcPr marL="9525" marR="9525" marT="9525" marB="0" anchor="ctr"/>
                </a:tc>
                <a:tc>
                  <a:txBody>
                    <a:bodyPr/>
                    <a:lstStyle/>
                    <a:p>
                      <a:pPr algn="ctr" fontAlgn="b"/>
                      <a:r>
                        <a:rPr lang="sv-SE" sz="1200" b="0" i="0" u="none" strike="noStrike">
                          <a:solidFill>
                            <a:srgbClr val="000000"/>
                          </a:solidFill>
                          <a:effectLst/>
                          <a:latin typeface="+mn-lt"/>
                        </a:rPr>
                        <a:t>87</a:t>
                      </a:r>
                    </a:p>
                  </a:txBody>
                  <a:tcPr marL="9525" marR="9525" marT="9525" marB="0" anchor="ctr"/>
                </a:tc>
                <a:tc>
                  <a:txBody>
                    <a:bodyPr/>
                    <a:lstStyle/>
                    <a:p>
                      <a:pPr algn="ctr" fontAlgn="b"/>
                      <a:r>
                        <a:rPr lang="sv-SE" sz="1200" b="0" i="0" u="none" strike="noStrike">
                          <a:solidFill>
                            <a:srgbClr val="000000"/>
                          </a:solidFill>
                          <a:effectLst/>
                          <a:latin typeface="+mn-lt"/>
                        </a:rPr>
                        <a:t>80</a:t>
                      </a:r>
                    </a:p>
                  </a:txBody>
                  <a:tcPr marL="9525" marR="9525" marT="9525" marB="0" anchor="ctr"/>
                </a:tc>
                <a:extLst>
                  <a:ext uri="{0D108BD9-81ED-4DB2-BD59-A6C34878D82A}">
                    <a16:rowId xmlns:a16="http://schemas.microsoft.com/office/drawing/2014/main" val="2998486039"/>
                  </a:ext>
                </a:extLst>
              </a:tr>
              <a:tr h="277130">
                <a:tc>
                  <a:txBody>
                    <a:bodyPr/>
                    <a:lstStyle/>
                    <a:p>
                      <a:pPr marL="0" marR="0" lvl="0" indent="0" algn="l" defTabSz="914423" rtl="0" eaLnBrk="1" fontAlgn="t" latinLnBrk="0" hangingPunct="1">
                        <a:lnSpc>
                          <a:spcPct val="100000"/>
                        </a:lnSpc>
                        <a:spcBef>
                          <a:spcPts val="0"/>
                        </a:spcBef>
                        <a:spcAft>
                          <a:spcPts val="0"/>
                        </a:spcAft>
                        <a:buClrTx/>
                        <a:buSzTx/>
                        <a:buFontTx/>
                        <a:buNone/>
                        <a:tabLst/>
                        <a:defRPr/>
                      </a:pPr>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500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231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157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128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128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62</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77</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63</a:t>
                      </a:r>
                    </a:p>
                  </a:txBody>
                  <a:tcPr marL="9525" marR="9525" marT="9525" marB="0" anchor="ctr"/>
                </a:tc>
                <a:extLst>
                  <a:ext uri="{0D108BD9-81ED-4DB2-BD59-A6C34878D82A}">
                    <a16:rowId xmlns:a16="http://schemas.microsoft.com/office/drawing/2014/main" val="500236187"/>
                  </a:ext>
                </a:extLst>
              </a:tr>
            </a:tbl>
          </a:graphicData>
        </a:graphic>
      </p:graphicFrame>
      <p:graphicFrame>
        <p:nvGraphicFramePr>
          <p:cNvPr id="17" name="Tabell 16">
            <a:extLst>
              <a:ext uri="{FF2B5EF4-FFF2-40B4-BE49-F238E27FC236}">
                <a16:creationId xmlns:a16="http://schemas.microsoft.com/office/drawing/2014/main" id="{FBF84493-D5CA-634C-A7DA-41960084150D}"/>
              </a:ext>
            </a:extLst>
          </p:cNvPr>
          <p:cNvGraphicFramePr>
            <a:graphicFrameLocks noGrp="1"/>
          </p:cNvGraphicFramePr>
          <p:nvPr>
            <p:extLst>
              <p:ext uri="{D42A27DB-BD31-4B8C-83A1-F6EECF244321}">
                <p14:modId xmlns:p14="http://schemas.microsoft.com/office/powerpoint/2010/main" val="2514155225"/>
              </p:ext>
            </p:extLst>
          </p:nvPr>
        </p:nvGraphicFramePr>
        <p:xfrm>
          <a:off x="1620242" y="4355070"/>
          <a:ext cx="8463496" cy="2125358"/>
        </p:xfrm>
        <a:graphic>
          <a:graphicData uri="http://schemas.openxmlformats.org/drawingml/2006/table">
            <a:tbl>
              <a:tblPr firstRow="1" bandRow="1">
                <a:tableStyleId>{7DF18680-E054-41AD-8BC1-D1AEF772440D}</a:tableStyleId>
              </a:tblPr>
              <a:tblGrid>
                <a:gridCol w="3808096">
                  <a:extLst>
                    <a:ext uri="{9D8B030D-6E8A-4147-A177-3AD203B41FA5}">
                      <a16:colId xmlns:a16="http://schemas.microsoft.com/office/drawing/2014/main" val="1159429802"/>
                    </a:ext>
                  </a:extLst>
                </a:gridCol>
                <a:gridCol w="1163850">
                  <a:extLst>
                    <a:ext uri="{9D8B030D-6E8A-4147-A177-3AD203B41FA5}">
                      <a16:colId xmlns:a16="http://schemas.microsoft.com/office/drawing/2014/main" val="2021594479"/>
                    </a:ext>
                  </a:extLst>
                </a:gridCol>
                <a:gridCol w="1163850">
                  <a:extLst>
                    <a:ext uri="{9D8B030D-6E8A-4147-A177-3AD203B41FA5}">
                      <a16:colId xmlns:a16="http://schemas.microsoft.com/office/drawing/2014/main" val="219397501"/>
                    </a:ext>
                  </a:extLst>
                </a:gridCol>
                <a:gridCol w="1163850">
                  <a:extLst>
                    <a:ext uri="{9D8B030D-6E8A-4147-A177-3AD203B41FA5}">
                      <a16:colId xmlns:a16="http://schemas.microsoft.com/office/drawing/2014/main" val="2164895139"/>
                    </a:ext>
                  </a:extLst>
                </a:gridCol>
                <a:gridCol w="1163850">
                  <a:extLst>
                    <a:ext uri="{9D8B030D-6E8A-4147-A177-3AD203B41FA5}">
                      <a16:colId xmlns:a16="http://schemas.microsoft.com/office/drawing/2014/main" val="3977316141"/>
                    </a:ext>
                  </a:extLst>
                </a:gridCol>
              </a:tblGrid>
              <a:tr h="532879">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52257">
                <a:tc>
                  <a:txBody>
                    <a:bodyPr/>
                    <a:lstStyle/>
                    <a:p>
                      <a:pPr algn="l" fontAlgn="t"/>
                      <a:r>
                        <a:rPr lang="sv-SE" sz="1200" b="0" u="none" strike="noStrike" kern="1200" dirty="0">
                          <a:solidFill>
                            <a:schemeClr val="tx1"/>
                          </a:solidFill>
                          <a:effectLst/>
                          <a:latin typeface="+mn-lt"/>
                          <a:ea typeface="+mn-ea"/>
                          <a:cs typeface="+mn-cs"/>
                        </a:rPr>
                        <a:t>NLI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52257">
                <a:tc>
                  <a:txBody>
                    <a:bodyPr/>
                    <a:lstStyle/>
                    <a:p>
                      <a:pPr algn="l" fontAlgn="t"/>
                      <a:r>
                        <a:rPr lang="sv-SE" sz="1200" b="0" u="none" strike="noStrike" kern="1200" dirty="0">
                          <a:solidFill>
                            <a:schemeClr val="tx1"/>
                          </a:solidFill>
                          <a:effectLst/>
                          <a:latin typeface="+mn-lt"/>
                          <a:ea typeface="+mn-ea"/>
                          <a:cs typeface="+mn-cs"/>
                        </a:rPr>
                        <a:t>Hur nöjd eller missnöjd är du med Legimus som helhet?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76</a:t>
                      </a:r>
                    </a:p>
                  </a:txBody>
                  <a:tcPr marL="9525" marR="9525" marT="9525" marB="0" anchor="ctr"/>
                </a:tc>
                <a:tc>
                  <a:txBody>
                    <a:bodyPr/>
                    <a:lstStyle/>
                    <a:p>
                      <a:pPr algn="ctr" fontAlgn="b"/>
                      <a:r>
                        <a:rPr lang="sv-SE" sz="1200" b="0" i="0" u="none" strike="noStrike">
                          <a:solidFill>
                            <a:srgbClr val="000000"/>
                          </a:solidFill>
                          <a:effectLst/>
                          <a:latin typeface="+mn-lt"/>
                        </a:rPr>
                        <a:t>76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52257">
                <a:tc>
                  <a:txBody>
                    <a:bodyPr/>
                    <a:lstStyle/>
                    <a:p>
                      <a:pPr algn="l" fontAlgn="t"/>
                      <a:r>
                        <a:rPr lang="sv-SE" sz="1200" b="0" u="none" strike="noStrike" kern="1200" dirty="0">
                          <a:solidFill>
                            <a:schemeClr val="tx1"/>
                          </a:solidFill>
                          <a:effectLst/>
                          <a:latin typeface="+mn-lt"/>
                          <a:ea typeface="+mn-ea"/>
                          <a:cs typeface="+mn-cs"/>
                        </a:rPr>
                        <a:t>Hur väl lever Legimus upp till dina förväntningar?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305300">
                <a:tc>
                  <a:txBody>
                    <a:bodyPr/>
                    <a:lstStyle/>
                    <a:p>
                      <a:pPr algn="l" fontAlgn="t"/>
                      <a:r>
                        <a:rPr lang="sv-SE" sz="1200" b="0" u="none" strike="noStrike" kern="1200" dirty="0">
                          <a:solidFill>
                            <a:schemeClr val="tx1"/>
                          </a:solidFill>
                          <a:effectLst/>
                          <a:latin typeface="+mn-lt"/>
                          <a:ea typeface="+mn-ea"/>
                          <a:cs typeface="+mn-cs"/>
                        </a:rPr>
                        <a:t>Tänk på ett perfekt ställe där du kan låna böcker. Hur nära eller långt ifrån ett sådant ställe är Legimus?</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mn-lt"/>
                        </a:rPr>
                        <a:t>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mn-lt"/>
                        </a:rPr>
                        <a:t>77</a:t>
                      </a:r>
                    </a:p>
                  </a:txBody>
                  <a:tcPr marL="9525" marR="9525" marT="9525" marB="0" anchor="ctr"/>
                </a:tc>
                <a:tc>
                  <a:txBody>
                    <a:bodyPr/>
                    <a:lstStyle/>
                    <a:p>
                      <a:pPr algn="ctr" fontAlgn="b"/>
                      <a:r>
                        <a:rPr lang="sv-SE" sz="1200" b="0" i="0" u="none" strike="noStrike">
                          <a:solidFill>
                            <a:srgbClr val="000000"/>
                          </a:solidFill>
                          <a:effectLst/>
                          <a:latin typeface="+mn-lt"/>
                        </a:rPr>
                        <a:t>76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52257">
                <a:tc>
                  <a:txBody>
                    <a:bodyPr/>
                    <a:lstStyle/>
                    <a:p>
                      <a:pPr marL="0" marR="0" lvl="0" indent="0" algn="l" defTabSz="914423" rtl="0" eaLnBrk="1" fontAlgn="t" latinLnBrk="0" hangingPunct="1">
                        <a:lnSpc>
                          <a:spcPct val="100000"/>
                        </a:lnSpc>
                        <a:spcBef>
                          <a:spcPts val="0"/>
                        </a:spcBef>
                        <a:spcAft>
                          <a:spcPts val="0"/>
                        </a:spcAft>
                        <a:buClrTx/>
                        <a:buSzTx/>
                        <a:buFontTx/>
                        <a:buNone/>
                        <a:tabLst/>
                        <a:defRPr/>
                      </a:pPr>
                      <a:r>
                        <a:rPr lang="sv-SE" sz="1200" b="0" u="none" strike="noStrike" kern="1200" dirty="0">
                          <a:solidFill>
                            <a:schemeClr val="tx1"/>
                          </a:solidFill>
                          <a:effectLst/>
                          <a:latin typeface="+mn-lt"/>
                          <a:ea typeface="+mn-ea"/>
                          <a:cs typeface="+mn-cs"/>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293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344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88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245532014"/>
                  </a:ext>
                </a:extLst>
              </a:tr>
            </a:tbl>
          </a:graphicData>
        </a:graphic>
      </p:graphicFrame>
      <p:sp>
        <p:nvSpPr>
          <p:cNvPr id="18" name="Ellips 17">
            <a:extLst>
              <a:ext uri="{FF2B5EF4-FFF2-40B4-BE49-F238E27FC236}">
                <a16:creationId xmlns:a16="http://schemas.microsoft.com/office/drawing/2014/main" id="{86194641-C6DF-A64C-A614-E0D666356217}"/>
              </a:ext>
              <a:ext uri="{C183D7F6-B498-43B3-948B-1728B52AA6E4}">
                <adec:decorative xmlns:adec="http://schemas.microsoft.com/office/drawing/2017/decorative" val="1"/>
              </a:ext>
            </a:extLst>
          </p:cNvPr>
          <p:cNvSpPr/>
          <p:nvPr/>
        </p:nvSpPr>
        <p:spPr>
          <a:xfrm rot="638044">
            <a:off x="8392888" y="116286"/>
            <a:ext cx="1852695" cy="18035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chemeClr val="tx1"/>
                </a:solidFill>
                <a:latin typeface="MADE TOMMY" panose="02000503000000020004" pitchFamily="2" charset="77"/>
                <a:cs typeface="Arial Black" panose="020B0604020202020204" pitchFamily="34" charset="0"/>
              </a:rPr>
              <a:t>NLI</a:t>
            </a:r>
          </a:p>
          <a:p>
            <a:pPr algn="ctr"/>
            <a:r>
              <a:rPr lang="sv-SE" sz="4400" b="1" dirty="0">
                <a:solidFill>
                  <a:schemeClr val="tx1"/>
                </a:solidFill>
                <a:latin typeface="MADE TOMMY" panose="02000503000000020004" pitchFamily="2" charset="77"/>
                <a:cs typeface="Arial Black" panose="020B0604020202020204" pitchFamily="34" charset="0"/>
              </a:rPr>
              <a:t>76</a:t>
            </a:r>
          </a:p>
        </p:txBody>
      </p:sp>
    </p:spTree>
    <p:extLst>
      <p:ext uri="{BB962C8B-B14F-4D97-AF65-F5344CB8AC3E}">
        <p14:creationId xmlns:p14="http://schemas.microsoft.com/office/powerpoint/2010/main" val="1761454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6D259B5-8B9A-1841-B88C-2750A29DF095}"/>
              </a:ext>
            </a:extLst>
          </p:cNvPr>
          <p:cNvSpPr>
            <a:spLocks noGrp="1"/>
          </p:cNvSpPr>
          <p:nvPr>
            <p:ph type="title"/>
          </p:nvPr>
        </p:nvSpPr>
        <p:spPr/>
        <p:txBody>
          <a:bodyPr>
            <a:normAutofit/>
          </a:bodyPr>
          <a:lstStyle/>
          <a:p>
            <a:r>
              <a:rPr lang="sv-SE" sz="2800" dirty="0"/>
              <a:t>Bakgrundsfrågor</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p:txBody>
          <a:bodyPr/>
          <a:lstStyle/>
          <a:p>
            <a:r>
              <a:rPr lang="sv-SE" dirty="0"/>
              <a:t>Vilket kön identifierar du dig med?</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602184" y="2519613"/>
            <a:ext cx="2479684" cy="452187"/>
          </a:xfrm>
        </p:spPr>
        <p:txBody>
          <a:bodyPr/>
          <a:lstStyle/>
          <a:p>
            <a:pPr marL="0" indent="0">
              <a:buNone/>
            </a:pPr>
            <a:r>
              <a:rPr lang="sv-SE" dirty="0"/>
              <a:t>Antal svar: 798</a:t>
            </a:r>
          </a:p>
        </p:txBody>
      </p:sp>
      <p:graphicFrame>
        <p:nvGraphicFramePr>
          <p:cNvPr id="9" name="Diagram 8" descr="Majoriteten av respondenterna, 67%, är kvinnor medan 31% är män. 2% identifierar sig med annat kön. ">
            <a:extLst>
              <a:ext uri="{FF2B5EF4-FFF2-40B4-BE49-F238E27FC236}">
                <a16:creationId xmlns:a16="http://schemas.microsoft.com/office/drawing/2014/main" id="{CF2809D1-CB30-0947-8785-3A4A1E61B50C}"/>
              </a:ext>
            </a:extLst>
          </p:cNvPr>
          <p:cNvGraphicFramePr>
            <a:graphicFrameLocks/>
          </p:cNvGraphicFramePr>
          <p:nvPr>
            <p:extLst>
              <p:ext uri="{D42A27DB-BD31-4B8C-83A1-F6EECF244321}">
                <p14:modId xmlns:p14="http://schemas.microsoft.com/office/powerpoint/2010/main" val="3071596853"/>
              </p:ext>
            </p:extLst>
          </p:nvPr>
        </p:nvGraphicFramePr>
        <p:xfrm>
          <a:off x="1346548" y="2888698"/>
          <a:ext cx="3991974" cy="2946419"/>
        </p:xfrm>
        <a:graphic>
          <a:graphicData uri="http://schemas.openxmlformats.org/drawingml/2006/chart">
            <c:chart xmlns:c="http://schemas.openxmlformats.org/drawingml/2006/chart" xmlns:r="http://schemas.openxmlformats.org/officeDocument/2006/relationships" r:id="rId2"/>
          </a:graphicData>
        </a:graphic>
      </p:graphicFrame>
      <p:sp>
        <p:nvSpPr>
          <p:cNvPr id="3" name="Platshållare för text 2">
            <a:extLst>
              <a:ext uri="{FF2B5EF4-FFF2-40B4-BE49-F238E27FC236}">
                <a16:creationId xmlns:a16="http://schemas.microsoft.com/office/drawing/2014/main" id="{12414424-31B3-2342-8F40-B8A7C6070114}"/>
              </a:ext>
            </a:extLst>
          </p:cNvPr>
          <p:cNvSpPr>
            <a:spLocks noGrp="1"/>
          </p:cNvSpPr>
          <p:nvPr>
            <p:ph type="body" sz="quarter" idx="3"/>
          </p:nvPr>
        </p:nvSpPr>
        <p:spPr/>
        <p:txBody>
          <a:bodyPr/>
          <a:lstStyle/>
          <a:p>
            <a:r>
              <a:rPr lang="sv-SE" dirty="0"/>
              <a:t>Hur gammal är du?</a:t>
            </a:r>
          </a:p>
        </p:txBody>
      </p:sp>
      <p:sp>
        <p:nvSpPr>
          <p:cNvPr id="2" name="Platshållare för innehåll 1">
            <a:extLst>
              <a:ext uri="{FF2B5EF4-FFF2-40B4-BE49-F238E27FC236}">
                <a16:creationId xmlns:a16="http://schemas.microsoft.com/office/drawing/2014/main" id="{2261DFF5-7048-7441-B5A9-0967566635E8}"/>
              </a:ext>
            </a:extLst>
          </p:cNvPr>
          <p:cNvSpPr>
            <a:spLocks noGrp="1"/>
          </p:cNvSpPr>
          <p:nvPr>
            <p:ph sz="quarter" idx="4"/>
          </p:nvPr>
        </p:nvSpPr>
        <p:spPr>
          <a:xfrm>
            <a:off x="6108704" y="2530688"/>
            <a:ext cx="2789764" cy="441112"/>
          </a:xfrm>
        </p:spPr>
        <p:txBody>
          <a:bodyPr/>
          <a:lstStyle/>
          <a:p>
            <a:pPr marL="0" indent="0">
              <a:buNone/>
            </a:pPr>
            <a:r>
              <a:rPr lang="sv-SE" dirty="0"/>
              <a:t>Antal svar: 774</a:t>
            </a:r>
          </a:p>
        </p:txBody>
      </p:sp>
      <p:graphicFrame>
        <p:nvGraphicFramePr>
          <p:cNvPr id="8" name="Diagram 7" descr="Störst andel av respondenterna, 22%, är mellan 15-25 år gamla. 17% är i åldersgruppen 26-35 år och lika stor andel är 46-55 år. Lägst andel, 9%, är 56-65 år och lika stor andel är äldre än 75 år.">
            <a:extLst>
              <a:ext uri="{FF2B5EF4-FFF2-40B4-BE49-F238E27FC236}">
                <a16:creationId xmlns:a16="http://schemas.microsoft.com/office/drawing/2014/main" id="{AE0B234A-0133-4349-8825-ED0F400BAD3E}"/>
              </a:ext>
            </a:extLst>
          </p:cNvPr>
          <p:cNvGraphicFramePr>
            <a:graphicFrameLocks/>
          </p:cNvGraphicFramePr>
          <p:nvPr>
            <p:extLst>
              <p:ext uri="{D42A27DB-BD31-4B8C-83A1-F6EECF244321}">
                <p14:modId xmlns:p14="http://schemas.microsoft.com/office/powerpoint/2010/main" val="1304620039"/>
              </p:ext>
            </p:extLst>
          </p:nvPr>
        </p:nvGraphicFramePr>
        <p:xfrm>
          <a:off x="5681134" y="2052764"/>
          <a:ext cx="5118952" cy="3941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069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74F6BA-1EE0-0A4B-8F3B-ABCA5DD62BF5}"/>
              </a:ext>
            </a:extLst>
          </p:cNvPr>
          <p:cNvSpPr>
            <a:spLocks noGrp="1"/>
          </p:cNvSpPr>
          <p:nvPr>
            <p:ph type="title"/>
          </p:nvPr>
        </p:nvSpPr>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Studerar du för närvarande?</a:t>
            </a:r>
            <a:endParaRPr lang="sv-SE" sz="2800" dirty="0">
              <a:effectLst/>
            </a:endParaRP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602184" y="2519613"/>
            <a:ext cx="3089284" cy="460654"/>
          </a:xfrm>
        </p:spPr>
        <p:txBody>
          <a:bodyPr/>
          <a:lstStyle/>
          <a:p>
            <a:pPr marL="0" indent="0">
              <a:buNone/>
            </a:pPr>
            <a:r>
              <a:rPr lang="sv-SE" dirty="0"/>
              <a:t>Antal svar: 782</a:t>
            </a:r>
          </a:p>
        </p:txBody>
      </p:sp>
      <p:graphicFrame>
        <p:nvGraphicFramePr>
          <p:cNvPr id="10" name="Diagram 9" descr="Majoriteten, 55%, studerar inte för närvarande. 33% uppger dock att de studerar vid högskola/universitet.">
            <a:extLst>
              <a:ext uri="{FF2B5EF4-FFF2-40B4-BE49-F238E27FC236}">
                <a16:creationId xmlns:a16="http://schemas.microsoft.com/office/drawing/2014/main" id="{3B4807CC-FD4B-AE48-8FCA-4AC7A5DB7C63}"/>
              </a:ext>
            </a:extLst>
          </p:cNvPr>
          <p:cNvGraphicFramePr>
            <a:graphicFrameLocks/>
          </p:cNvGraphicFramePr>
          <p:nvPr>
            <p:extLst>
              <p:ext uri="{D42A27DB-BD31-4B8C-83A1-F6EECF244321}">
                <p14:modId xmlns:p14="http://schemas.microsoft.com/office/powerpoint/2010/main" val="2575077447"/>
              </p:ext>
            </p:extLst>
          </p:nvPr>
        </p:nvGraphicFramePr>
        <p:xfrm>
          <a:off x="2665207" y="2736899"/>
          <a:ext cx="8074618" cy="4632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7886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7DDE9C-E377-9549-8E99-2C40A79E7F67}"/>
              </a:ext>
            </a:extLst>
          </p:cNvPr>
          <p:cNvSpPr>
            <a:spLocks noGrp="1"/>
          </p:cNvSpPr>
          <p:nvPr>
            <p:ph type="title"/>
          </p:nvPr>
        </p:nvSpPr>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Bakgrundsfrågor - Nedbrytningar</a:t>
            </a:r>
            <a:endParaRPr lang="sv-SE" sz="2800" dirty="0">
              <a:effectLst/>
            </a:endParaRP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130803371"/>
              </p:ext>
            </p:extLst>
          </p:nvPr>
        </p:nvGraphicFramePr>
        <p:xfrm>
          <a:off x="1552570" y="1946666"/>
          <a:ext cx="9126490" cy="2056183"/>
        </p:xfrm>
        <a:graphic>
          <a:graphicData uri="http://schemas.openxmlformats.org/drawingml/2006/table">
            <a:tbl>
              <a:tblPr firstRow="1" bandRow="1">
                <a:tableStyleId>{7DF18680-E054-41AD-8BC1-D1AEF772440D}</a:tableStyleId>
              </a:tblPr>
              <a:tblGrid>
                <a:gridCol w="2229721">
                  <a:extLst>
                    <a:ext uri="{9D8B030D-6E8A-4147-A177-3AD203B41FA5}">
                      <a16:colId xmlns:a16="http://schemas.microsoft.com/office/drawing/2014/main" val="1159429802"/>
                    </a:ext>
                  </a:extLst>
                </a:gridCol>
                <a:gridCol w="623454">
                  <a:extLst>
                    <a:ext uri="{9D8B030D-6E8A-4147-A177-3AD203B41FA5}">
                      <a16:colId xmlns:a16="http://schemas.microsoft.com/office/drawing/2014/main" val="2021594479"/>
                    </a:ext>
                  </a:extLst>
                </a:gridCol>
                <a:gridCol w="648393">
                  <a:extLst>
                    <a:ext uri="{9D8B030D-6E8A-4147-A177-3AD203B41FA5}">
                      <a16:colId xmlns:a16="http://schemas.microsoft.com/office/drawing/2014/main" val="219397501"/>
                    </a:ext>
                  </a:extLst>
                </a:gridCol>
                <a:gridCol w="540327">
                  <a:extLst>
                    <a:ext uri="{9D8B030D-6E8A-4147-A177-3AD203B41FA5}">
                      <a16:colId xmlns:a16="http://schemas.microsoft.com/office/drawing/2014/main" val="2164895139"/>
                    </a:ext>
                  </a:extLst>
                </a:gridCol>
                <a:gridCol w="540328">
                  <a:extLst>
                    <a:ext uri="{9D8B030D-6E8A-4147-A177-3AD203B41FA5}">
                      <a16:colId xmlns:a16="http://schemas.microsoft.com/office/drawing/2014/main" val="3977316141"/>
                    </a:ext>
                  </a:extLst>
                </a:gridCol>
                <a:gridCol w="689956">
                  <a:extLst>
                    <a:ext uri="{9D8B030D-6E8A-4147-A177-3AD203B41FA5}">
                      <a16:colId xmlns:a16="http://schemas.microsoft.com/office/drawing/2014/main" val="1115663435"/>
                    </a:ext>
                  </a:extLst>
                </a:gridCol>
                <a:gridCol w="665018">
                  <a:extLst>
                    <a:ext uri="{9D8B030D-6E8A-4147-A177-3AD203B41FA5}">
                      <a16:colId xmlns:a16="http://schemas.microsoft.com/office/drawing/2014/main" val="3279052059"/>
                    </a:ext>
                  </a:extLst>
                </a:gridCol>
                <a:gridCol w="706582">
                  <a:extLst>
                    <a:ext uri="{9D8B030D-6E8A-4147-A177-3AD203B41FA5}">
                      <a16:colId xmlns:a16="http://schemas.microsoft.com/office/drawing/2014/main" val="1960000901"/>
                    </a:ext>
                  </a:extLst>
                </a:gridCol>
                <a:gridCol w="681644">
                  <a:extLst>
                    <a:ext uri="{9D8B030D-6E8A-4147-A177-3AD203B41FA5}">
                      <a16:colId xmlns:a16="http://schemas.microsoft.com/office/drawing/2014/main" val="354442134"/>
                    </a:ext>
                  </a:extLst>
                </a:gridCol>
                <a:gridCol w="665018">
                  <a:extLst>
                    <a:ext uri="{9D8B030D-6E8A-4147-A177-3AD203B41FA5}">
                      <a16:colId xmlns:a16="http://schemas.microsoft.com/office/drawing/2014/main" val="4262389095"/>
                    </a:ext>
                  </a:extLst>
                </a:gridCol>
                <a:gridCol w="482138">
                  <a:extLst>
                    <a:ext uri="{9D8B030D-6E8A-4147-A177-3AD203B41FA5}">
                      <a16:colId xmlns:a16="http://schemas.microsoft.com/office/drawing/2014/main" val="3976197383"/>
                    </a:ext>
                  </a:extLst>
                </a:gridCol>
                <a:gridCol w="653911">
                  <a:extLst>
                    <a:ext uri="{9D8B030D-6E8A-4147-A177-3AD203B41FA5}">
                      <a16:colId xmlns:a16="http://schemas.microsoft.com/office/drawing/2014/main" val="1034107971"/>
                    </a:ext>
                  </a:extLst>
                </a:gridCol>
              </a:tblGrid>
              <a:tr h="40840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216965">
                <a:tc>
                  <a:txBody>
                    <a:bodyPr/>
                    <a:lstStyle/>
                    <a:p>
                      <a:pPr algn="l" fontAlgn="t"/>
                      <a:r>
                        <a:rPr lang="sv-SE" sz="1200" b="0" u="none" strike="noStrike" kern="1200" dirty="0">
                          <a:solidFill>
                            <a:schemeClr val="tx1"/>
                          </a:solidFill>
                          <a:effectLst/>
                          <a:latin typeface="+mn-lt"/>
                          <a:ea typeface="+mn-ea"/>
                          <a:cs typeface="+mn-cs"/>
                        </a:rPr>
                        <a:t>Ja vid högskola/universitet</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26%</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698318234"/>
                  </a:ext>
                </a:extLst>
              </a:tr>
              <a:tr h="196228">
                <a:tc>
                  <a:txBody>
                    <a:bodyPr/>
                    <a:lstStyle/>
                    <a:p>
                      <a:pPr algn="l" fontAlgn="t"/>
                      <a:r>
                        <a:rPr lang="sv-SE" sz="1200" b="0" u="none" strike="noStrike" kern="1200" dirty="0">
                          <a:solidFill>
                            <a:schemeClr val="tx1"/>
                          </a:solidFill>
                          <a:effectLst/>
                          <a:latin typeface="+mn-lt"/>
                          <a:ea typeface="+mn-ea"/>
                          <a:cs typeface="+mn-cs"/>
                        </a:rPr>
                        <a:t>Ja gymnasium</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2442853965"/>
                  </a:ext>
                </a:extLst>
              </a:tr>
              <a:tr h="216965">
                <a:tc>
                  <a:txBody>
                    <a:bodyPr/>
                    <a:lstStyle/>
                    <a:p>
                      <a:pPr algn="l" fontAlgn="t"/>
                      <a:r>
                        <a:rPr lang="sv-SE" sz="1200" b="0" u="none" strike="noStrike" kern="1200">
                          <a:solidFill>
                            <a:schemeClr val="tx1"/>
                          </a:solidFill>
                          <a:effectLst/>
                          <a:latin typeface="+mn-lt"/>
                          <a:ea typeface="+mn-ea"/>
                          <a:cs typeface="+mn-cs"/>
                        </a:rPr>
                        <a:t>Ja komvux</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2460441863"/>
                  </a:ext>
                </a:extLst>
              </a:tr>
              <a:tr h="216965">
                <a:tc>
                  <a:txBody>
                    <a:bodyPr/>
                    <a:lstStyle/>
                    <a:p>
                      <a:pPr algn="l" fontAlgn="t"/>
                      <a:r>
                        <a:rPr lang="sv-SE" sz="1200" b="0" u="none" strike="noStrike" kern="1200" dirty="0">
                          <a:solidFill>
                            <a:schemeClr val="tx1"/>
                          </a:solidFill>
                          <a:effectLst/>
                          <a:latin typeface="+mn-lt"/>
                          <a:ea typeface="+mn-ea"/>
                          <a:cs typeface="+mn-cs"/>
                        </a:rPr>
                        <a:t>Ja grundskola</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1842128861"/>
                  </a:ext>
                </a:extLst>
              </a:tr>
              <a:tr h="216965">
                <a:tc>
                  <a:txBody>
                    <a:bodyPr/>
                    <a:lstStyle/>
                    <a:p>
                      <a:pPr algn="l" fontAlgn="t"/>
                      <a:r>
                        <a:rPr lang="sv-SE" sz="1200" b="0" u="none" strike="noStrike" kern="1200" dirty="0">
                          <a:solidFill>
                            <a:schemeClr val="tx1"/>
                          </a:solidFill>
                          <a:effectLst/>
                          <a:latin typeface="+mn-lt"/>
                          <a:ea typeface="+mn-ea"/>
                          <a:cs typeface="+mn-cs"/>
                        </a:rPr>
                        <a:t>Nej</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86%</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94%</a:t>
                      </a:r>
                    </a:p>
                  </a:txBody>
                  <a:tcPr marL="9525" marR="9525" marT="9525" marB="0" anchor="ctr"/>
                </a:tc>
                <a:extLst>
                  <a:ext uri="{0D108BD9-81ED-4DB2-BD59-A6C34878D82A}">
                    <a16:rowId xmlns:a16="http://schemas.microsoft.com/office/drawing/2014/main" val="2082381539"/>
                  </a:ext>
                </a:extLst>
              </a:tr>
              <a:tr h="216965">
                <a:tc>
                  <a:txBody>
                    <a:bodyPr/>
                    <a:lstStyle/>
                    <a:p>
                      <a:pPr algn="l" fontAlgn="t"/>
                      <a:r>
                        <a:rPr lang="sv-SE" sz="1200" b="0" u="none" strike="noStrike" kern="1200" dirty="0">
                          <a:solidFill>
                            <a:schemeClr val="tx1"/>
                          </a:solidFill>
                          <a:effectLst/>
                          <a:latin typeface="+mn-lt"/>
                          <a:ea typeface="+mn-ea"/>
                          <a:cs typeface="+mn-cs"/>
                        </a:rPr>
                        <a:t>Annat</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152017036"/>
                  </a:ext>
                </a:extLst>
              </a:tr>
              <a:tr h="216965">
                <a:tc>
                  <a:txBody>
                    <a:bodyPr/>
                    <a:lstStyle/>
                    <a:p>
                      <a:pPr algn="l" fontAlgn="t"/>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526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236</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166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128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107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128</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69</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88</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72</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365622411"/>
              </p:ext>
            </p:extLst>
          </p:nvPr>
        </p:nvGraphicFramePr>
        <p:xfrm>
          <a:off x="1552570" y="4165761"/>
          <a:ext cx="8463496" cy="2104408"/>
        </p:xfrm>
        <a:graphic>
          <a:graphicData uri="http://schemas.openxmlformats.org/drawingml/2006/table">
            <a:tbl>
              <a:tblPr firstRow="1" bandRow="1">
                <a:tableStyleId>{7DF18680-E054-41AD-8BC1-D1AEF772440D}</a:tableStyleId>
              </a:tblPr>
              <a:tblGrid>
                <a:gridCol w="2229721">
                  <a:extLst>
                    <a:ext uri="{9D8B030D-6E8A-4147-A177-3AD203B41FA5}">
                      <a16:colId xmlns:a16="http://schemas.microsoft.com/office/drawing/2014/main" val="1159429802"/>
                    </a:ext>
                  </a:extLst>
                </a:gridCol>
                <a:gridCol w="1388225">
                  <a:extLst>
                    <a:ext uri="{9D8B030D-6E8A-4147-A177-3AD203B41FA5}">
                      <a16:colId xmlns:a16="http://schemas.microsoft.com/office/drawing/2014/main" val="2021594479"/>
                    </a:ext>
                  </a:extLst>
                </a:gridCol>
                <a:gridCol w="1546168">
                  <a:extLst>
                    <a:ext uri="{9D8B030D-6E8A-4147-A177-3AD203B41FA5}">
                      <a16:colId xmlns:a16="http://schemas.microsoft.com/office/drawing/2014/main" val="219397501"/>
                    </a:ext>
                  </a:extLst>
                </a:gridCol>
                <a:gridCol w="2053243">
                  <a:extLst>
                    <a:ext uri="{9D8B030D-6E8A-4147-A177-3AD203B41FA5}">
                      <a16:colId xmlns:a16="http://schemas.microsoft.com/office/drawing/2014/main" val="2164895139"/>
                    </a:ext>
                  </a:extLst>
                </a:gridCol>
                <a:gridCol w="1246139">
                  <a:extLst>
                    <a:ext uri="{9D8B030D-6E8A-4147-A177-3AD203B41FA5}">
                      <a16:colId xmlns:a16="http://schemas.microsoft.com/office/drawing/2014/main" val="3977316141"/>
                    </a:ext>
                  </a:extLst>
                </a:gridCol>
              </a:tblGrid>
              <a:tr h="63158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Ja vid högskola/universitet</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69%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2451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Ja gymnasium</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Ja </a:t>
                      </a:r>
                      <a:r>
                        <a:rPr lang="sv-SE" sz="1200" b="0" u="none" strike="noStrike" kern="1200" dirty="0" err="1">
                          <a:solidFill>
                            <a:schemeClr val="tx1"/>
                          </a:solidFill>
                          <a:effectLst/>
                          <a:latin typeface="+mn-lt"/>
                          <a:ea typeface="+mn-ea"/>
                          <a:cs typeface="+mn-cs"/>
                        </a:rPr>
                        <a:t>komvux</a:t>
                      </a:r>
                      <a:endParaRPr lang="sv-SE" sz="1200" b="0" u="none" strike="noStrike" kern="1200" dirty="0">
                        <a:solidFill>
                          <a:schemeClr val="tx1"/>
                        </a:solidFill>
                        <a:effectLst/>
                        <a:latin typeface="+mn-lt"/>
                        <a:ea typeface="+mn-ea"/>
                        <a:cs typeface="+mn-cs"/>
                      </a:endParaRP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Ja grundskola</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841872510"/>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Nej</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53%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24%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882866587"/>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Annat</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33809629"/>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354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96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996676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6D259B5-8B9A-1841-B88C-2750A29DF095}"/>
              </a:ext>
            </a:extLst>
          </p:cNvPr>
          <p:cNvSpPr>
            <a:spLocks noGrp="1"/>
          </p:cNvSpPr>
          <p:nvPr>
            <p:ph type="title"/>
          </p:nvPr>
        </p:nvSpPr>
        <p:spPr/>
        <p:txBody>
          <a:bodyPr>
            <a:normAutofit/>
          </a:bodyPr>
          <a:lstStyle/>
          <a:p>
            <a:r>
              <a:rPr lang="sv-SE" sz="2800" dirty="0"/>
              <a:t>Använder du regelbundet någon kommersiell ljudbokstjänst?</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602184" y="2519613"/>
            <a:ext cx="3199350" cy="569354"/>
          </a:xfrm>
        </p:spPr>
        <p:txBody>
          <a:bodyPr/>
          <a:lstStyle/>
          <a:p>
            <a:pPr marL="0" indent="0">
              <a:buNone/>
            </a:pPr>
            <a:r>
              <a:rPr lang="sv-SE" dirty="0"/>
              <a:t>Antal svar: 743</a:t>
            </a:r>
          </a:p>
        </p:txBody>
      </p:sp>
      <p:graphicFrame>
        <p:nvGraphicFramePr>
          <p:cNvPr id="8" name="Diagram 7" descr="77% uppger att de inte regelbundet använder någon kommersiell ljudbokstjänst. 15% uppger att de regelbundet använder någon kommersiell ljudbokstjänst, medan 8% inte vet om de regelbundet använder en sådan tjänst.">
            <a:extLst>
              <a:ext uri="{FF2B5EF4-FFF2-40B4-BE49-F238E27FC236}">
                <a16:creationId xmlns:a16="http://schemas.microsoft.com/office/drawing/2014/main" id="{FAA58641-5739-9C43-A1F0-D7A5D7544F42}"/>
              </a:ext>
            </a:extLst>
          </p:cNvPr>
          <p:cNvGraphicFramePr>
            <a:graphicFrameLocks/>
          </p:cNvGraphicFramePr>
          <p:nvPr>
            <p:extLst>
              <p:ext uri="{D42A27DB-BD31-4B8C-83A1-F6EECF244321}">
                <p14:modId xmlns:p14="http://schemas.microsoft.com/office/powerpoint/2010/main" val="383024385"/>
              </p:ext>
            </p:extLst>
          </p:nvPr>
        </p:nvGraphicFramePr>
        <p:xfrm>
          <a:off x="1726182" y="3095274"/>
          <a:ext cx="3991974" cy="2946419"/>
        </p:xfrm>
        <a:graphic>
          <a:graphicData uri="http://schemas.openxmlformats.org/drawingml/2006/chart">
            <c:chart xmlns:c="http://schemas.openxmlformats.org/drawingml/2006/chart" xmlns:r="http://schemas.openxmlformats.org/officeDocument/2006/relationships" r:id="rId2"/>
          </a:graphicData>
        </a:graphic>
      </p:graphicFrame>
      <p:sp>
        <p:nvSpPr>
          <p:cNvPr id="10" name="Platshållare för innehåll 3">
            <a:extLst>
              <a:ext uri="{FF2B5EF4-FFF2-40B4-BE49-F238E27FC236}">
                <a16:creationId xmlns:a16="http://schemas.microsoft.com/office/drawing/2014/main" id="{2511CEE7-DDA6-2541-A3B4-0F8F7C92C2FA}"/>
              </a:ext>
            </a:extLst>
          </p:cNvPr>
          <p:cNvSpPr txBox="1">
            <a:spLocks/>
          </p:cNvSpPr>
          <p:nvPr/>
        </p:nvSpPr>
        <p:spPr>
          <a:xfrm>
            <a:off x="5406415" y="2523506"/>
            <a:ext cx="4190702" cy="609069"/>
          </a:xfrm>
          <a:prstGeom prst="rect">
            <a:avLst/>
          </a:prstGeom>
        </p:spPr>
        <p:txBody>
          <a:bodyPr vert="horz" lIns="91440" tIns="45720" rIns="91440" bIns="45720" rtlCol="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1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sv-SE" dirty="0"/>
              <a:t>Antal svar: 111</a:t>
            </a:r>
          </a:p>
        </p:txBody>
      </p:sp>
      <p:graphicFrame>
        <p:nvGraphicFramePr>
          <p:cNvPr id="9" name="Diagram 8" descr="Av de som uppger att de regelbundet använder någon kommersiell ljudbokstjänst så svarar 51% att de använder Storytel. Andra vanligt förekommande svar är Nextory, Bookbeat, Audible och Legimus. ">
            <a:extLst>
              <a:ext uri="{FF2B5EF4-FFF2-40B4-BE49-F238E27FC236}">
                <a16:creationId xmlns:a16="http://schemas.microsoft.com/office/drawing/2014/main" id="{0838CD5B-EA7B-794A-AF3D-D5517608E2CB}"/>
              </a:ext>
            </a:extLst>
          </p:cNvPr>
          <p:cNvGraphicFramePr>
            <a:graphicFrameLocks/>
          </p:cNvGraphicFramePr>
          <p:nvPr>
            <p:extLst>
              <p:ext uri="{D42A27DB-BD31-4B8C-83A1-F6EECF244321}">
                <p14:modId xmlns:p14="http://schemas.microsoft.com/office/powerpoint/2010/main" val="2939543532"/>
              </p:ext>
            </p:extLst>
          </p:nvPr>
        </p:nvGraphicFramePr>
        <p:xfrm>
          <a:off x="5406415" y="3088967"/>
          <a:ext cx="5330844" cy="31152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BC58625D-DD5D-C44C-B0C4-9B030E9B8452}"/>
              </a:ext>
            </a:extLst>
          </p:cNvPr>
          <p:cNvSpPr txBox="1"/>
          <p:nvPr/>
        </p:nvSpPr>
        <p:spPr>
          <a:xfrm>
            <a:off x="1726182" y="6184888"/>
            <a:ext cx="7144394" cy="584775"/>
          </a:xfrm>
          <a:prstGeom prst="rect">
            <a:avLst/>
          </a:prstGeom>
          <a:noFill/>
        </p:spPr>
        <p:txBody>
          <a:bodyPr wrap="square" rtlCol="0">
            <a:spAutoFit/>
          </a:bodyPr>
          <a:lstStyle/>
          <a:p>
            <a:r>
              <a:rPr lang="sv-SE" sz="1600" dirty="0"/>
              <a:t>De som svarade ”Ja nämligen:” fick möjlighet att kommentera vilken kommersiell ljudbokstjänst de använder. Fritextsvaren har kategoriserats.</a:t>
            </a:r>
          </a:p>
        </p:txBody>
      </p:sp>
    </p:spTree>
    <p:extLst>
      <p:ext uri="{BB962C8B-B14F-4D97-AF65-F5344CB8AC3E}">
        <p14:creationId xmlns:p14="http://schemas.microsoft.com/office/powerpoint/2010/main" val="254576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ECD489-1F6B-2240-9B23-0EDBF263329A}"/>
              </a:ext>
            </a:extLst>
          </p:cNvPr>
          <p:cNvSpPr>
            <a:spLocks noGrp="1"/>
          </p:cNvSpPr>
          <p:nvPr>
            <p:ph type="title"/>
          </p:nvPr>
        </p:nvSpPr>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Användande av ljudbokstjänst - Nedbrytningar</a:t>
            </a:r>
            <a:endParaRPr lang="sv-SE" sz="2800" dirty="0">
              <a:effectLst/>
            </a:endParaRP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594913305"/>
              </p:ext>
            </p:extLst>
          </p:nvPr>
        </p:nvGraphicFramePr>
        <p:xfrm>
          <a:off x="1552571" y="2119315"/>
          <a:ext cx="9407531" cy="1398585"/>
        </p:xfrm>
        <a:graphic>
          <a:graphicData uri="http://schemas.openxmlformats.org/drawingml/2006/table">
            <a:tbl>
              <a:tblPr firstRow="1" bandRow="1">
                <a:tableStyleId>{7DF18680-E054-41AD-8BC1-D1AEF772440D}</a:tableStyleId>
              </a:tblPr>
              <a:tblGrid>
                <a:gridCol w="1273756">
                  <a:extLst>
                    <a:ext uri="{9D8B030D-6E8A-4147-A177-3AD203B41FA5}">
                      <a16:colId xmlns:a16="http://schemas.microsoft.com/office/drawing/2014/main" val="1159429802"/>
                    </a:ext>
                  </a:extLst>
                </a:gridCol>
                <a:gridCol w="631768">
                  <a:extLst>
                    <a:ext uri="{9D8B030D-6E8A-4147-A177-3AD203B41FA5}">
                      <a16:colId xmlns:a16="http://schemas.microsoft.com/office/drawing/2014/main" val="2021594479"/>
                    </a:ext>
                  </a:extLst>
                </a:gridCol>
                <a:gridCol w="706581">
                  <a:extLst>
                    <a:ext uri="{9D8B030D-6E8A-4147-A177-3AD203B41FA5}">
                      <a16:colId xmlns:a16="http://schemas.microsoft.com/office/drawing/2014/main" val="219397501"/>
                    </a:ext>
                  </a:extLst>
                </a:gridCol>
                <a:gridCol w="615142">
                  <a:extLst>
                    <a:ext uri="{9D8B030D-6E8A-4147-A177-3AD203B41FA5}">
                      <a16:colId xmlns:a16="http://schemas.microsoft.com/office/drawing/2014/main" val="2164895139"/>
                    </a:ext>
                  </a:extLst>
                </a:gridCol>
                <a:gridCol w="656706">
                  <a:extLst>
                    <a:ext uri="{9D8B030D-6E8A-4147-A177-3AD203B41FA5}">
                      <a16:colId xmlns:a16="http://schemas.microsoft.com/office/drawing/2014/main" val="3977316141"/>
                    </a:ext>
                  </a:extLst>
                </a:gridCol>
                <a:gridCol w="773083">
                  <a:extLst>
                    <a:ext uri="{9D8B030D-6E8A-4147-A177-3AD203B41FA5}">
                      <a16:colId xmlns:a16="http://schemas.microsoft.com/office/drawing/2014/main" val="1115663435"/>
                    </a:ext>
                  </a:extLst>
                </a:gridCol>
                <a:gridCol w="764771">
                  <a:extLst>
                    <a:ext uri="{9D8B030D-6E8A-4147-A177-3AD203B41FA5}">
                      <a16:colId xmlns:a16="http://schemas.microsoft.com/office/drawing/2014/main" val="3279052059"/>
                    </a:ext>
                  </a:extLst>
                </a:gridCol>
                <a:gridCol w="731520">
                  <a:extLst>
                    <a:ext uri="{9D8B030D-6E8A-4147-A177-3AD203B41FA5}">
                      <a16:colId xmlns:a16="http://schemas.microsoft.com/office/drawing/2014/main" val="1960000901"/>
                    </a:ext>
                  </a:extLst>
                </a:gridCol>
                <a:gridCol w="698269">
                  <a:extLst>
                    <a:ext uri="{9D8B030D-6E8A-4147-A177-3AD203B41FA5}">
                      <a16:colId xmlns:a16="http://schemas.microsoft.com/office/drawing/2014/main" val="354442134"/>
                    </a:ext>
                  </a:extLst>
                </a:gridCol>
                <a:gridCol w="673331">
                  <a:extLst>
                    <a:ext uri="{9D8B030D-6E8A-4147-A177-3AD203B41FA5}">
                      <a16:colId xmlns:a16="http://schemas.microsoft.com/office/drawing/2014/main" val="4262389095"/>
                    </a:ext>
                  </a:extLst>
                </a:gridCol>
                <a:gridCol w="689957">
                  <a:extLst>
                    <a:ext uri="{9D8B030D-6E8A-4147-A177-3AD203B41FA5}">
                      <a16:colId xmlns:a16="http://schemas.microsoft.com/office/drawing/2014/main" val="3976197383"/>
                    </a:ext>
                  </a:extLst>
                </a:gridCol>
                <a:gridCol w="1192647">
                  <a:extLst>
                    <a:ext uri="{9D8B030D-6E8A-4147-A177-3AD203B41FA5}">
                      <a16:colId xmlns:a16="http://schemas.microsoft.com/office/drawing/2014/main" val="1034107971"/>
                    </a:ext>
                  </a:extLst>
                </a:gridCol>
              </a:tblGrid>
              <a:tr h="40840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24754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Ja, nämligen:</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19%</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17%</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20%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a:t>
                      </a:r>
                    </a:p>
                  </a:txBody>
                  <a:tcPr marL="9525" marR="9525" marT="9525" marB="0" anchor="ctr"/>
                </a:tc>
                <a:extLst>
                  <a:ext uri="{0D108BD9-81ED-4DB2-BD59-A6C34878D82A}">
                    <a16:rowId xmlns:a16="http://schemas.microsoft.com/office/drawing/2014/main" val="698318234"/>
                  </a:ext>
                </a:extLst>
              </a:tr>
              <a:tr h="24754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Nej</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70%</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73%</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90%</a:t>
                      </a:r>
                    </a:p>
                  </a:txBody>
                  <a:tcPr marL="9525" marR="9525" marT="9525" marB="0" anchor="ctr"/>
                </a:tc>
                <a:extLst>
                  <a:ext uri="{0D108BD9-81ED-4DB2-BD59-A6C34878D82A}">
                    <a16:rowId xmlns:a16="http://schemas.microsoft.com/office/drawing/2014/main" val="2442853965"/>
                  </a:ext>
                </a:extLst>
              </a:tr>
              <a:tr h="24754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Vet inte</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11%</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nchor="ctr"/>
                </a:tc>
                <a:extLst>
                  <a:ext uri="{0D108BD9-81ED-4DB2-BD59-A6C34878D82A}">
                    <a16:rowId xmlns:a16="http://schemas.microsoft.com/office/drawing/2014/main" val="2460441863"/>
                  </a:ext>
                </a:extLst>
              </a:tr>
              <a:tr h="24754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499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226</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155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122</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102</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127</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63</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88</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68</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1191635054"/>
              </p:ext>
            </p:extLst>
          </p:nvPr>
        </p:nvGraphicFramePr>
        <p:xfrm>
          <a:off x="1552571" y="3770223"/>
          <a:ext cx="8463496" cy="1480255"/>
        </p:xfrm>
        <a:graphic>
          <a:graphicData uri="http://schemas.openxmlformats.org/drawingml/2006/table">
            <a:tbl>
              <a:tblPr firstRow="1" bandRow="1">
                <a:tableStyleId>{7DF18680-E054-41AD-8BC1-D1AEF772440D}</a:tableStyleId>
              </a:tblPr>
              <a:tblGrid>
                <a:gridCol w="1905524">
                  <a:extLst>
                    <a:ext uri="{9D8B030D-6E8A-4147-A177-3AD203B41FA5}">
                      <a16:colId xmlns:a16="http://schemas.microsoft.com/office/drawing/2014/main" val="1159429802"/>
                    </a:ext>
                  </a:extLst>
                </a:gridCol>
                <a:gridCol w="1629294">
                  <a:extLst>
                    <a:ext uri="{9D8B030D-6E8A-4147-A177-3AD203B41FA5}">
                      <a16:colId xmlns:a16="http://schemas.microsoft.com/office/drawing/2014/main" val="2021594479"/>
                    </a:ext>
                  </a:extLst>
                </a:gridCol>
                <a:gridCol w="1612669">
                  <a:extLst>
                    <a:ext uri="{9D8B030D-6E8A-4147-A177-3AD203B41FA5}">
                      <a16:colId xmlns:a16="http://schemas.microsoft.com/office/drawing/2014/main" val="219397501"/>
                    </a:ext>
                  </a:extLst>
                </a:gridCol>
                <a:gridCol w="2152159">
                  <a:extLst>
                    <a:ext uri="{9D8B030D-6E8A-4147-A177-3AD203B41FA5}">
                      <a16:colId xmlns:a16="http://schemas.microsoft.com/office/drawing/2014/main" val="2164895139"/>
                    </a:ext>
                  </a:extLst>
                </a:gridCol>
                <a:gridCol w="1163850">
                  <a:extLst>
                    <a:ext uri="{9D8B030D-6E8A-4147-A177-3AD203B41FA5}">
                      <a16:colId xmlns:a16="http://schemas.microsoft.com/office/drawing/2014/main" val="3977316141"/>
                    </a:ext>
                  </a:extLst>
                </a:gridCol>
              </a:tblGrid>
              <a:tr h="63158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08051">
                <a:tc>
                  <a:txBody>
                    <a:bodyPr/>
                    <a:lstStyle/>
                    <a:p>
                      <a:pPr algn="l" fontAlgn="t"/>
                      <a:r>
                        <a:rPr lang="sv-SE" sz="1200" b="0" u="none" strike="noStrike" kern="1200" dirty="0">
                          <a:solidFill>
                            <a:schemeClr val="tx1"/>
                          </a:solidFill>
                          <a:effectLst/>
                          <a:latin typeface="+mn-lt"/>
                          <a:ea typeface="+mn-ea"/>
                          <a:cs typeface="+mn-cs"/>
                        </a:rPr>
                        <a:t>Ja, nämligen:</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24517">
                <a:tc>
                  <a:txBody>
                    <a:bodyPr/>
                    <a:lstStyle/>
                    <a:p>
                      <a:pPr algn="l" fontAlgn="t"/>
                      <a:r>
                        <a:rPr lang="sv-SE" sz="1200" b="0" u="none" strike="noStrike" kern="1200" dirty="0">
                          <a:solidFill>
                            <a:schemeClr val="tx1"/>
                          </a:solidFill>
                          <a:effectLst/>
                          <a:latin typeface="+mn-lt"/>
                          <a:ea typeface="+mn-ea"/>
                          <a:cs typeface="+mn-cs"/>
                        </a:rPr>
                        <a:t>Nej</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78%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08051">
                <a:tc>
                  <a:txBody>
                    <a:bodyPr/>
                    <a:lstStyle/>
                    <a:p>
                      <a:pPr algn="l" fontAlgn="t"/>
                      <a:r>
                        <a:rPr lang="sv-SE" sz="1200" b="0" u="none" strike="noStrike" kern="1200" dirty="0">
                          <a:solidFill>
                            <a:schemeClr val="tx1"/>
                          </a:solidFill>
                          <a:effectLst/>
                          <a:latin typeface="+mn-lt"/>
                          <a:ea typeface="+mn-ea"/>
                          <a:cs typeface="+mn-cs"/>
                        </a:rPr>
                        <a:t>Vet inte</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344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88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49495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normAutofit/>
          </a:bodyPr>
          <a:lstStyle/>
          <a:p>
            <a:r>
              <a:rPr lang="sv-SE" sz="2800" dirty="0"/>
              <a:t>Bakgrund</a:t>
            </a:r>
          </a:p>
        </p:txBody>
      </p:sp>
      <p:sp>
        <p:nvSpPr>
          <p:cNvPr id="2" name="Platshållare för text 1">
            <a:extLst>
              <a:ext uri="{FF2B5EF4-FFF2-40B4-BE49-F238E27FC236}">
                <a16:creationId xmlns:a16="http://schemas.microsoft.com/office/drawing/2014/main" id="{60C5E6B2-8C59-474A-B164-BB982E08F698}"/>
              </a:ext>
            </a:extLst>
          </p:cNvPr>
          <p:cNvSpPr>
            <a:spLocks noGrp="1"/>
          </p:cNvSpPr>
          <p:nvPr>
            <p:ph type="body" idx="1"/>
          </p:nvPr>
        </p:nvSpPr>
        <p:spPr/>
        <p:txBody>
          <a:bodyPr/>
          <a:lstStyle/>
          <a:p>
            <a:r>
              <a:rPr lang="sv-SE" dirty="0"/>
              <a:t>Undersökning</a:t>
            </a:r>
          </a:p>
        </p:txBody>
      </p:sp>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602183" y="2144110"/>
            <a:ext cx="5157787" cy="4060091"/>
          </a:xfrm>
        </p:spPr>
        <p:txBody>
          <a:bodyPr>
            <a:normAutofit/>
          </a:bodyPr>
          <a:lstStyle/>
          <a:p>
            <a:pPr marL="0" indent="0">
              <a:lnSpc>
                <a:spcPct val="120000"/>
              </a:lnSpc>
              <a:buNone/>
            </a:pPr>
            <a:r>
              <a:rPr lang="sv-SE" dirty="0"/>
              <a:t>Enkätfabriken har för Myndigheten för Tillgängliga Mediers räkning genomfört en undersökning gentemot medlemmar som använder bibliotekstjänsten </a:t>
            </a:r>
            <a:r>
              <a:rPr lang="sv-SE" dirty="0" err="1"/>
              <a:t>Legimus</a:t>
            </a:r>
            <a:r>
              <a:rPr lang="sv-SE" dirty="0"/>
              <a:t>. Undersökningen genomfördes med en webbenkät som skickades ut per e-post.</a:t>
            </a:r>
          </a:p>
          <a:p>
            <a:pPr marL="0" indent="0">
              <a:lnSpc>
                <a:spcPct val="120000"/>
              </a:lnSpc>
              <a:buNone/>
            </a:pPr>
            <a:r>
              <a:rPr lang="sv-SE" dirty="0"/>
              <a:t>För att öka tillgängligheten för målgruppen hade enkäten talsyntes. Respondenterna fick också möjligheten att ringa Enkätfabrikens support för att besvara enkäten muntligt. Flera respondenter använde detta alternativ. </a:t>
            </a:r>
          </a:p>
          <a:p>
            <a:endParaRPr lang="sv-SE" dirty="0"/>
          </a:p>
        </p:txBody>
      </p:sp>
      <p:sp>
        <p:nvSpPr>
          <p:cNvPr id="6" name="Rektangel 5">
            <a:extLst>
              <a:ext uri="{FF2B5EF4-FFF2-40B4-BE49-F238E27FC236}">
                <a16:creationId xmlns:a16="http://schemas.microsoft.com/office/drawing/2014/main" id="{F94FDF2D-DAE0-084D-8C8B-770E3CADB0D8}"/>
              </a:ext>
              <a:ext uri="{C183D7F6-B498-43B3-948B-1728B52AA6E4}">
                <adec:decorative xmlns:adec="http://schemas.microsoft.com/office/drawing/2017/decorative" val="1"/>
              </a:ext>
            </a:extLst>
          </p:cNvPr>
          <p:cNvSpPr/>
          <p:nvPr/>
        </p:nvSpPr>
        <p:spPr>
          <a:xfrm>
            <a:off x="7327727" y="2464719"/>
            <a:ext cx="4000297" cy="19955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sv-SE" dirty="0">
                <a:solidFill>
                  <a:schemeClr val="tx1"/>
                </a:solidFill>
              </a:rPr>
            </a:br>
            <a:r>
              <a:rPr lang="sv-SE" dirty="0">
                <a:solidFill>
                  <a:schemeClr val="tx1"/>
                </a:solidFill>
              </a:rPr>
              <a:t>Notera att det i rapporten förekommer avrundningar. I vissa fall kan den totala summan därför komma att bli högre eller lägre än 100 %</a:t>
            </a:r>
          </a:p>
          <a:p>
            <a:pPr algn="ctr"/>
            <a:endParaRPr lang="sv-SE" sz="1400" b="1" dirty="0">
              <a:solidFill>
                <a:schemeClr val="tx1"/>
              </a:solidFill>
              <a:latin typeface="Arial" panose="020B0604020202020204"/>
            </a:endParaRPr>
          </a:p>
        </p:txBody>
      </p:sp>
    </p:spTree>
    <p:extLst>
      <p:ext uri="{BB962C8B-B14F-4D97-AF65-F5344CB8AC3E}">
        <p14:creationId xmlns:p14="http://schemas.microsoft.com/office/powerpoint/2010/main" val="2804480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818A716-73DF-E14F-9694-27357BCE6A83}"/>
              </a:ext>
            </a:extLst>
          </p:cNvPr>
          <p:cNvSpPr>
            <a:spLocks noGrp="1"/>
          </p:cNvSpPr>
          <p:nvPr>
            <p:ph type="title"/>
          </p:nvPr>
        </p:nvSpPr>
        <p:spPr/>
        <p:txBody>
          <a:bodyPr>
            <a:normAutofit/>
          </a:bodyPr>
          <a:lstStyle/>
          <a:p>
            <a:r>
              <a:rPr lang="sv-SE" sz="2800" dirty="0"/>
              <a:t>Vilken typ av </a:t>
            </a:r>
            <a:r>
              <a:rPr lang="sv-SE" sz="2800" dirty="0" err="1"/>
              <a:t>läsnedsättning</a:t>
            </a:r>
            <a:r>
              <a:rPr lang="sv-SE" sz="2800" dirty="0"/>
              <a:t> har du? </a:t>
            </a:r>
          </a:p>
        </p:txBody>
      </p:sp>
      <p:sp>
        <p:nvSpPr>
          <p:cNvPr id="4" name="Platshållare för innehåll 3">
            <a:extLst>
              <a:ext uri="{FF2B5EF4-FFF2-40B4-BE49-F238E27FC236}">
                <a16:creationId xmlns:a16="http://schemas.microsoft.com/office/drawing/2014/main" id="{A360066E-652F-C64F-948A-FBCAE1FAA1C0}"/>
              </a:ext>
            </a:extLst>
          </p:cNvPr>
          <p:cNvSpPr>
            <a:spLocks noGrp="1"/>
          </p:cNvSpPr>
          <p:nvPr>
            <p:ph sz="half" idx="2"/>
          </p:nvPr>
        </p:nvSpPr>
        <p:spPr>
          <a:xfrm>
            <a:off x="604172" y="1376363"/>
            <a:ext cx="3614217" cy="653799"/>
          </a:xfrm>
        </p:spPr>
        <p:txBody>
          <a:bodyPr/>
          <a:lstStyle/>
          <a:p>
            <a:pPr marL="0" indent="0">
              <a:buNone/>
            </a:pPr>
            <a:r>
              <a:rPr lang="sv-SE" dirty="0"/>
              <a:t>Antal svar: 775</a:t>
            </a:r>
          </a:p>
        </p:txBody>
      </p:sp>
      <p:graphicFrame>
        <p:nvGraphicFramePr>
          <p:cNvPr id="8" name="Diagram 7" descr="I frågan om vilken typ av läsnedsättning som respondenterna har, så uppgav 38% att de har dyslexi. 20% har synnedsättning och 16% har en neuropsykiatrisk funktionsnedsättning. 11% vill inte svara på frågan.">
            <a:extLst>
              <a:ext uri="{FF2B5EF4-FFF2-40B4-BE49-F238E27FC236}">
                <a16:creationId xmlns:a16="http://schemas.microsoft.com/office/drawing/2014/main" id="{FE31BF34-1D1B-A946-8DA0-3FF340670C6E}"/>
              </a:ext>
            </a:extLst>
          </p:cNvPr>
          <p:cNvGraphicFramePr>
            <a:graphicFrameLocks/>
          </p:cNvGraphicFramePr>
          <p:nvPr>
            <p:extLst>
              <p:ext uri="{D42A27DB-BD31-4B8C-83A1-F6EECF244321}">
                <p14:modId xmlns:p14="http://schemas.microsoft.com/office/powerpoint/2010/main" val="717966716"/>
              </p:ext>
            </p:extLst>
          </p:nvPr>
        </p:nvGraphicFramePr>
        <p:xfrm>
          <a:off x="2002609" y="2014336"/>
          <a:ext cx="8157168" cy="4843664"/>
        </p:xfrm>
        <a:graphic>
          <a:graphicData uri="http://schemas.openxmlformats.org/drawingml/2006/chart">
            <c:chart xmlns:c="http://schemas.openxmlformats.org/drawingml/2006/chart" xmlns:r="http://schemas.openxmlformats.org/officeDocument/2006/relationships" r:id="rId2"/>
          </a:graphicData>
        </a:graphic>
      </p:graphicFrame>
      <p:sp>
        <p:nvSpPr>
          <p:cNvPr id="2" name="Platshållare för innehåll 1">
            <a:extLst>
              <a:ext uri="{FF2B5EF4-FFF2-40B4-BE49-F238E27FC236}">
                <a16:creationId xmlns:a16="http://schemas.microsoft.com/office/drawing/2014/main" id="{EBB6F4B4-0237-264D-B90D-078FE9D1391E}"/>
              </a:ext>
            </a:extLst>
          </p:cNvPr>
          <p:cNvSpPr>
            <a:spLocks noGrp="1"/>
          </p:cNvSpPr>
          <p:nvPr>
            <p:ph sz="quarter" idx="4"/>
          </p:nvPr>
        </p:nvSpPr>
        <p:spPr>
          <a:xfrm>
            <a:off x="589482" y="5855471"/>
            <a:ext cx="7937830" cy="3684588"/>
          </a:xfrm>
        </p:spPr>
        <p:txBody>
          <a:bodyPr/>
          <a:lstStyle/>
          <a:p>
            <a:pPr marL="0" indent="0">
              <a:buNone/>
            </a:pPr>
            <a:r>
              <a:rPr lang="sv-SE" dirty="0"/>
              <a:t>Bland de som svarade ”Annat” var de vanligaste svaren </a:t>
            </a:r>
            <a:r>
              <a:rPr lang="sv-SE" dirty="0" err="1"/>
              <a:t>koncentrationssvårigheter</a:t>
            </a:r>
            <a:r>
              <a:rPr lang="sv-SE" dirty="0"/>
              <a:t>, ADHD, </a:t>
            </a:r>
            <a:r>
              <a:rPr lang="sv-SE" dirty="0" err="1"/>
              <a:t>läs</a:t>
            </a:r>
            <a:r>
              <a:rPr lang="sv-SE" dirty="0"/>
              <a:t>- och </a:t>
            </a:r>
            <a:r>
              <a:rPr lang="sv-SE" dirty="0" err="1"/>
              <a:t>skrivsvårigheter</a:t>
            </a:r>
            <a:r>
              <a:rPr lang="sv-SE" dirty="0"/>
              <a:t>, utmattning samt olika typer av </a:t>
            </a:r>
            <a:r>
              <a:rPr lang="sv-SE" dirty="0" err="1"/>
              <a:t>synnedsättningar</a:t>
            </a:r>
            <a:r>
              <a:rPr lang="sv-SE" dirty="0"/>
              <a:t>. </a:t>
            </a:r>
          </a:p>
          <a:p>
            <a:pPr marL="0" indent="0">
              <a:buNone/>
            </a:pPr>
            <a:endParaRPr lang="sv-SE" dirty="0"/>
          </a:p>
        </p:txBody>
      </p:sp>
    </p:spTree>
    <p:extLst>
      <p:ext uri="{BB962C8B-B14F-4D97-AF65-F5344CB8AC3E}">
        <p14:creationId xmlns:p14="http://schemas.microsoft.com/office/powerpoint/2010/main" val="1024347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59BC441-3BC9-0E40-B8BC-B829362449AC}"/>
              </a:ext>
            </a:extLst>
          </p:cNvPr>
          <p:cNvSpPr>
            <a:spLocks noGrp="1"/>
          </p:cNvSpPr>
          <p:nvPr>
            <p:ph type="title"/>
          </p:nvPr>
        </p:nvSpPr>
        <p:spPr>
          <a:xfrm>
            <a:off x="633186" y="223805"/>
            <a:ext cx="10925627" cy="525908"/>
          </a:xfrm>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Typ av läsnedsättning - Nedbrytningar</a:t>
            </a:r>
            <a:endParaRPr lang="sv-SE" sz="2800" dirty="0">
              <a:effectLst/>
            </a:endParaRP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1811683908"/>
              </p:ext>
            </p:extLst>
          </p:nvPr>
        </p:nvGraphicFramePr>
        <p:xfrm>
          <a:off x="1552570" y="826876"/>
          <a:ext cx="9407540" cy="2674620"/>
        </p:xfrm>
        <a:graphic>
          <a:graphicData uri="http://schemas.openxmlformats.org/drawingml/2006/table">
            <a:tbl>
              <a:tblPr firstRow="1" bandRow="1">
                <a:tableStyleId>{7DF18680-E054-41AD-8BC1-D1AEF772440D}</a:tableStyleId>
              </a:tblPr>
              <a:tblGrid>
                <a:gridCol w="2676530">
                  <a:extLst>
                    <a:ext uri="{9D8B030D-6E8A-4147-A177-3AD203B41FA5}">
                      <a16:colId xmlns:a16="http://schemas.microsoft.com/office/drawing/2014/main" val="1159429802"/>
                    </a:ext>
                  </a:extLst>
                </a:gridCol>
                <a:gridCol w="611910">
                  <a:extLst>
                    <a:ext uri="{9D8B030D-6E8A-4147-A177-3AD203B41FA5}">
                      <a16:colId xmlns:a16="http://schemas.microsoft.com/office/drawing/2014/main" val="2021594479"/>
                    </a:ext>
                  </a:extLst>
                </a:gridCol>
                <a:gridCol w="611910">
                  <a:extLst>
                    <a:ext uri="{9D8B030D-6E8A-4147-A177-3AD203B41FA5}">
                      <a16:colId xmlns:a16="http://schemas.microsoft.com/office/drawing/2014/main" val="219397501"/>
                    </a:ext>
                  </a:extLst>
                </a:gridCol>
                <a:gridCol w="611910">
                  <a:extLst>
                    <a:ext uri="{9D8B030D-6E8A-4147-A177-3AD203B41FA5}">
                      <a16:colId xmlns:a16="http://schemas.microsoft.com/office/drawing/2014/main" val="2164895139"/>
                    </a:ext>
                  </a:extLst>
                </a:gridCol>
                <a:gridCol w="611910">
                  <a:extLst>
                    <a:ext uri="{9D8B030D-6E8A-4147-A177-3AD203B41FA5}">
                      <a16:colId xmlns:a16="http://schemas.microsoft.com/office/drawing/2014/main" val="3977316141"/>
                    </a:ext>
                  </a:extLst>
                </a:gridCol>
                <a:gridCol w="611910">
                  <a:extLst>
                    <a:ext uri="{9D8B030D-6E8A-4147-A177-3AD203B41FA5}">
                      <a16:colId xmlns:a16="http://schemas.microsoft.com/office/drawing/2014/main" val="1115663435"/>
                    </a:ext>
                  </a:extLst>
                </a:gridCol>
                <a:gridCol w="611910">
                  <a:extLst>
                    <a:ext uri="{9D8B030D-6E8A-4147-A177-3AD203B41FA5}">
                      <a16:colId xmlns:a16="http://schemas.microsoft.com/office/drawing/2014/main" val="3279052059"/>
                    </a:ext>
                  </a:extLst>
                </a:gridCol>
                <a:gridCol w="611910">
                  <a:extLst>
                    <a:ext uri="{9D8B030D-6E8A-4147-A177-3AD203B41FA5}">
                      <a16:colId xmlns:a16="http://schemas.microsoft.com/office/drawing/2014/main" val="1960000901"/>
                    </a:ext>
                  </a:extLst>
                </a:gridCol>
                <a:gridCol w="611910">
                  <a:extLst>
                    <a:ext uri="{9D8B030D-6E8A-4147-A177-3AD203B41FA5}">
                      <a16:colId xmlns:a16="http://schemas.microsoft.com/office/drawing/2014/main" val="354442134"/>
                    </a:ext>
                  </a:extLst>
                </a:gridCol>
                <a:gridCol w="611910">
                  <a:extLst>
                    <a:ext uri="{9D8B030D-6E8A-4147-A177-3AD203B41FA5}">
                      <a16:colId xmlns:a16="http://schemas.microsoft.com/office/drawing/2014/main" val="4262389095"/>
                    </a:ext>
                  </a:extLst>
                </a:gridCol>
                <a:gridCol w="611910">
                  <a:extLst>
                    <a:ext uri="{9D8B030D-6E8A-4147-A177-3AD203B41FA5}">
                      <a16:colId xmlns:a16="http://schemas.microsoft.com/office/drawing/2014/main" val="3976197383"/>
                    </a:ext>
                  </a:extLst>
                </a:gridCol>
                <a:gridCol w="611910">
                  <a:extLst>
                    <a:ext uri="{9D8B030D-6E8A-4147-A177-3AD203B41FA5}">
                      <a16:colId xmlns:a16="http://schemas.microsoft.com/office/drawing/2014/main" val="1034107971"/>
                    </a:ext>
                  </a:extLst>
                </a:gridCol>
              </a:tblGrid>
              <a:tr h="335599">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179577">
                <a:tc>
                  <a:txBody>
                    <a:bodyPr/>
                    <a:lstStyle/>
                    <a:p>
                      <a:pPr algn="l" fontAlgn="t"/>
                      <a:r>
                        <a:rPr lang="sv-SE" sz="1200" b="0" u="none" strike="noStrike" kern="1200" dirty="0">
                          <a:solidFill>
                            <a:schemeClr val="tx1"/>
                          </a:solidFill>
                          <a:effectLst/>
                          <a:latin typeface="+mn-lt"/>
                          <a:ea typeface="+mn-ea"/>
                          <a:cs typeface="+mn-cs"/>
                        </a:rPr>
                        <a:t>Dyslexi</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698318234"/>
                  </a:ext>
                </a:extLst>
              </a:tr>
              <a:tr h="179577">
                <a:tc>
                  <a:txBody>
                    <a:bodyPr/>
                    <a:lstStyle/>
                    <a:p>
                      <a:pPr algn="l" fontAlgn="t"/>
                      <a:r>
                        <a:rPr lang="sv-SE" sz="1200" b="0" u="none" strike="noStrike" kern="1200" dirty="0">
                          <a:solidFill>
                            <a:schemeClr val="tx1"/>
                          </a:solidFill>
                          <a:effectLst/>
                          <a:latin typeface="+mn-lt"/>
                          <a:ea typeface="+mn-ea"/>
                          <a:cs typeface="+mn-cs"/>
                        </a:rPr>
                        <a:t>Synnedsättning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78%</a:t>
                      </a:r>
                    </a:p>
                  </a:txBody>
                  <a:tcPr marL="9525" marR="9525" marT="9525" marB="0" anchor="ctr"/>
                </a:tc>
                <a:extLst>
                  <a:ext uri="{0D108BD9-81ED-4DB2-BD59-A6C34878D82A}">
                    <a16:rowId xmlns:a16="http://schemas.microsoft.com/office/drawing/2014/main" val="2442853965"/>
                  </a:ext>
                </a:extLst>
              </a:tr>
              <a:tr h="179577">
                <a:tc>
                  <a:txBody>
                    <a:bodyPr/>
                    <a:lstStyle/>
                    <a:p>
                      <a:pPr algn="l" fontAlgn="t"/>
                      <a:r>
                        <a:rPr lang="sv-SE" sz="1200" b="0" u="none" strike="noStrike" kern="1200" dirty="0">
                          <a:solidFill>
                            <a:schemeClr val="tx1"/>
                          </a:solidFill>
                          <a:effectLst/>
                          <a:latin typeface="+mn-lt"/>
                          <a:ea typeface="+mn-ea"/>
                          <a:cs typeface="+mn-cs"/>
                        </a:rPr>
                        <a:t>Neuropsykiatrisk funktionsnedsättning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10%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2460441863"/>
                  </a:ext>
                </a:extLst>
              </a:tr>
              <a:tr h="179577">
                <a:tc>
                  <a:txBody>
                    <a:bodyPr/>
                    <a:lstStyle/>
                    <a:p>
                      <a:pPr algn="l" fontAlgn="t"/>
                      <a:r>
                        <a:rPr lang="sv-SE" sz="1200" b="0" u="none" strike="noStrike" kern="1200" dirty="0">
                          <a:solidFill>
                            <a:schemeClr val="tx1"/>
                          </a:solidFill>
                          <a:effectLst/>
                          <a:latin typeface="+mn-lt"/>
                          <a:ea typeface="+mn-ea"/>
                          <a:cs typeface="+mn-cs"/>
                        </a:rPr>
                        <a:t>Vill inte svara</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extLst>
                  <a:ext uri="{0D108BD9-81ED-4DB2-BD59-A6C34878D82A}">
                    <a16:rowId xmlns:a16="http://schemas.microsoft.com/office/drawing/2014/main" val="1842128861"/>
                  </a:ext>
                </a:extLst>
              </a:tr>
              <a:tr h="179577">
                <a:tc>
                  <a:txBody>
                    <a:bodyPr/>
                    <a:lstStyle/>
                    <a:p>
                      <a:pPr algn="l" fontAlgn="t"/>
                      <a:r>
                        <a:rPr lang="sv-SE" sz="1200" b="0" u="none" strike="noStrike" kern="1200">
                          <a:solidFill>
                            <a:schemeClr val="tx1"/>
                          </a:solidFill>
                          <a:effectLst/>
                          <a:latin typeface="+mn-lt"/>
                          <a:ea typeface="+mn-ea"/>
                          <a:cs typeface="+mn-cs"/>
                        </a:rPr>
                        <a:t>Annat</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tc>
                <a:extLst>
                  <a:ext uri="{0D108BD9-81ED-4DB2-BD59-A6C34878D82A}">
                    <a16:rowId xmlns:a16="http://schemas.microsoft.com/office/drawing/2014/main" val="2082381539"/>
                  </a:ext>
                </a:extLst>
              </a:tr>
              <a:tr h="179577">
                <a:tc>
                  <a:txBody>
                    <a:bodyPr/>
                    <a:lstStyle/>
                    <a:p>
                      <a:pPr algn="l" fontAlgn="t"/>
                      <a:r>
                        <a:rPr lang="sv-SE" sz="1200" b="0" u="none" strike="noStrike" kern="1200">
                          <a:solidFill>
                            <a:schemeClr val="tx1"/>
                          </a:solidFill>
                          <a:effectLst/>
                          <a:latin typeface="+mn-lt"/>
                          <a:ea typeface="+mn-ea"/>
                          <a:cs typeface="+mn-cs"/>
                        </a:rPr>
                        <a:t>Motoriska svårigheter</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152017036"/>
                  </a:ext>
                </a:extLst>
              </a:tr>
              <a:tr h="179577">
                <a:tc>
                  <a:txBody>
                    <a:bodyPr/>
                    <a:lstStyle/>
                    <a:p>
                      <a:pPr algn="l" fontAlgn="t"/>
                      <a:r>
                        <a:rPr lang="sv-SE" sz="1200" b="0" u="none" strike="noStrike" kern="1200">
                          <a:solidFill>
                            <a:schemeClr val="tx1"/>
                          </a:solidFill>
                          <a:effectLst/>
                          <a:latin typeface="+mn-lt"/>
                          <a:ea typeface="+mn-ea"/>
                          <a:cs typeface="+mn-cs"/>
                        </a:rPr>
                        <a:t>Döv</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3782568040"/>
                  </a:ext>
                </a:extLst>
              </a:tr>
              <a:tr h="179577">
                <a:tc>
                  <a:txBody>
                    <a:bodyPr/>
                    <a:lstStyle/>
                    <a:p>
                      <a:pPr algn="l" fontAlgn="t"/>
                      <a:r>
                        <a:rPr lang="sv-SE" sz="1200" b="0" u="none" strike="noStrike" kern="1200" dirty="0">
                          <a:solidFill>
                            <a:schemeClr val="tx1"/>
                          </a:solidFill>
                          <a:effectLst/>
                          <a:latin typeface="+mn-lt"/>
                          <a:ea typeface="+mn-ea"/>
                          <a:cs typeface="+mn-cs"/>
                        </a:rPr>
                        <a:t>Intellektuell funktionsnedsättning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3319519756"/>
                  </a:ext>
                </a:extLst>
              </a:tr>
              <a:tr h="179577">
                <a:tc>
                  <a:txBody>
                    <a:bodyPr/>
                    <a:lstStyle/>
                    <a:p>
                      <a:pPr algn="l" fontAlgn="t"/>
                      <a:r>
                        <a:rPr lang="sv-SE" sz="1200" b="0" u="none" strike="noStrike" kern="1200">
                          <a:solidFill>
                            <a:schemeClr val="tx1"/>
                          </a:solidFill>
                          <a:effectLst/>
                          <a:latin typeface="+mn-lt"/>
                          <a:ea typeface="+mn-ea"/>
                          <a:cs typeface="+mn-cs"/>
                        </a:rPr>
                        <a:t>Afasi</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1786417747"/>
                  </a:ext>
                </a:extLst>
              </a:tr>
              <a:tr h="179577">
                <a:tc>
                  <a:txBody>
                    <a:bodyPr/>
                    <a:lstStyle/>
                    <a:p>
                      <a:pPr algn="l" fontAlgn="t"/>
                      <a:r>
                        <a:rPr lang="sv-SE" sz="1200" b="0" u="none" strike="noStrike" kern="1200">
                          <a:solidFill>
                            <a:schemeClr val="tx1"/>
                          </a:solidFill>
                          <a:effectLst/>
                          <a:latin typeface="+mn-lt"/>
                          <a:ea typeface="+mn-ea"/>
                          <a:cs typeface="+mn-cs"/>
                        </a:rPr>
                        <a:t>Dövblind</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3631213265"/>
                  </a:ext>
                </a:extLst>
              </a:tr>
              <a:tr h="179577">
                <a:tc>
                  <a:txBody>
                    <a:bodyPr/>
                    <a:lstStyle/>
                    <a:p>
                      <a:pPr algn="l" fontAlgn="t"/>
                      <a:r>
                        <a:rPr lang="sv-SE" sz="1200" b="0" u="none" strike="noStrike" kern="1200" dirty="0">
                          <a:solidFill>
                            <a:schemeClr val="tx1"/>
                          </a:solidFill>
                          <a:effectLst/>
                          <a:latin typeface="+mn-lt"/>
                          <a:ea typeface="+mn-ea"/>
                          <a:cs typeface="+mn-cs"/>
                        </a:rPr>
                        <a:t>Antal svar:</a:t>
                      </a:r>
                    </a:p>
                  </a:txBody>
                  <a:tcPr marL="9525" marR="9525" marT="9525" marB="0">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775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519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237</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164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130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103</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127</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67</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88</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72</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323991842"/>
              </p:ext>
            </p:extLst>
          </p:nvPr>
        </p:nvGraphicFramePr>
        <p:xfrm>
          <a:off x="1552570" y="3578659"/>
          <a:ext cx="8463496" cy="2674620"/>
        </p:xfrm>
        <a:graphic>
          <a:graphicData uri="http://schemas.openxmlformats.org/drawingml/2006/table">
            <a:tbl>
              <a:tblPr firstRow="1" bandRow="1">
                <a:tableStyleId>{7DF18680-E054-41AD-8BC1-D1AEF772440D}</a:tableStyleId>
              </a:tblPr>
              <a:tblGrid>
                <a:gridCol w="3277125">
                  <a:extLst>
                    <a:ext uri="{9D8B030D-6E8A-4147-A177-3AD203B41FA5}">
                      <a16:colId xmlns:a16="http://schemas.microsoft.com/office/drawing/2014/main" val="1159429802"/>
                    </a:ext>
                  </a:extLst>
                </a:gridCol>
                <a:gridCol w="1163781">
                  <a:extLst>
                    <a:ext uri="{9D8B030D-6E8A-4147-A177-3AD203B41FA5}">
                      <a16:colId xmlns:a16="http://schemas.microsoft.com/office/drawing/2014/main" val="2021594479"/>
                    </a:ext>
                  </a:extLst>
                </a:gridCol>
                <a:gridCol w="1321724">
                  <a:extLst>
                    <a:ext uri="{9D8B030D-6E8A-4147-A177-3AD203B41FA5}">
                      <a16:colId xmlns:a16="http://schemas.microsoft.com/office/drawing/2014/main" val="219397501"/>
                    </a:ext>
                  </a:extLst>
                </a:gridCol>
                <a:gridCol w="1537016">
                  <a:extLst>
                    <a:ext uri="{9D8B030D-6E8A-4147-A177-3AD203B41FA5}">
                      <a16:colId xmlns:a16="http://schemas.microsoft.com/office/drawing/2014/main" val="2164895139"/>
                    </a:ext>
                  </a:extLst>
                </a:gridCol>
                <a:gridCol w="1163850">
                  <a:extLst>
                    <a:ext uri="{9D8B030D-6E8A-4147-A177-3AD203B41FA5}">
                      <a16:colId xmlns:a16="http://schemas.microsoft.com/office/drawing/2014/main" val="3977316141"/>
                    </a:ext>
                  </a:extLst>
                </a:gridCol>
              </a:tblGrid>
              <a:tr h="358516">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Dyslexi</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32%</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42%</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45%</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17%</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Synnedsättning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27%</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16%</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178037">
                <a:tc>
                  <a:txBody>
                    <a:bodyPr/>
                    <a:lstStyle/>
                    <a:p>
                      <a:pPr marL="0" algn="l" defTabSz="914423" rtl="0" eaLnBrk="1" fontAlgn="t" latinLnBrk="0" hangingPunct="1"/>
                      <a:r>
                        <a:rPr lang="sv-SE" sz="1200" b="0" u="none" strike="noStrike" kern="1200">
                          <a:solidFill>
                            <a:schemeClr val="tx1"/>
                          </a:solidFill>
                          <a:effectLst/>
                          <a:latin typeface="+mn-lt"/>
                          <a:ea typeface="+mn-ea"/>
                          <a:cs typeface="+mn-cs"/>
                        </a:rPr>
                        <a:t>Neuropsykiatrisk funktionsnedsättning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13%</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19%</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17%</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17%</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178037">
                <a:tc>
                  <a:txBody>
                    <a:bodyPr/>
                    <a:lstStyle/>
                    <a:p>
                      <a:pPr marL="0" algn="l" defTabSz="914423" rtl="0" eaLnBrk="1" fontAlgn="t" latinLnBrk="0" hangingPunct="1"/>
                      <a:r>
                        <a:rPr lang="sv-SE" sz="1200" b="0" u="none" strike="noStrike" kern="1200">
                          <a:solidFill>
                            <a:schemeClr val="tx1"/>
                          </a:solidFill>
                          <a:effectLst/>
                          <a:latin typeface="+mn-lt"/>
                          <a:ea typeface="+mn-ea"/>
                          <a:cs typeface="+mn-cs"/>
                        </a:rPr>
                        <a:t>Vill inte svara</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13%</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12%</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841872510"/>
                  </a:ext>
                </a:extLst>
              </a:tr>
              <a:tr h="178037">
                <a:tc>
                  <a:txBody>
                    <a:bodyPr/>
                    <a:lstStyle/>
                    <a:p>
                      <a:pPr marL="0" algn="l" defTabSz="914423" rtl="0" eaLnBrk="1" fontAlgn="t" latinLnBrk="0" hangingPunct="1"/>
                      <a:r>
                        <a:rPr lang="sv-SE" sz="1200" b="0" u="none" strike="noStrike" kern="1200">
                          <a:solidFill>
                            <a:schemeClr val="tx1"/>
                          </a:solidFill>
                          <a:effectLst/>
                          <a:latin typeface="+mn-lt"/>
                          <a:ea typeface="+mn-ea"/>
                          <a:cs typeface="+mn-cs"/>
                        </a:rPr>
                        <a:t>Annat</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10%</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11%</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882866587"/>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Motoriska svårigheter</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663374957"/>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Döv</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2%</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037900682"/>
                  </a:ext>
                </a:extLst>
              </a:tr>
              <a:tr h="178037">
                <a:tc>
                  <a:txBody>
                    <a:bodyPr/>
                    <a:lstStyle/>
                    <a:p>
                      <a:pPr marL="0" algn="l" defTabSz="914423" rtl="0" eaLnBrk="1" fontAlgn="t" latinLnBrk="0" hangingPunct="1"/>
                      <a:r>
                        <a:rPr lang="sv-SE" sz="1200" b="0" u="none" strike="noStrike" kern="1200">
                          <a:solidFill>
                            <a:schemeClr val="tx1"/>
                          </a:solidFill>
                          <a:effectLst/>
                          <a:latin typeface="+mn-lt"/>
                          <a:ea typeface="+mn-ea"/>
                          <a:cs typeface="+mn-cs"/>
                        </a:rPr>
                        <a:t>Intellektuell funktionsnedsättning</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783329056"/>
                  </a:ext>
                </a:extLst>
              </a:tr>
              <a:tr h="178037">
                <a:tc>
                  <a:txBody>
                    <a:bodyPr/>
                    <a:lstStyle/>
                    <a:p>
                      <a:pPr marL="0" algn="l" defTabSz="914423" rtl="0" eaLnBrk="1" fontAlgn="t" latinLnBrk="0" hangingPunct="1"/>
                      <a:r>
                        <a:rPr lang="sv-SE" sz="1200" b="0" u="none" strike="noStrike" kern="1200">
                          <a:solidFill>
                            <a:schemeClr val="tx1"/>
                          </a:solidFill>
                          <a:effectLst/>
                          <a:latin typeface="+mn-lt"/>
                          <a:ea typeface="+mn-ea"/>
                          <a:cs typeface="+mn-cs"/>
                        </a:rPr>
                        <a:t>Afasi</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0%</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095170331"/>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Dövblind</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0%</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0%</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33809629"/>
                  </a:ext>
                </a:extLst>
              </a:tr>
              <a:tr h="178037">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310</a:t>
                      </a: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352</a:t>
                      </a:r>
                    </a:p>
                  </a:txBody>
                  <a:tcPr marL="9525" marR="9525" marT="9525" marB="0">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92</a:t>
                      </a:r>
                    </a:p>
                  </a:txBody>
                  <a:tcPr marL="9525" marR="9525" marT="9525" marB="0"/>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a:t>
                      </a:r>
                    </a:p>
                  </a:txBody>
                  <a:tcPr marL="9525" marR="9525" marT="9525" marB="0">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4103604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FAB23C1-5A9B-1444-BE47-DB8E6CE38931}"/>
              </a:ext>
            </a:extLst>
          </p:cNvPr>
          <p:cNvSpPr>
            <a:spLocks noGrp="1"/>
          </p:cNvSpPr>
          <p:nvPr>
            <p:ph type="title"/>
          </p:nvPr>
        </p:nvSpPr>
        <p:spPr/>
        <p:txBody>
          <a:bodyPr>
            <a:normAutofit/>
          </a:bodyPr>
          <a:lstStyle/>
          <a:p>
            <a:r>
              <a:rPr lang="sv-SE" sz="2800" dirty="0"/>
              <a:t>Hur </a:t>
            </a:r>
            <a:r>
              <a:rPr lang="sv-SE" sz="2800" dirty="0" err="1"/>
              <a:t>läser</a:t>
            </a:r>
            <a:r>
              <a:rPr lang="sv-SE" sz="2800" dirty="0"/>
              <a:t> du vanligtvis dina </a:t>
            </a:r>
            <a:r>
              <a:rPr lang="sv-SE" sz="2800" dirty="0" err="1"/>
              <a:t>böcker</a:t>
            </a:r>
            <a:r>
              <a:rPr lang="sv-SE" sz="2800" dirty="0"/>
              <a:t> </a:t>
            </a:r>
            <a:r>
              <a:rPr lang="sv-SE" sz="2800" dirty="0" err="1"/>
              <a:t>från</a:t>
            </a:r>
            <a:r>
              <a:rPr lang="sv-SE" sz="2800" dirty="0"/>
              <a:t> </a:t>
            </a:r>
            <a:r>
              <a:rPr lang="sv-SE" sz="2800" dirty="0" err="1"/>
              <a:t>Legimus</a:t>
            </a:r>
            <a:r>
              <a:rPr lang="sv-SE" sz="2800" dirty="0"/>
              <a:t>? </a:t>
            </a:r>
          </a:p>
        </p:txBody>
      </p:sp>
      <p:sp>
        <p:nvSpPr>
          <p:cNvPr id="4" name="Platshållare för innehåll 3">
            <a:extLst>
              <a:ext uri="{FF2B5EF4-FFF2-40B4-BE49-F238E27FC236}">
                <a16:creationId xmlns:a16="http://schemas.microsoft.com/office/drawing/2014/main" id="{CEEA992D-9AC2-194D-B035-8A72F5A1414D}"/>
              </a:ext>
            </a:extLst>
          </p:cNvPr>
          <p:cNvSpPr>
            <a:spLocks noGrp="1"/>
          </p:cNvSpPr>
          <p:nvPr>
            <p:ph sz="half" idx="2"/>
          </p:nvPr>
        </p:nvSpPr>
        <p:spPr>
          <a:xfrm>
            <a:off x="604172" y="1376363"/>
            <a:ext cx="2877617" cy="756987"/>
          </a:xfrm>
        </p:spPr>
        <p:txBody>
          <a:bodyPr/>
          <a:lstStyle/>
          <a:p>
            <a:pPr marL="0" indent="0">
              <a:buNone/>
            </a:pPr>
            <a:r>
              <a:rPr lang="sv-SE" dirty="0"/>
              <a:t>Antal svar: 788 </a:t>
            </a:r>
          </a:p>
        </p:txBody>
      </p:sp>
      <p:graphicFrame>
        <p:nvGraphicFramePr>
          <p:cNvPr id="7" name="Diagram 6" descr="I frågan om hur respondenterna vanligtvis läser böcker från Legimus så svarar 46% att de strömmar böcker i appen. 40% laddar ner böcker, 12% strömmar böcker på webben via webbspelaren och 2% läser i Daisy spelare. Ingen av respondenterna uppgav att de läser punktskriftsböcker.">
            <a:extLst>
              <a:ext uri="{FF2B5EF4-FFF2-40B4-BE49-F238E27FC236}">
                <a16:creationId xmlns:a16="http://schemas.microsoft.com/office/drawing/2014/main" id="{E70041F6-4C97-A14F-9EDD-B7BA72149C85}"/>
              </a:ext>
            </a:extLst>
          </p:cNvPr>
          <p:cNvGraphicFramePr>
            <a:graphicFrameLocks/>
          </p:cNvGraphicFramePr>
          <p:nvPr>
            <p:extLst>
              <p:ext uri="{D42A27DB-BD31-4B8C-83A1-F6EECF244321}">
                <p14:modId xmlns:p14="http://schemas.microsoft.com/office/powerpoint/2010/main" val="300401676"/>
              </p:ext>
            </p:extLst>
          </p:nvPr>
        </p:nvGraphicFramePr>
        <p:xfrm>
          <a:off x="2612840" y="2261810"/>
          <a:ext cx="8157168" cy="4843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061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7265F86-508C-1B4A-82AD-FB13817E3C3B}"/>
              </a:ext>
            </a:extLst>
          </p:cNvPr>
          <p:cNvSpPr>
            <a:spLocks noGrp="1"/>
          </p:cNvSpPr>
          <p:nvPr>
            <p:ph type="title"/>
          </p:nvPr>
        </p:nvSpPr>
        <p:spPr/>
        <p:txBody>
          <a:bodyPr>
            <a:normAutofit/>
          </a:bodyPr>
          <a:lstStyle/>
          <a:p>
            <a:pPr rtl="0" eaLnBrk="1" latinLnBrk="0" hangingPunct="1"/>
            <a:r>
              <a:rPr lang="sv-SE" sz="2800" b="1" kern="1200" dirty="0">
                <a:solidFill>
                  <a:srgbClr val="000000"/>
                </a:solidFill>
                <a:effectLst/>
                <a:latin typeface="Arial" panose="020B0604020202020204" pitchFamily="34" charset="0"/>
                <a:ea typeface="+mn-ea"/>
                <a:cs typeface="+mn-cs"/>
              </a:rPr>
              <a:t>Böcker från </a:t>
            </a:r>
            <a:r>
              <a:rPr lang="sv-SE" sz="2800" b="1" kern="1200" dirty="0" err="1">
                <a:solidFill>
                  <a:srgbClr val="000000"/>
                </a:solidFill>
                <a:effectLst/>
                <a:latin typeface="Arial" panose="020B0604020202020204" pitchFamily="34" charset="0"/>
                <a:ea typeface="+mn-ea"/>
                <a:cs typeface="+mn-cs"/>
              </a:rPr>
              <a:t>Legimus</a:t>
            </a:r>
            <a:r>
              <a:rPr lang="sv-SE" sz="2800" b="1" kern="1200" dirty="0">
                <a:solidFill>
                  <a:srgbClr val="000000"/>
                </a:solidFill>
                <a:effectLst/>
                <a:latin typeface="Arial" panose="020B0604020202020204" pitchFamily="34" charset="0"/>
                <a:ea typeface="+mn-ea"/>
                <a:cs typeface="+mn-cs"/>
              </a:rPr>
              <a:t> - Nedbrytningar</a:t>
            </a:r>
            <a:endParaRPr lang="sv-SE" sz="2800" dirty="0">
              <a:effectLst/>
            </a:endParaRP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1725006449"/>
              </p:ext>
            </p:extLst>
          </p:nvPr>
        </p:nvGraphicFramePr>
        <p:xfrm>
          <a:off x="1552570" y="2119314"/>
          <a:ext cx="9407540" cy="2505075"/>
        </p:xfrm>
        <a:graphic>
          <a:graphicData uri="http://schemas.openxmlformats.org/drawingml/2006/table">
            <a:tbl>
              <a:tblPr firstRow="1" bandRow="1">
                <a:tableStyleId>{7DF18680-E054-41AD-8BC1-D1AEF772440D}</a:tableStyleId>
              </a:tblPr>
              <a:tblGrid>
                <a:gridCol w="2816230">
                  <a:extLst>
                    <a:ext uri="{9D8B030D-6E8A-4147-A177-3AD203B41FA5}">
                      <a16:colId xmlns:a16="http://schemas.microsoft.com/office/drawing/2014/main" val="1159429802"/>
                    </a:ext>
                  </a:extLst>
                </a:gridCol>
                <a:gridCol w="599210">
                  <a:extLst>
                    <a:ext uri="{9D8B030D-6E8A-4147-A177-3AD203B41FA5}">
                      <a16:colId xmlns:a16="http://schemas.microsoft.com/office/drawing/2014/main" val="2021594479"/>
                    </a:ext>
                  </a:extLst>
                </a:gridCol>
                <a:gridCol w="599210">
                  <a:extLst>
                    <a:ext uri="{9D8B030D-6E8A-4147-A177-3AD203B41FA5}">
                      <a16:colId xmlns:a16="http://schemas.microsoft.com/office/drawing/2014/main" val="219397501"/>
                    </a:ext>
                  </a:extLst>
                </a:gridCol>
                <a:gridCol w="599210">
                  <a:extLst>
                    <a:ext uri="{9D8B030D-6E8A-4147-A177-3AD203B41FA5}">
                      <a16:colId xmlns:a16="http://schemas.microsoft.com/office/drawing/2014/main" val="2164895139"/>
                    </a:ext>
                  </a:extLst>
                </a:gridCol>
                <a:gridCol w="599210">
                  <a:extLst>
                    <a:ext uri="{9D8B030D-6E8A-4147-A177-3AD203B41FA5}">
                      <a16:colId xmlns:a16="http://schemas.microsoft.com/office/drawing/2014/main" val="3977316141"/>
                    </a:ext>
                  </a:extLst>
                </a:gridCol>
                <a:gridCol w="599210">
                  <a:extLst>
                    <a:ext uri="{9D8B030D-6E8A-4147-A177-3AD203B41FA5}">
                      <a16:colId xmlns:a16="http://schemas.microsoft.com/office/drawing/2014/main" val="1115663435"/>
                    </a:ext>
                  </a:extLst>
                </a:gridCol>
                <a:gridCol w="599210">
                  <a:extLst>
                    <a:ext uri="{9D8B030D-6E8A-4147-A177-3AD203B41FA5}">
                      <a16:colId xmlns:a16="http://schemas.microsoft.com/office/drawing/2014/main" val="3279052059"/>
                    </a:ext>
                  </a:extLst>
                </a:gridCol>
                <a:gridCol w="599210">
                  <a:extLst>
                    <a:ext uri="{9D8B030D-6E8A-4147-A177-3AD203B41FA5}">
                      <a16:colId xmlns:a16="http://schemas.microsoft.com/office/drawing/2014/main" val="1960000901"/>
                    </a:ext>
                  </a:extLst>
                </a:gridCol>
                <a:gridCol w="599210">
                  <a:extLst>
                    <a:ext uri="{9D8B030D-6E8A-4147-A177-3AD203B41FA5}">
                      <a16:colId xmlns:a16="http://schemas.microsoft.com/office/drawing/2014/main" val="354442134"/>
                    </a:ext>
                  </a:extLst>
                </a:gridCol>
                <a:gridCol w="599210">
                  <a:extLst>
                    <a:ext uri="{9D8B030D-6E8A-4147-A177-3AD203B41FA5}">
                      <a16:colId xmlns:a16="http://schemas.microsoft.com/office/drawing/2014/main" val="4262389095"/>
                    </a:ext>
                  </a:extLst>
                </a:gridCol>
                <a:gridCol w="599210">
                  <a:extLst>
                    <a:ext uri="{9D8B030D-6E8A-4147-A177-3AD203B41FA5}">
                      <a16:colId xmlns:a16="http://schemas.microsoft.com/office/drawing/2014/main" val="3976197383"/>
                    </a:ext>
                  </a:extLst>
                </a:gridCol>
                <a:gridCol w="599210">
                  <a:extLst>
                    <a:ext uri="{9D8B030D-6E8A-4147-A177-3AD203B41FA5}">
                      <a16:colId xmlns:a16="http://schemas.microsoft.com/office/drawing/2014/main" val="1034107971"/>
                    </a:ext>
                  </a:extLst>
                </a:gridCol>
              </a:tblGrid>
              <a:tr h="502066">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314325">
                <a:tc>
                  <a:txBody>
                    <a:bodyPr/>
                    <a:lstStyle/>
                    <a:p>
                      <a:pPr algn="l" fontAlgn="t"/>
                      <a:r>
                        <a:rPr lang="sv-SE" sz="1200" b="0" u="none" strike="noStrike" kern="1200" dirty="0">
                          <a:solidFill>
                            <a:schemeClr val="tx1"/>
                          </a:solidFill>
                          <a:effectLst/>
                          <a:latin typeface="+mn-lt"/>
                          <a:ea typeface="+mn-ea"/>
                          <a:cs typeface="+mn-cs"/>
                        </a:rPr>
                        <a:t>Jag laddar ner böcker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51%</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72%</a:t>
                      </a:r>
                    </a:p>
                  </a:txBody>
                  <a:tcPr marL="9525" marR="9525" marT="9525" marB="0" anchor="ctr"/>
                </a:tc>
                <a:extLst>
                  <a:ext uri="{0D108BD9-81ED-4DB2-BD59-A6C34878D82A}">
                    <a16:rowId xmlns:a16="http://schemas.microsoft.com/office/drawing/2014/main" val="698318234"/>
                  </a:ext>
                </a:extLst>
              </a:tr>
              <a:tr h="314325">
                <a:tc>
                  <a:txBody>
                    <a:bodyPr/>
                    <a:lstStyle/>
                    <a:p>
                      <a:pPr algn="l" fontAlgn="t"/>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44%</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57%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48%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50%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45%</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29%</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23%</a:t>
                      </a:r>
                    </a:p>
                  </a:txBody>
                  <a:tcPr marL="9525" marR="9525" marT="9525" marB="0" anchor="ctr"/>
                </a:tc>
                <a:extLst>
                  <a:ext uri="{0D108BD9-81ED-4DB2-BD59-A6C34878D82A}">
                    <a16:rowId xmlns:a16="http://schemas.microsoft.com/office/drawing/2014/main" val="2442853965"/>
                  </a:ext>
                </a:extLst>
              </a:tr>
              <a:tr h="314325">
                <a:tc>
                  <a:txBody>
                    <a:bodyPr/>
                    <a:lstStyle/>
                    <a:p>
                      <a:pPr algn="l" fontAlgn="t"/>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13%</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2460441863"/>
                  </a:ext>
                </a:extLst>
              </a:tr>
              <a:tr h="314325">
                <a:tc>
                  <a:txBody>
                    <a:bodyPr/>
                    <a:lstStyle/>
                    <a:p>
                      <a:pPr algn="l" fontAlgn="t"/>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6%</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3179561171"/>
                  </a:ext>
                </a:extLst>
              </a:tr>
              <a:tr h="314325">
                <a:tc>
                  <a:txBody>
                    <a:bodyPr/>
                    <a:lstStyle/>
                    <a:p>
                      <a:pPr algn="l" fontAlgn="t"/>
                      <a:r>
                        <a:rPr lang="sv-SE" sz="1200" b="0" u="none" strike="noStrike" kern="1200" dirty="0">
                          <a:solidFill>
                            <a:schemeClr val="tx1"/>
                          </a:solidFill>
                          <a:effectLst/>
                          <a:latin typeface="+mn-lt"/>
                          <a:ea typeface="+mn-ea"/>
                          <a:cs typeface="+mn-cs"/>
                        </a:rPr>
                        <a:t>Jag läser punktskriftsböcker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tc>
                <a:extLst>
                  <a:ext uri="{0D108BD9-81ED-4DB2-BD59-A6C34878D82A}">
                    <a16:rowId xmlns:a16="http://schemas.microsoft.com/office/drawing/2014/main" val="3082136723"/>
                  </a:ext>
                </a:extLst>
              </a:tr>
              <a:tr h="314325">
                <a:tc>
                  <a:txBody>
                    <a:bodyPr/>
                    <a:lstStyle/>
                    <a:p>
                      <a:pPr algn="l" fontAlgn="t"/>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788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528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241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168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131</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108</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129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69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89</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71</a:t>
                      </a:r>
                    </a:p>
                  </a:txBody>
                  <a:tcPr marL="9525" marR="9525" marT="9525" marB="0" anchor="ct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13402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810194-3A1F-DB49-ABE7-EE7D3D8D6D2D}"/>
              </a:ext>
            </a:extLst>
          </p:cNvPr>
          <p:cNvSpPr>
            <a:spLocks noGrp="1"/>
          </p:cNvSpPr>
          <p:nvPr>
            <p:ph type="title"/>
          </p:nvPr>
        </p:nvSpPr>
        <p:spPr/>
        <p:txBody>
          <a:bodyPr>
            <a:normAutofit/>
          </a:bodyPr>
          <a:lstStyle/>
          <a:p>
            <a:r>
              <a:rPr lang="sv-SE" sz="2800" dirty="0"/>
              <a:t>Vilken typ av böcker läser du främst i </a:t>
            </a:r>
            <a:r>
              <a:rPr lang="sv-SE" sz="2800" dirty="0" err="1"/>
              <a:t>Legimus</a:t>
            </a:r>
            <a:r>
              <a:rPr lang="sv-SE" sz="2800" dirty="0"/>
              <a:t>?</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604172" y="1376363"/>
            <a:ext cx="2649017" cy="511454"/>
          </a:xfrm>
        </p:spPr>
        <p:txBody>
          <a:bodyPr/>
          <a:lstStyle/>
          <a:p>
            <a:pPr marL="0" indent="0">
              <a:buNone/>
            </a:pPr>
            <a:r>
              <a:rPr lang="sv-SE" dirty="0"/>
              <a:t>Antal svar: 777</a:t>
            </a:r>
          </a:p>
        </p:txBody>
      </p:sp>
      <p:graphicFrame>
        <p:nvGraphicFramePr>
          <p:cNvPr id="7" name="Diagram 6" descr="I frågan om vilken typ av böcker som respondenterna främst läser i Legimus så svarar 60% att de läser skönlitteratur för nöjes skull. 47% läser studentlitteratur och 29% läser facklitteratur för nöjes skull. Resterande 8% uppger att de läser andra typer av böcker i Legimus.">
            <a:extLst>
              <a:ext uri="{FF2B5EF4-FFF2-40B4-BE49-F238E27FC236}">
                <a16:creationId xmlns:a16="http://schemas.microsoft.com/office/drawing/2014/main" id="{92C4068C-F602-184A-A1DF-402F4FA8C744}"/>
              </a:ext>
            </a:extLst>
          </p:cNvPr>
          <p:cNvGraphicFramePr>
            <a:graphicFrameLocks/>
          </p:cNvGraphicFramePr>
          <p:nvPr>
            <p:extLst>
              <p:ext uri="{D42A27DB-BD31-4B8C-83A1-F6EECF244321}">
                <p14:modId xmlns:p14="http://schemas.microsoft.com/office/powerpoint/2010/main" val="276497945"/>
              </p:ext>
            </p:extLst>
          </p:nvPr>
        </p:nvGraphicFramePr>
        <p:xfrm>
          <a:off x="1760268" y="2003489"/>
          <a:ext cx="5313633" cy="463270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2B80E5C2-717B-C848-8368-3F561A6C8342}"/>
              </a:ext>
            </a:extLst>
          </p:cNvPr>
          <p:cNvSpPr txBox="1"/>
          <p:nvPr/>
        </p:nvSpPr>
        <p:spPr>
          <a:xfrm>
            <a:off x="1632274" y="6120066"/>
            <a:ext cx="6495726" cy="738664"/>
          </a:xfrm>
          <a:prstGeom prst="rect">
            <a:avLst/>
          </a:prstGeom>
          <a:noFill/>
        </p:spPr>
        <p:txBody>
          <a:bodyPr wrap="square" rtlCol="0">
            <a:spAutoFit/>
          </a:bodyPr>
          <a:lstStyle/>
          <a:p>
            <a:r>
              <a:rPr lang="sv-SE" sz="1400" dirty="0"/>
              <a:t>De som svarade ”Annat” fick möjlighet att besvara vad vilken typ av böcker de främst läser vilket är sammanställt i den högra grafen. Fritextsvaren har kategoriserats. </a:t>
            </a:r>
          </a:p>
        </p:txBody>
      </p:sp>
      <p:graphicFrame>
        <p:nvGraphicFramePr>
          <p:cNvPr id="6" name="Diagram 5" descr="Av de som uppger att de läser andra typer av böcker i Legimus, så svarar 27% att de läser deckare. 25% läser facklitteratur, 15% läser blandade böcker och 14% läser skönlitteratur eller romaner.">
            <a:extLst>
              <a:ext uri="{FF2B5EF4-FFF2-40B4-BE49-F238E27FC236}">
                <a16:creationId xmlns:a16="http://schemas.microsoft.com/office/drawing/2014/main" id="{0838CD5B-EA7B-794A-AF3D-D5517608E2CB}"/>
              </a:ext>
            </a:extLst>
          </p:cNvPr>
          <p:cNvGraphicFramePr>
            <a:graphicFrameLocks/>
          </p:cNvGraphicFramePr>
          <p:nvPr>
            <p:extLst>
              <p:ext uri="{D42A27DB-BD31-4B8C-83A1-F6EECF244321}">
                <p14:modId xmlns:p14="http://schemas.microsoft.com/office/powerpoint/2010/main" val="3138457229"/>
              </p:ext>
            </p:extLst>
          </p:nvPr>
        </p:nvGraphicFramePr>
        <p:xfrm>
          <a:off x="5245100" y="2167895"/>
          <a:ext cx="7450203" cy="3904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463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2859F1D-8E91-2C40-BBE6-1CC71341CB55}"/>
              </a:ext>
            </a:extLst>
          </p:cNvPr>
          <p:cNvSpPr>
            <a:spLocks noGrp="1"/>
          </p:cNvSpPr>
          <p:nvPr>
            <p:ph type="title"/>
          </p:nvPr>
        </p:nvSpPr>
        <p:spPr/>
        <p:txBody>
          <a:bodyPr>
            <a:normAutofit/>
          </a:bodyPr>
          <a:lstStyle/>
          <a:p>
            <a:r>
              <a:rPr lang="sv-SE" sz="2800" dirty="0"/>
              <a:t>Typ av bok - Nedbrytningar</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842263261"/>
              </p:ext>
            </p:extLst>
          </p:nvPr>
        </p:nvGraphicFramePr>
        <p:xfrm>
          <a:off x="1552570" y="2119315"/>
          <a:ext cx="9407536" cy="1622253"/>
        </p:xfrm>
        <a:graphic>
          <a:graphicData uri="http://schemas.openxmlformats.org/drawingml/2006/table">
            <a:tbl>
              <a:tblPr firstRow="1" bandRow="1">
                <a:tableStyleId>{7DF18680-E054-41AD-8BC1-D1AEF772440D}</a:tableStyleId>
              </a:tblPr>
              <a:tblGrid>
                <a:gridCol w="2553917">
                  <a:extLst>
                    <a:ext uri="{9D8B030D-6E8A-4147-A177-3AD203B41FA5}">
                      <a16:colId xmlns:a16="http://schemas.microsoft.com/office/drawing/2014/main" val="1159429802"/>
                    </a:ext>
                  </a:extLst>
                </a:gridCol>
                <a:gridCol w="1097280">
                  <a:extLst>
                    <a:ext uri="{9D8B030D-6E8A-4147-A177-3AD203B41FA5}">
                      <a16:colId xmlns:a16="http://schemas.microsoft.com/office/drawing/2014/main" val="2021594479"/>
                    </a:ext>
                  </a:extLst>
                </a:gridCol>
                <a:gridCol w="656706">
                  <a:extLst>
                    <a:ext uri="{9D8B030D-6E8A-4147-A177-3AD203B41FA5}">
                      <a16:colId xmlns:a16="http://schemas.microsoft.com/office/drawing/2014/main" val="219397501"/>
                    </a:ext>
                  </a:extLst>
                </a:gridCol>
                <a:gridCol w="640080">
                  <a:extLst>
                    <a:ext uri="{9D8B030D-6E8A-4147-A177-3AD203B41FA5}">
                      <a16:colId xmlns:a16="http://schemas.microsoft.com/office/drawing/2014/main" val="2164895139"/>
                    </a:ext>
                  </a:extLst>
                </a:gridCol>
                <a:gridCol w="631666">
                  <a:extLst>
                    <a:ext uri="{9D8B030D-6E8A-4147-A177-3AD203B41FA5}">
                      <a16:colId xmlns:a16="http://schemas.microsoft.com/office/drawing/2014/main" val="3977316141"/>
                    </a:ext>
                  </a:extLst>
                </a:gridCol>
                <a:gridCol w="546841">
                  <a:extLst>
                    <a:ext uri="{9D8B030D-6E8A-4147-A177-3AD203B41FA5}">
                      <a16:colId xmlns:a16="http://schemas.microsoft.com/office/drawing/2014/main" val="1115663435"/>
                    </a:ext>
                  </a:extLst>
                </a:gridCol>
                <a:gridCol w="546841">
                  <a:extLst>
                    <a:ext uri="{9D8B030D-6E8A-4147-A177-3AD203B41FA5}">
                      <a16:colId xmlns:a16="http://schemas.microsoft.com/office/drawing/2014/main" val="3279052059"/>
                    </a:ext>
                  </a:extLst>
                </a:gridCol>
                <a:gridCol w="546841">
                  <a:extLst>
                    <a:ext uri="{9D8B030D-6E8A-4147-A177-3AD203B41FA5}">
                      <a16:colId xmlns:a16="http://schemas.microsoft.com/office/drawing/2014/main" val="1960000901"/>
                    </a:ext>
                  </a:extLst>
                </a:gridCol>
                <a:gridCol w="546841">
                  <a:extLst>
                    <a:ext uri="{9D8B030D-6E8A-4147-A177-3AD203B41FA5}">
                      <a16:colId xmlns:a16="http://schemas.microsoft.com/office/drawing/2014/main" val="354442134"/>
                    </a:ext>
                  </a:extLst>
                </a:gridCol>
                <a:gridCol w="546841">
                  <a:extLst>
                    <a:ext uri="{9D8B030D-6E8A-4147-A177-3AD203B41FA5}">
                      <a16:colId xmlns:a16="http://schemas.microsoft.com/office/drawing/2014/main" val="4262389095"/>
                    </a:ext>
                  </a:extLst>
                </a:gridCol>
                <a:gridCol w="546841">
                  <a:extLst>
                    <a:ext uri="{9D8B030D-6E8A-4147-A177-3AD203B41FA5}">
                      <a16:colId xmlns:a16="http://schemas.microsoft.com/office/drawing/2014/main" val="3976197383"/>
                    </a:ext>
                  </a:extLst>
                </a:gridCol>
                <a:gridCol w="546841">
                  <a:extLst>
                    <a:ext uri="{9D8B030D-6E8A-4147-A177-3AD203B41FA5}">
                      <a16:colId xmlns:a16="http://schemas.microsoft.com/office/drawing/2014/main" val="1034107971"/>
                    </a:ext>
                  </a:extLst>
                </a:gridCol>
              </a:tblGrid>
              <a:tr h="40840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Total</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dirty="0">
                          <a:solidFill>
                            <a:schemeClr val="tx1"/>
                          </a:solidFill>
                          <a:effectLst/>
                        </a:rPr>
                        <a:t>Kvinna</a:t>
                      </a:r>
                      <a:endParaRPr lang="sv-SE"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chemeClr val="tx1"/>
                          </a:solidFill>
                          <a:effectLst/>
                          <a:latin typeface="Arial" panose="020B0604020202020204" pitchFamily="34" charset="0"/>
                        </a:rPr>
                        <a:t>Man</a:t>
                      </a:r>
                    </a:p>
                  </a:txBody>
                  <a:tcPr marL="9525" marR="9525" marT="9525" marB="0" anchor="ctr"/>
                </a:tc>
                <a:tc>
                  <a:txBody>
                    <a:bodyPr/>
                    <a:lstStyle/>
                    <a:p>
                      <a:pPr algn="ctr" fontAlgn="b"/>
                      <a:r>
                        <a:rPr lang="sv-SE" sz="1200" b="0" u="none" strike="noStrike" dirty="0">
                          <a:solidFill>
                            <a:schemeClr val="tx1"/>
                          </a:solidFill>
                          <a:effectLst/>
                        </a:rPr>
                        <a:t>Annat</a:t>
                      </a:r>
                      <a:endParaRPr lang="sv-SE" sz="1200" b="0" i="0" u="none" strike="noStrike" dirty="0">
                        <a:solidFill>
                          <a:schemeClr val="tx1"/>
                        </a:solidFill>
                        <a:effectLst/>
                        <a:latin typeface="Arial" panose="020B0604020202020204" pitchFamily="34" charset="0"/>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18-25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26-35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36-45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46-55 år</a:t>
                      </a:r>
                    </a:p>
                  </a:txBody>
                  <a:tcPr marL="9525" marR="9525" marT="9525" marB="0" anchor="ctr"/>
                </a:tc>
                <a:tc>
                  <a:txBody>
                    <a:bodyPr/>
                    <a:lstStyle/>
                    <a:p>
                      <a:pPr algn="ctr" fontAlgn="b"/>
                      <a:r>
                        <a:rPr lang="sv-SE" sz="1200" b="0" u="none" strike="noStrike" kern="1200">
                          <a:solidFill>
                            <a:schemeClr val="tx1"/>
                          </a:solidFill>
                          <a:effectLst/>
                          <a:latin typeface="+mn-lt"/>
                          <a:ea typeface="+mn-ea"/>
                          <a:cs typeface="+mn-cs"/>
                        </a:rPr>
                        <a:t>56-65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66-75 år</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75 år eller äldre</a:t>
                      </a:r>
                    </a:p>
                  </a:txBody>
                  <a:tcPr marL="9525" marR="9525" marT="9525" marB="0" anchor="ctr"/>
                </a:tc>
                <a:extLst>
                  <a:ext uri="{0D108BD9-81ED-4DB2-BD59-A6C34878D82A}">
                    <a16:rowId xmlns:a16="http://schemas.microsoft.com/office/drawing/2014/main" val="2820031394"/>
                  </a:ext>
                </a:extLst>
              </a:tr>
              <a:tr h="21696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Skönlitteratur, för nöjes skull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59%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62%</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62%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88%</a:t>
                      </a:r>
                    </a:p>
                  </a:txBody>
                  <a:tcPr marL="9525" marR="9525" marT="9525" marB="0" anchor="ctr"/>
                </a:tc>
                <a:extLst>
                  <a:ext uri="{0D108BD9-81ED-4DB2-BD59-A6C34878D82A}">
                    <a16:rowId xmlns:a16="http://schemas.microsoft.com/office/drawing/2014/main" val="698318234"/>
                  </a:ext>
                </a:extLst>
              </a:tr>
              <a:tr h="196228">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Studielitteratur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39%</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56%</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44%</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15%</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2442853965"/>
                  </a:ext>
                </a:extLst>
              </a:tr>
              <a:tr h="21696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Facklitteratur, för nöjes skull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37%</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36%</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35%</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38%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40%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29%</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18%</a:t>
                      </a:r>
                    </a:p>
                  </a:txBody>
                  <a:tcPr marL="9525" marR="9525" marT="9525" marB="0" anchor="ctr"/>
                </a:tc>
                <a:extLst>
                  <a:ext uri="{0D108BD9-81ED-4DB2-BD59-A6C34878D82A}">
                    <a16:rowId xmlns:a16="http://schemas.microsoft.com/office/drawing/2014/main" val="2460441863"/>
                  </a:ext>
                </a:extLst>
              </a:tr>
              <a:tr h="21696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9%</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8%</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9%</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18%</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13%</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11%</a:t>
                      </a:r>
                    </a:p>
                  </a:txBody>
                  <a:tcPr marL="9525" marR="9525" marT="9525" marB="0" anchor="ctr"/>
                </a:tc>
                <a:extLst>
                  <a:ext uri="{0D108BD9-81ED-4DB2-BD59-A6C34878D82A}">
                    <a16:rowId xmlns:a16="http://schemas.microsoft.com/office/drawing/2014/main" val="589137045"/>
                  </a:ext>
                </a:extLst>
              </a:tr>
              <a:tr h="216965">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777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521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236</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162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130</a:t>
                      </a:r>
                    </a:p>
                  </a:txBody>
                  <a:tcPr marL="9525" marR="9525" marT="9525" marB="0" anchor="ctr"/>
                </a:tc>
                <a:tc>
                  <a:txBody>
                    <a:bodyPr/>
                    <a:lstStyle/>
                    <a:p>
                      <a:pPr marL="0" algn="ctr" defTabSz="914423" rtl="0" eaLnBrk="1" fontAlgn="t" latinLnBrk="0" hangingPunct="1"/>
                      <a:r>
                        <a:rPr lang="sv-SE" sz="1200" b="0" u="none" strike="noStrike" kern="1200">
                          <a:solidFill>
                            <a:schemeClr val="tx1"/>
                          </a:solidFill>
                          <a:effectLst/>
                          <a:latin typeface="+mn-lt"/>
                          <a:ea typeface="+mn-ea"/>
                          <a:cs typeface="+mn-cs"/>
                        </a:rPr>
                        <a:t>109</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129</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65</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86</a:t>
                      </a:r>
                    </a:p>
                  </a:txBody>
                  <a:tcPr marL="9525" marR="9525" marT="9525" marB="0" anchor="ctr"/>
                </a:tc>
                <a:tc>
                  <a:txBody>
                    <a:bodyPr/>
                    <a:lstStyle/>
                    <a:p>
                      <a:pPr marL="0" algn="ctr" defTabSz="914423" rtl="0" eaLnBrk="1" fontAlgn="t" latinLnBrk="0" hangingPunct="1"/>
                      <a:r>
                        <a:rPr lang="sv-SE" sz="1200" b="0" u="none" strike="noStrike" kern="1200" dirty="0">
                          <a:solidFill>
                            <a:schemeClr val="tx1"/>
                          </a:solidFill>
                          <a:effectLst/>
                          <a:latin typeface="+mn-lt"/>
                          <a:ea typeface="+mn-ea"/>
                          <a:cs typeface="+mn-cs"/>
                        </a:rPr>
                        <a:t>72</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1432353613"/>
              </p:ext>
            </p:extLst>
          </p:nvPr>
        </p:nvGraphicFramePr>
        <p:xfrm>
          <a:off x="1552570" y="3957005"/>
          <a:ext cx="8463496" cy="1688306"/>
        </p:xfrm>
        <a:graphic>
          <a:graphicData uri="http://schemas.openxmlformats.org/drawingml/2006/table">
            <a:tbl>
              <a:tblPr firstRow="1" bandRow="1">
                <a:tableStyleId>{7DF18680-E054-41AD-8BC1-D1AEF772440D}</a:tableStyleId>
              </a:tblPr>
              <a:tblGrid>
                <a:gridCol w="2562230">
                  <a:extLst>
                    <a:ext uri="{9D8B030D-6E8A-4147-A177-3AD203B41FA5}">
                      <a16:colId xmlns:a16="http://schemas.microsoft.com/office/drawing/2014/main" val="1159429802"/>
                    </a:ext>
                  </a:extLst>
                </a:gridCol>
                <a:gridCol w="1354975">
                  <a:extLst>
                    <a:ext uri="{9D8B030D-6E8A-4147-A177-3AD203B41FA5}">
                      <a16:colId xmlns:a16="http://schemas.microsoft.com/office/drawing/2014/main" val="2021594479"/>
                    </a:ext>
                  </a:extLst>
                </a:gridCol>
                <a:gridCol w="1571105">
                  <a:extLst>
                    <a:ext uri="{9D8B030D-6E8A-4147-A177-3AD203B41FA5}">
                      <a16:colId xmlns:a16="http://schemas.microsoft.com/office/drawing/2014/main" val="219397501"/>
                    </a:ext>
                  </a:extLst>
                </a:gridCol>
                <a:gridCol w="1811336">
                  <a:extLst>
                    <a:ext uri="{9D8B030D-6E8A-4147-A177-3AD203B41FA5}">
                      <a16:colId xmlns:a16="http://schemas.microsoft.com/office/drawing/2014/main" val="2164895139"/>
                    </a:ext>
                  </a:extLst>
                </a:gridCol>
                <a:gridCol w="1163850">
                  <a:extLst>
                    <a:ext uri="{9D8B030D-6E8A-4147-A177-3AD203B41FA5}">
                      <a16:colId xmlns:a16="http://schemas.microsoft.com/office/drawing/2014/main" val="3977316141"/>
                    </a:ext>
                  </a:extLst>
                </a:gridCol>
              </a:tblGrid>
              <a:tr h="631585">
                <a:tc>
                  <a:txBody>
                    <a:bodyPr/>
                    <a:lstStyle/>
                    <a:p>
                      <a:endParaRPr lang="sv-SE" sz="12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laddar ner böcker</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u="none" strike="noStrike" kern="1200" dirty="0">
                          <a:solidFill>
                            <a:schemeClr val="tx1"/>
                          </a:solidFill>
                          <a:effectLst/>
                          <a:latin typeface="+mn-lt"/>
                          <a:ea typeface="+mn-ea"/>
                          <a:cs typeface="+mn-cs"/>
                        </a:rPr>
                        <a:t>Jag strömmar böcker i </a:t>
                      </a:r>
                      <a:r>
                        <a:rPr lang="sv-SE" sz="1200" b="0" u="none" strike="noStrike" kern="1200" dirty="0" err="1">
                          <a:solidFill>
                            <a:schemeClr val="tx1"/>
                          </a:solidFill>
                          <a:effectLst/>
                          <a:latin typeface="+mn-lt"/>
                          <a:ea typeface="+mn-ea"/>
                          <a:cs typeface="+mn-cs"/>
                        </a:rPr>
                        <a:t>appen</a:t>
                      </a:r>
                      <a:endParaRPr lang="sv-SE" sz="1200" b="0" u="none" strike="noStrike" kern="1200" dirty="0">
                        <a:solidFill>
                          <a:schemeClr val="tx1"/>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u="none" strike="noStrike" kern="1200" dirty="0">
                          <a:solidFill>
                            <a:schemeClr val="tx1"/>
                          </a:solidFill>
                          <a:effectLst/>
                          <a:latin typeface="+mn-lt"/>
                          <a:ea typeface="+mn-ea"/>
                          <a:cs typeface="+mn-cs"/>
                        </a:rPr>
                        <a:t>Jag strömmar böcker på webben via webbspelaren</a:t>
                      </a:r>
                    </a:p>
                  </a:txBody>
                  <a:tcPr marL="9525" marR="9525" marT="9525" marB="0" anchor="ctr"/>
                </a:tc>
                <a:tc>
                  <a:txBody>
                    <a:bodyPr/>
                    <a:lstStyle/>
                    <a:p>
                      <a:pPr algn="ctr" fontAlgn="b"/>
                      <a:r>
                        <a:rPr lang="sv-SE" sz="1200" b="0" u="none" strike="noStrike" kern="1200" dirty="0">
                          <a:solidFill>
                            <a:schemeClr val="tx1"/>
                          </a:solidFill>
                          <a:effectLst/>
                          <a:latin typeface="+mn-lt"/>
                          <a:ea typeface="+mn-ea"/>
                          <a:cs typeface="+mn-cs"/>
                        </a:rPr>
                        <a:t>Jag läser i Daisy spelare</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08051">
                <a:tc>
                  <a:txBody>
                    <a:bodyPr/>
                    <a:lstStyle/>
                    <a:p>
                      <a:pPr algn="l" fontAlgn="t"/>
                      <a:r>
                        <a:rPr lang="sv-SE" sz="1200" b="0" u="none" strike="noStrike" kern="1200" dirty="0">
                          <a:solidFill>
                            <a:schemeClr val="tx1"/>
                          </a:solidFill>
                          <a:effectLst/>
                          <a:latin typeface="+mn-lt"/>
                          <a:ea typeface="+mn-ea"/>
                          <a:cs typeface="+mn-cs"/>
                        </a:rPr>
                        <a:t>Skönlitteratur, för nöjes skull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62%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32%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55%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24517">
                <a:tc>
                  <a:txBody>
                    <a:bodyPr/>
                    <a:lstStyle/>
                    <a:p>
                      <a:pPr algn="l" fontAlgn="t"/>
                      <a:r>
                        <a:rPr lang="sv-SE" sz="1200" b="0" u="none" strike="noStrike" kern="1200" dirty="0">
                          <a:solidFill>
                            <a:schemeClr val="tx1"/>
                          </a:solidFill>
                          <a:effectLst/>
                          <a:latin typeface="+mn-lt"/>
                          <a:ea typeface="+mn-ea"/>
                          <a:cs typeface="+mn-cs"/>
                        </a:rPr>
                        <a:t>Studielitteratur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82%</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36%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08051">
                <a:tc>
                  <a:txBody>
                    <a:bodyPr/>
                    <a:lstStyle/>
                    <a:p>
                      <a:pPr algn="l" fontAlgn="t"/>
                      <a:r>
                        <a:rPr lang="sv-SE" sz="1200" b="0" u="none" strike="noStrike" kern="1200" dirty="0">
                          <a:solidFill>
                            <a:schemeClr val="tx1"/>
                          </a:solidFill>
                          <a:effectLst/>
                          <a:latin typeface="+mn-lt"/>
                          <a:ea typeface="+mn-ea"/>
                          <a:cs typeface="+mn-cs"/>
                        </a:rPr>
                        <a:t>Facklitteratur, för nöjes skull</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32%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20%</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27%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08051">
                <a:tc>
                  <a:txBody>
                    <a:bodyPr/>
                    <a:lstStyle/>
                    <a:p>
                      <a:pPr algn="l" fontAlgn="t"/>
                      <a:r>
                        <a:rPr lang="sv-SE" sz="1200" b="0" u="none" strike="noStrike" kern="1200" dirty="0">
                          <a:solidFill>
                            <a:schemeClr val="tx1"/>
                          </a:solidFill>
                          <a:effectLst/>
                          <a:latin typeface="+mn-lt"/>
                          <a:ea typeface="+mn-ea"/>
                          <a:cs typeface="+mn-cs"/>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a:solidFill>
                            <a:schemeClr val="tx1"/>
                          </a:solidFill>
                          <a:effectLst/>
                          <a:latin typeface="+mn-lt"/>
                          <a:ea typeface="+mn-ea"/>
                          <a:cs typeface="+mn-cs"/>
                        </a:rPr>
                        <a:t>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a:solidFill>
                            <a:schemeClr val="tx1"/>
                          </a:solidFill>
                          <a:effectLst/>
                          <a:latin typeface="+mn-lt"/>
                          <a:ea typeface="+mn-ea"/>
                          <a:cs typeface="+mn-cs"/>
                        </a:rPr>
                        <a:t>4%</a:t>
                      </a:r>
                    </a:p>
                  </a:txBody>
                  <a:tcPr marL="9525" marR="9525" marT="9525" marB="0" anchor="ctr"/>
                </a:tc>
                <a:tc>
                  <a:txBody>
                    <a:bodyPr/>
                    <a:lstStyle/>
                    <a:p>
                      <a:pPr algn="ctr" fontAlgn="t"/>
                      <a:r>
                        <a:rPr lang="sv-SE" sz="1200" b="0" u="none" strike="noStrike" kern="1200">
                          <a:solidFill>
                            <a:schemeClr val="tx1"/>
                          </a:solidFill>
                          <a:effectLst/>
                          <a:latin typeface="+mn-lt"/>
                          <a:ea typeface="+mn-ea"/>
                          <a:cs typeface="+mn-cs"/>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135298353"/>
                  </a:ext>
                </a:extLst>
              </a:tr>
              <a:tr h="208051">
                <a:tc>
                  <a:txBody>
                    <a:bodyPr/>
                    <a:lstStyle/>
                    <a:p>
                      <a:pPr marL="0" algn="l" defTabSz="914423" rtl="0" eaLnBrk="1" fontAlgn="t" latinLnBrk="0" hangingPunct="1"/>
                      <a:r>
                        <a:rPr lang="sv-SE" sz="1200" b="0" u="none" strike="noStrike" kern="1200" dirty="0">
                          <a:solidFill>
                            <a:schemeClr val="tx1"/>
                          </a:solidFill>
                          <a:effectLst/>
                          <a:latin typeface="+mn-lt"/>
                          <a:ea typeface="+mn-ea"/>
                          <a:cs typeface="+mn-cs"/>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t"/>
                      <a:r>
                        <a:rPr lang="sv-SE" sz="1200" b="0" u="none" strike="noStrike" kern="1200" dirty="0">
                          <a:solidFill>
                            <a:schemeClr val="tx1"/>
                          </a:solidFill>
                          <a:effectLst/>
                          <a:latin typeface="+mn-lt"/>
                          <a:ea typeface="+mn-ea"/>
                          <a:cs typeface="+mn-cs"/>
                        </a:rPr>
                        <a:t>356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t"/>
                      <a:r>
                        <a:rPr lang="sv-SE" sz="1200" b="0" u="none" strike="noStrike" kern="1200" dirty="0">
                          <a:solidFill>
                            <a:schemeClr val="tx1"/>
                          </a:solidFill>
                          <a:effectLst/>
                          <a:latin typeface="+mn-lt"/>
                          <a:ea typeface="+mn-ea"/>
                          <a:cs typeface="+mn-cs"/>
                        </a:rPr>
                        <a:t>93</a:t>
                      </a:r>
                    </a:p>
                  </a:txBody>
                  <a:tcPr marL="9525" marR="9525" marT="9525" marB="0" anchor="ctr"/>
                </a:tc>
                <a:tc>
                  <a:txBody>
                    <a:bodyPr/>
                    <a:lstStyle/>
                    <a:p>
                      <a:pPr algn="ctr" fontAlgn="t"/>
                      <a:r>
                        <a:rPr lang="sv-SE" sz="1200" b="0" u="none" strike="noStrike" kern="1200" dirty="0">
                          <a:solidFill>
                            <a:schemeClr val="tx1"/>
                          </a:solidFill>
                          <a:effectLst/>
                          <a:latin typeface="+mn-lt"/>
                          <a:ea typeface="+mn-ea"/>
                          <a:cs typeface="+mn-cs"/>
                        </a:rPr>
                        <a:t>11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207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2705100" y="1476657"/>
            <a:ext cx="6781800" cy="1166779"/>
          </a:xfrm>
        </p:spPr>
        <p:txBody>
          <a:bodyPr anchor="b">
            <a:normAutofit/>
          </a:bodyPr>
          <a:lstStyle/>
          <a:p>
            <a:r>
              <a:rPr lang="sv-SE" dirty="0"/>
              <a:t>Frågor?</a:t>
            </a:r>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1"/>
          </p:nvPr>
        </p:nvSpPr>
        <p:spPr>
          <a:xfrm>
            <a:off x="3098132" y="3000549"/>
            <a:ext cx="5995737" cy="1166779"/>
          </a:xfrm>
        </p:spPr>
        <p:txBody>
          <a:bodyPr anchor="t">
            <a:normAutofit/>
          </a:bodyPr>
          <a:lstStyle/>
          <a:p>
            <a:r>
              <a:rPr lang="en-US" dirty="0" err="1"/>
              <a:t>Undersökning</a:t>
            </a:r>
            <a:r>
              <a:rPr lang="en-US" dirty="0"/>
              <a:t> &amp; </a:t>
            </a:r>
            <a:r>
              <a:rPr lang="en-US" dirty="0" err="1"/>
              <a:t>analys</a:t>
            </a:r>
            <a:r>
              <a:rPr lang="en-US" dirty="0"/>
              <a:t> av </a:t>
            </a:r>
            <a:r>
              <a:rPr lang="en-US" dirty="0" err="1"/>
              <a:t>Enkätfabriken</a:t>
            </a:r>
            <a:endParaRPr lang="en-US" dirty="0"/>
          </a:p>
          <a:p>
            <a:r>
              <a:rPr lang="en-US" dirty="0">
                <a:hlinkClick r:id="rId2"/>
              </a:rPr>
              <a:t>www.enkatfabriken.se</a:t>
            </a:r>
            <a:endParaRPr lang="en-US" dirty="0"/>
          </a:p>
          <a:p>
            <a:endParaRPr lang="en-US" dirty="0"/>
          </a:p>
        </p:txBody>
      </p:sp>
    </p:spTree>
    <p:extLst>
      <p:ext uri="{BB962C8B-B14F-4D97-AF65-F5344CB8AC3E}">
        <p14:creationId xmlns:p14="http://schemas.microsoft.com/office/powerpoint/2010/main" val="401504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normAutofit/>
          </a:bodyPr>
          <a:lstStyle/>
          <a:p>
            <a:r>
              <a:rPr lang="sv-SE" sz="2800" dirty="0"/>
              <a:t>Rapporten är framtagen av Enkätfabriken</a:t>
            </a:r>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 Undersökningar som leder till utveckling</a:t>
            </a:r>
          </a:p>
        </p:txBody>
      </p:sp>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6637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Skapare av rapporten</a:t>
            </a:r>
          </a:p>
        </p:txBody>
      </p:sp>
      <p:pic>
        <p:nvPicPr>
          <p:cNvPr id="11" name="Bildobjekt 10" descr="En bild som visar person, gräs, glasögon, person&#10;&#10;Automatiskt genererad beskrivning">
            <a:extLst>
              <a:ext uri="{FF2B5EF4-FFF2-40B4-BE49-F238E27FC236}">
                <a16:creationId xmlns:a16="http://schemas.microsoft.com/office/drawing/2014/main" id="{B0D5FF98-BC1D-F64D-8E48-E9C44E3DACD3}"/>
              </a:ext>
            </a:extLst>
          </p:cNvPr>
          <p:cNvPicPr>
            <a:picLocks noChangeAspect="1"/>
          </p:cNvPicPr>
          <p:nvPr/>
        </p:nvPicPr>
        <p:blipFill>
          <a:blip r:embed="rId2"/>
          <a:stretch>
            <a:fillRect/>
          </a:stretch>
        </p:blipFill>
        <p:spPr>
          <a:xfrm>
            <a:off x="6637259" y="2188086"/>
            <a:ext cx="1401727" cy="1401727"/>
          </a:xfrm>
          <a:prstGeom prst="rect">
            <a:avLst/>
          </a:prstGeom>
        </p:spPr>
      </p:pic>
      <p:sp>
        <p:nvSpPr>
          <p:cNvPr id="5" name="textruta 4">
            <a:extLst>
              <a:ext uri="{FF2B5EF4-FFF2-40B4-BE49-F238E27FC236}">
                <a16:creationId xmlns:a16="http://schemas.microsoft.com/office/drawing/2014/main" id="{D69D94A3-C28E-1741-ACD5-2B53A0493B2D}"/>
              </a:ext>
            </a:extLst>
          </p:cNvPr>
          <p:cNvSpPr txBox="1"/>
          <p:nvPr/>
        </p:nvSpPr>
        <p:spPr>
          <a:xfrm>
            <a:off x="8132450" y="2652852"/>
            <a:ext cx="3019264" cy="954107"/>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Daniel Sturesson</a:t>
            </a:r>
          </a:p>
          <a:p>
            <a:r>
              <a:rPr lang="sv-SE" sz="1200" b="1" dirty="0">
                <a:solidFill>
                  <a:schemeClr val="accent2"/>
                </a:solidFill>
                <a:latin typeface="Arial" panose="020B0604020202020204" pitchFamily="34" charset="0"/>
              </a:rPr>
              <a:t>Projektledare</a:t>
            </a:r>
          </a:p>
          <a:p>
            <a:r>
              <a:rPr lang="sv-SE" sz="1200" dirty="0" err="1">
                <a:solidFill>
                  <a:schemeClr val="accent2"/>
                </a:solidFill>
                <a:latin typeface="Arial" panose="020B0604020202020204" pitchFamily="34" charset="0"/>
              </a:rPr>
              <a:t>daniel.sturesson@enkatfabriken.se</a:t>
            </a:r>
            <a:endParaRPr lang="sv-SE" sz="1200" dirty="0">
              <a:solidFill>
                <a:schemeClr val="accent2"/>
              </a:solidFill>
              <a:latin typeface="Arial" panose="020B0604020202020204" pitchFamily="34" charset="0"/>
            </a:endParaRPr>
          </a:p>
          <a:p>
            <a:endParaRPr lang="sv-SE" sz="2000" dirty="0"/>
          </a:p>
        </p:txBody>
      </p:sp>
      <p:pic>
        <p:nvPicPr>
          <p:cNvPr id="9" name="Bildobjekt 8" descr="En bild som visar träd, person, utomhus, nära&#10;&#10;Automatiskt genererad beskrivning">
            <a:extLst>
              <a:ext uri="{FF2B5EF4-FFF2-40B4-BE49-F238E27FC236}">
                <a16:creationId xmlns:a16="http://schemas.microsoft.com/office/drawing/2014/main" id="{6B0C04ED-D2A7-BB49-BCBD-A882498BA85F}"/>
              </a:ext>
            </a:extLst>
          </p:cNvPr>
          <p:cNvPicPr>
            <a:picLocks noChangeAspect="1"/>
          </p:cNvPicPr>
          <p:nvPr/>
        </p:nvPicPr>
        <p:blipFill>
          <a:blip r:embed="rId3"/>
          <a:stretch>
            <a:fillRect/>
          </a:stretch>
        </p:blipFill>
        <p:spPr>
          <a:xfrm>
            <a:off x="6628211" y="3654318"/>
            <a:ext cx="1401727" cy="1413031"/>
          </a:xfrm>
          <a:prstGeom prst="rect">
            <a:avLst/>
          </a:prstGeom>
        </p:spPr>
      </p:pic>
      <p:sp>
        <p:nvSpPr>
          <p:cNvPr id="20" name="textruta 19">
            <a:extLst>
              <a:ext uri="{FF2B5EF4-FFF2-40B4-BE49-F238E27FC236}">
                <a16:creationId xmlns:a16="http://schemas.microsoft.com/office/drawing/2014/main" id="{7C6C950B-042F-5447-96BC-5FFDF8A2CB6C}"/>
              </a:ext>
            </a:extLst>
          </p:cNvPr>
          <p:cNvSpPr txBox="1"/>
          <p:nvPr/>
        </p:nvSpPr>
        <p:spPr>
          <a:xfrm>
            <a:off x="8132450" y="4062499"/>
            <a:ext cx="3019264" cy="954107"/>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Karin </a:t>
            </a:r>
            <a:r>
              <a:rPr lang="sv-SE" sz="1200" b="1" dirty="0" err="1">
                <a:solidFill>
                  <a:schemeClr val="accent2"/>
                </a:solidFill>
                <a:latin typeface="Arial" panose="020B0604020202020204" pitchFamily="34" charset="0"/>
              </a:rPr>
              <a:t>Gioeli</a:t>
            </a:r>
            <a:endParaRPr lang="sv-SE" sz="1200" b="1" dirty="0">
              <a:solidFill>
                <a:schemeClr val="accent2"/>
              </a:solidFill>
              <a:latin typeface="Arial" panose="020B0604020202020204" pitchFamily="34" charset="0"/>
            </a:endParaRPr>
          </a:p>
          <a:p>
            <a:r>
              <a:rPr lang="sv-SE" sz="1200" b="1" dirty="0">
                <a:solidFill>
                  <a:schemeClr val="accent2"/>
                </a:solidFill>
                <a:latin typeface="Arial" panose="020B0604020202020204" pitchFamily="34" charset="0"/>
              </a:rPr>
              <a:t>Biträdande projektledare</a:t>
            </a:r>
          </a:p>
          <a:p>
            <a:r>
              <a:rPr lang="sv-SE" sz="1200" dirty="0" err="1">
                <a:solidFill>
                  <a:schemeClr val="accent2"/>
                </a:solidFill>
                <a:latin typeface="Arial" panose="020B0604020202020204" pitchFamily="34" charset="0"/>
              </a:rPr>
              <a:t>karin.gioeli@enkatfabriken.se</a:t>
            </a:r>
            <a:endParaRPr lang="sv-SE" sz="1200" dirty="0">
              <a:solidFill>
                <a:schemeClr val="accent2"/>
              </a:solidFill>
              <a:latin typeface="Arial" panose="020B0604020202020204" pitchFamily="34" charset="0"/>
            </a:endParaRPr>
          </a:p>
          <a:p>
            <a:endParaRPr lang="sv-SE" sz="2000" dirty="0"/>
          </a:p>
        </p:txBody>
      </p:sp>
      <p:pic>
        <p:nvPicPr>
          <p:cNvPr id="13" name="Bildobjekt 12" descr="En bild som visar person, inomhus, nära&#10;&#10;Automatiskt genererad beskrivning">
            <a:extLst>
              <a:ext uri="{FF2B5EF4-FFF2-40B4-BE49-F238E27FC236}">
                <a16:creationId xmlns:a16="http://schemas.microsoft.com/office/drawing/2014/main" id="{FA653D92-4D7C-9E41-A481-C3D0ADFFCAA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637259" y="5131854"/>
            <a:ext cx="1401727" cy="1380701"/>
          </a:xfrm>
          <a:prstGeom prst="rect">
            <a:avLst/>
          </a:prstGeom>
        </p:spPr>
      </p:pic>
      <p:sp>
        <p:nvSpPr>
          <p:cNvPr id="14" name="textruta 13">
            <a:extLst>
              <a:ext uri="{FF2B5EF4-FFF2-40B4-BE49-F238E27FC236}">
                <a16:creationId xmlns:a16="http://schemas.microsoft.com/office/drawing/2014/main" id="{38CD322D-C96A-094B-9CCB-2539934ABCD0}"/>
              </a:ext>
            </a:extLst>
          </p:cNvPr>
          <p:cNvSpPr txBox="1"/>
          <p:nvPr/>
        </p:nvSpPr>
        <p:spPr>
          <a:xfrm>
            <a:off x="8132450" y="5519424"/>
            <a:ext cx="3019264" cy="954107"/>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Anna Johansson</a:t>
            </a:r>
          </a:p>
          <a:p>
            <a:r>
              <a:rPr lang="sv-SE" sz="1200" b="1" dirty="0">
                <a:solidFill>
                  <a:schemeClr val="accent2"/>
                </a:solidFill>
                <a:latin typeface="Arial" panose="020B0604020202020204" pitchFamily="34" charset="0"/>
              </a:rPr>
              <a:t>Analytiker</a:t>
            </a:r>
          </a:p>
          <a:p>
            <a:r>
              <a:rPr lang="sv-SE" sz="1200" dirty="0" err="1">
                <a:solidFill>
                  <a:schemeClr val="accent2"/>
                </a:solidFill>
                <a:latin typeface="Arial" panose="020B0604020202020204" pitchFamily="34" charset="0"/>
              </a:rPr>
              <a:t>anna.johansson@enkatfabriken.se</a:t>
            </a:r>
            <a:endParaRPr lang="sv-SE" sz="1200" dirty="0">
              <a:solidFill>
                <a:schemeClr val="accent2"/>
              </a:solidFill>
              <a:latin typeface="Arial" panose="020B0604020202020204" pitchFamily="34" charset="0"/>
            </a:endParaRPr>
          </a:p>
          <a:p>
            <a:endParaRPr lang="sv-SE" sz="2000" dirty="0"/>
          </a:p>
        </p:txBody>
      </p:sp>
      <p:sp>
        <p:nvSpPr>
          <p:cNvPr id="28" name="Ellips 27">
            <a:extLst>
              <a:ext uri="{FF2B5EF4-FFF2-40B4-BE49-F238E27FC236}">
                <a16:creationId xmlns:a16="http://schemas.microsoft.com/office/drawing/2014/main" id="{2557A3DD-CD36-AF43-8C67-8AEB39216E09}"/>
              </a:ext>
              <a:ext uri="{C183D7F6-B498-43B3-948B-1728B52AA6E4}">
                <adec:decorative xmlns:adec="http://schemas.microsoft.com/office/drawing/2017/decorative" val="1"/>
              </a:ext>
            </a:extLst>
          </p:cNvPr>
          <p:cNvSpPr/>
          <p:nvPr/>
        </p:nvSpPr>
        <p:spPr>
          <a:xfrm>
            <a:off x="3623498" y="4773708"/>
            <a:ext cx="1432864" cy="1432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9" name="Bild 18">
            <a:extLst>
              <a:ext uri="{FF2B5EF4-FFF2-40B4-BE49-F238E27FC236}">
                <a16:creationId xmlns:a16="http://schemas.microsoft.com/office/drawing/2014/main" id="{D730BC36-BAE7-9A49-90D9-287CEA529FD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1802" y="4682012"/>
            <a:ext cx="1616256" cy="1616256"/>
          </a:xfrm>
          <a:prstGeom prst="rect">
            <a:avLst/>
          </a:prstGeom>
        </p:spPr>
      </p:pic>
      <p:sp>
        <p:nvSpPr>
          <p:cNvPr id="26" name="Ellips 25">
            <a:extLst>
              <a:ext uri="{FF2B5EF4-FFF2-40B4-BE49-F238E27FC236}">
                <a16:creationId xmlns:a16="http://schemas.microsoft.com/office/drawing/2014/main" id="{B88D32B7-100F-5144-ADA9-CBC91F8F8E44}"/>
              </a:ext>
              <a:ext uri="{C183D7F6-B498-43B3-948B-1728B52AA6E4}">
                <adec:decorative xmlns:adec="http://schemas.microsoft.com/office/drawing/2017/decorative" val="1"/>
              </a:ext>
            </a:extLst>
          </p:cNvPr>
          <p:cNvSpPr/>
          <p:nvPr/>
        </p:nvSpPr>
        <p:spPr>
          <a:xfrm>
            <a:off x="1891475" y="4773708"/>
            <a:ext cx="1432864" cy="1432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descr="Medalj ikon">
            <a:extLst>
              <a:ext uri="{FF2B5EF4-FFF2-40B4-BE49-F238E27FC236}">
                <a16:creationId xmlns:a16="http://schemas.microsoft.com/office/drawing/2014/main" id="{B1B7AE89-DEFB-9145-9D78-BD84AD6D8187}"/>
              </a:ext>
            </a:extLst>
          </p:cNvPr>
          <p:cNvPicPr>
            <a:picLocks noChangeAspect="1"/>
          </p:cNvPicPr>
          <p:nvPr/>
        </p:nvPicPr>
        <p:blipFill>
          <a:blip r:embed="rId7"/>
          <a:stretch>
            <a:fillRect/>
          </a:stretch>
        </p:blipFill>
        <p:spPr>
          <a:xfrm>
            <a:off x="2249527" y="4966769"/>
            <a:ext cx="722665" cy="993665"/>
          </a:xfrm>
          <a:prstGeom prst="rect">
            <a:avLst/>
          </a:prstGeom>
        </p:spPr>
      </p:pic>
    </p:spTree>
    <p:extLst>
      <p:ext uri="{BB962C8B-B14F-4D97-AF65-F5344CB8AC3E}">
        <p14:creationId xmlns:p14="http://schemas.microsoft.com/office/powerpoint/2010/main" val="1583494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normAutofit/>
          </a:bodyPr>
          <a:lstStyle/>
          <a:p>
            <a:r>
              <a:rPr lang="sv-SE" sz="2800" dirty="0"/>
              <a:t>Genomförande</a:t>
            </a:r>
          </a:p>
        </p:txBody>
      </p:sp>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604172" y="1685885"/>
            <a:ext cx="5220420" cy="4438077"/>
          </a:xfrm>
        </p:spPr>
        <p:txBody>
          <a:bodyPr>
            <a:normAutofit fontScale="62500" lnSpcReduction="20000"/>
          </a:bodyPr>
          <a:lstStyle/>
          <a:p>
            <a:pPr marL="0" indent="0">
              <a:lnSpc>
                <a:spcPct val="120000"/>
              </a:lnSpc>
              <a:buNone/>
            </a:pPr>
            <a:r>
              <a:rPr lang="sv-SE" sz="2900" b="1" dirty="0"/>
              <a:t>Insamling</a:t>
            </a:r>
          </a:p>
          <a:p>
            <a:pPr marL="0" indent="0">
              <a:lnSpc>
                <a:spcPct val="120000"/>
              </a:lnSpc>
              <a:buNone/>
            </a:pPr>
            <a:r>
              <a:rPr lang="sv-SE" sz="2900" dirty="0"/>
              <a:t>Enkäten skickades ut till totalt 3000 respondenter via epost. Av dessa besvarade 822 personer enkäten, vilket ger en svarsfrekvens på 27 %. </a:t>
            </a:r>
            <a:br>
              <a:rPr lang="sv-SE" sz="2900" dirty="0"/>
            </a:br>
            <a:r>
              <a:rPr lang="sv-SE" sz="2900" dirty="0"/>
              <a:t>Två påminnelser skickades ut under insamlingsperioden. Insamlingen genomfördes i december 2021. </a:t>
            </a:r>
          </a:p>
          <a:p>
            <a:pPr marL="0" indent="0">
              <a:lnSpc>
                <a:spcPct val="120000"/>
              </a:lnSpc>
              <a:buNone/>
            </a:pPr>
            <a:r>
              <a:rPr lang="sv-SE" sz="2900" b="1" dirty="0"/>
              <a:t>Genomförande</a:t>
            </a:r>
          </a:p>
          <a:p>
            <a:pPr marL="0" indent="0">
              <a:lnSpc>
                <a:spcPct val="120000"/>
              </a:lnSpc>
              <a:buNone/>
            </a:pPr>
            <a:r>
              <a:rPr lang="sv-SE" sz="2900" dirty="0"/>
              <a:t>I enkäten görs nedbrytningar på kön, ålder och på vilken teknisk lösning de svarande använder sig av för att läsa böcker från Legimus. </a:t>
            </a:r>
            <a:br>
              <a:rPr lang="sv-SE" sz="2900" dirty="0"/>
            </a:br>
            <a:r>
              <a:rPr lang="sv-SE" sz="2900" dirty="0"/>
              <a:t>Då ingen svarade alternativet ”Jag läser punktskriftsböcker” är det exkluderat från nedbrytningarna.</a:t>
            </a:r>
          </a:p>
        </p:txBody>
      </p:sp>
      <p:sp>
        <p:nvSpPr>
          <p:cNvPr id="6" name="Ellips 5">
            <a:extLst>
              <a:ext uri="{FF2B5EF4-FFF2-40B4-BE49-F238E27FC236}">
                <a16:creationId xmlns:a16="http://schemas.microsoft.com/office/drawing/2014/main" id="{45E23993-30FB-E24D-ACB5-E577AC513385}"/>
              </a:ext>
              <a:ext uri="{C183D7F6-B498-43B3-948B-1728B52AA6E4}">
                <adec:decorative xmlns:adec="http://schemas.microsoft.com/office/drawing/2017/decorative" val="1"/>
              </a:ext>
            </a:extLst>
          </p:cNvPr>
          <p:cNvSpPr/>
          <p:nvPr/>
        </p:nvSpPr>
        <p:spPr>
          <a:xfrm rot="638044">
            <a:off x="7856136" y="681759"/>
            <a:ext cx="2195024" cy="21367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rgbClr val="000000"/>
                </a:solidFill>
                <a:latin typeface="MADE TOMMY" panose="02000503000000020004" pitchFamily="2" charset="77"/>
                <a:cs typeface="Arial Black" panose="020B0604020202020204" pitchFamily="34" charset="0"/>
              </a:rPr>
              <a:t>27%</a:t>
            </a:r>
          </a:p>
          <a:p>
            <a:pPr algn="ctr"/>
            <a:r>
              <a:rPr lang="sv-SE" sz="1600" dirty="0">
                <a:solidFill>
                  <a:srgbClr val="000000"/>
                </a:solidFill>
                <a:latin typeface="MADE TOMMY" panose="02000503000000020004" pitchFamily="2" charset="77"/>
              </a:rPr>
              <a:t>i svarsfrekvens</a:t>
            </a:r>
            <a:endParaRPr lang="sv-SE" sz="1200" dirty="0">
              <a:solidFill>
                <a:srgbClr val="000000"/>
              </a:solidFill>
              <a:latin typeface="MADE TOMMY" panose="02000503000000020004" pitchFamily="2" charset="77"/>
            </a:endParaRPr>
          </a:p>
        </p:txBody>
      </p:sp>
      <p:graphicFrame>
        <p:nvGraphicFramePr>
          <p:cNvPr id="7" name="Tabell 7">
            <a:extLst>
              <a:ext uri="{FF2B5EF4-FFF2-40B4-BE49-F238E27FC236}">
                <a16:creationId xmlns:a16="http://schemas.microsoft.com/office/drawing/2014/main" id="{DB439CCB-8B7F-E248-A10A-83EE69F22C8C}"/>
              </a:ext>
            </a:extLst>
          </p:cNvPr>
          <p:cNvGraphicFramePr>
            <a:graphicFrameLocks noGrp="1"/>
          </p:cNvGraphicFramePr>
          <p:nvPr>
            <p:extLst>
              <p:ext uri="{D42A27DB-BD31-4B8C-83A1-F6EECF244321}">
                <p14:modId xmlns:p14="http://schemas.microsoft.com/office/powerpoint/2010/main" val="3273115122"/>
              </p:ext>
            </p:extLst>
          </p:nvPr>
        </p:nvGraphicFramePr>
        <p:xfrm>
          <a:off x="6520522" y="3537657"/>
          <a:ext cx="3990440" cy="993539"/>
        </p:xfrm>
        <a:graphic>
          <a:graphicData uri="http://schemas.openxmlformats.org/drawingml/2006/table">
            <a:tbl>
              <a:tblPr firstRow="1" bandRow="1">
                <a:tableStyleId>{5C22544A-7EE6-4342-B048-85BDC9FD1C3A}</a:tableStyleId>
              </a:tblPr>
              <a:tblGrid>
                <a:gridCol w="1251527">
                  <a:extLst>
                    <a:ext uri="{9D8B030D-6E8A-4147-A177-3AD203B41FA5}">
                      <a16:colId xmlns:a16="http://schemas.microsoft.com/office/drawing/2014/main" val="2021594479"/>
                    </a:ext>
                  </a:extLst>
                </a:gridCol>
                <a:gridCol w="1244197">
                  <a:extLst>
                    <a:ext uri="{9D8B030D-6E8A-4147-A177-3AD203B41FA5}">
                      <a16:colId xmlns:a16="http://schemas.microsoft.com/office/drawing/2014/main" val="354442134"/>
                    </a:ext>
                  </a:extLst>
                </a:gridCol>
                <a:gridCol w="1494716">
                  <a:extLst>
                    <a:ext uri="{9D8B030D-6E8A-4147-A177-3AD203B41FA5}">
                      <a16:colId xmlns:a16="http://schemas.microsoft.com/office/drawing/2014/main" val="4262389095"/>
                    </a:ext>
                  </a:extLst>
                </a:gridCol>
              </a:tblGrid>
              <a:tr h="356217">
                <a:tc>
                  <a:txBody>
                    <a:bodyPr/>
                    <a:lstStyle/>
                    <a:p>
                      <a:r>
                        <a:rPr lang="sv-SE" sz="1400" dirty="0">
                          <a:solidFill>
                            <a:schemeClr val="tx1"/>
                          </a:solidFill>
                        </a:rPr>
                        <a:t>Utskick</a:t>
                      </a:r>
                    </a:p>
                  </a:txBody>
                  <a:tcPr anchor="ctr"/>
                </a:tc>
                <a:tc>
                  <a:txBody>
                    <a:bodyPr/>
                    <a:lstStyle/>
                    <a:p>
                      <a:r>
                        <a:rPr lang="sv-SE" sz="1400" dirty="0">
                          <a:solidFill>
                            <a:schemeClr val="tx1"/>
                          </a:solidFill>
                        </a:rPr>
                        <a:t>Inkomna svar</a:t>
                      </a:r>
                    </a:p>
                  </a:txBody>
                  <a:tcPr anchor="ctr"/>
                </a:tc>
                <a:tc>
                  <a:txBody>
                    <a:bodyPr/>
                    <a:lstStyle/>
                    <a:p>
                      <a:r>
                        <a:rPr lang="sv-SE" sz="1400" dirty="0">
                          <a:solidFill>
                            <a:schemeClr val="tx1"/>
                          </a:solidFill>
                        </a:rPr>
                        <a:t>Svarsfrekvens (%)</a:t>
                      </a:r>
                    </a:p>
                  </a:txBody>
                  <a:tcPr anchor="ctr"/>
                </a:tc>
                <a:extLst>
                  <a:ext uri="{0D108BD9-81ED-4DB2-BD59-A6C34878D82A}">
                    <a16:rowId xmlns:a16="http://schemas.microsoft.com/office/drawing/2014/main" val="2820031394"/>
                  </a:ext>
                </a:extLst>
              </a:tr>
              <a:tr h="475379">
                <a:tc>
                  <a:txBody>
                    <a:bodyPr/>
                    <a:lstStyle/>
                    <a:p>
                      <a:r>
                        <a:rPr lang="sv-SE" sz="1200" dirty="0"/>
                        <a:t>3000</a:t>
                      </a:r>
                    </a:p>
                  </a:txBody>
                  <a:tcPr anchor="ctr"/>
                </a:tc>
                <a:tc>
                  <a:txBody>
                    <a:bodyPr/>
                    <a:lstStyle/>
                    <a:p>
                      <a:r>
                        <a:rPr lang="sv-SE" sz="1200" dirty="0"/>
                        <a:t>822</a:t>
                      </a:r>
                    </a:p>
                  </a:txBody>
                  <a:tcPr anchor="ctr"/>
                </a:tc>
                <a:tc>
                  <a:txBody>
                    <a:bodyPr/>
                    <a:lstStyle/>
                    <a:p>
                      <a:r>
                        <a:rPr lang="sv-SE" sz="1200" dirty="0"/>
                        <a:t>27%</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Sammanfattning</a:t>
            </a:r>
          </a:p>
        </p:txBody>
      </p:sp>
    </p:spTree>
    <p:extLst>
      <p:ext uri="{BB962C8B-B14F-4D97-AF65-F5344CB8AC3E}">
        <p14:creationId xmlns:p14="http://schemas.microsoft.com/office/powerpoint/2010/main" val="68886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E5CD6C-E5B3-7F4A-A17A-EE8F98EE5E34}"/>
              </a:ext>
            </a:extLst>
          </p:cNvPr>
          <p:cNvSpPr>
            <a:spLocks noGrp="1"/>
          </p:cNvSpPr>
          <p:nvPr>
            <p:ph type="title"/>
          </p:nvPr>
        </p:nvSpPr>
        <p:spPr/>
        <p:txBody>
          <a:bodyPr>
            <a:normAutofit/>
          </a:bodyPr>
          <a:lstStyle/>
          <a:p>
            <a:r>
              <a:rPr lang="sv-SE" sz="2800" dirty="0"/>
              <a:t>Sammanfattat resultat</a:t>
            </a:r>
          </a:p>
        </p:txBody>
      </p:sp>
      <p:sp>
        <p:nvSpPr>
          <p:cNvPr id="3" name="Platshållare för innehåll 2">
            <a:extLst>
              <a:ext uri="{FF2B5EF4-FFF2-40B4-BE49-F238E27FC236}">
                <a16:creationId xmlns:a16="http://schemas.microsoft.com/office/drawing/2014/main" id="{4BC0840C-D99A-E049-94A2-7F453DD46B40}"/>
              </a:ext>
            </a:extLst>
          </p:cNvPr>
          <p:cNvSpPr>
            <a:spLocks noGrp="1"/>
          </p:cNvSpPr>
          <p:nvPr>
            <p:ph sz="half" idx="2"/>
          </p:nvPr>
        </p:nvSpPr>
        <p:spPr>
          <a:xfrm>
            <a:off x="726556" y="1727248"/>
            <a:ext cx="4815600" cy="4851972"/>
          </a:xfrm>
        </p:spPr>
        <p:txBody>
          <a:bodyPr>
            <a:normAutofit fontScale="92500" lnSpcReduction="20000"/>
          </a:bodyPr>
          <a:lstStyle/>
          <a:p>
            <a:pPr marL="0" indent="0">
              <a:lnSpc>
                <a:spcPct val="120000"/>
              </a:lnSpc>
              <a:buNone/>
            </a:pPr>
            <a:r>
              <a:rPr lang="sv-SE" sz="1700" dirty="0"/>
              <a:t>Nöjd-Läsar-Index (NLI) ligger i årets mätning på 76, och Net </a:t>
            </a:r>
            <a:r>
              <a:rPr lang="sv-SE" sz="1700" dirty="0" err="1"/>
              <a:t>Promoter</a:t>
            </a:r>
            <a:r>
              <a:rPr lang="sv-SE" sz="1700" dirty="0"/>
              <a:t> Score (NPS) på 67. I bägge index är de äldre åldersgrupperna, 66–75 och 75+ mest nöjda. </a:t>
            </a:r>
          </a:p>
          <a:p>
            <a:pPr marL="0" indent="0">
              <a:lnSpc>
                <a:spcPct val="120000"/>
              </a:lnSpc>
              <a:buNone/>
            </a:pPr>
            <a:r>
              <a:rPr lang="sv-SE" sz="1700" dirty="0"/>
              <a:t>NPS sticker ut negativt i den yngre åldersgruppen 18–25, med ett värde på 48, och positivt i gruppen respondenter som läser i Daisy spelare, 92. </a:t>
            </a:r>
          </a:p>
          <a:p>
            <a:pPr marL="0" indent="0">
              <a:lnSpc>
                <a:spcPct val="120000"/>
              </a:lnSpc>
              <a:buNone/>
            </a:pPr>
            <a:endParaRPr lang="sv-SE" sz="1700" dirty="0"/>
          </a:p>
          <a:p>
            <a:pPr marL="0" indent="0">
              <a:lnSpc>
                <a:spcPct val="120000"/>
              </a:lnSpc>
              <a:buNone/>
            </a:pPr>
            <a:r>
              <a:rPr lang="sv-SE" sz="1700" b="1" dirty="0"/>
              <a:t>Styrkor</a:t>
            </a:r>
          </a:p>
          <a:p>
            <a:pPr marL="0" indent="0">
              <a:lnSpc>
                <a:spcPct val="120000"/>
              </a:lnSpc>
              <a:buNone/>
            </a:pPr>
            <a:r>
              <a:rPr lang="sv-SE" sz="1700" dirty="0"/>
              <a:t>Majoriteten av respondenterna är nöjda med utbudet i </a:t>
            </a:r>
            <a:r>
              <a:rPr lang="sv-SE" sz="1700" dirty="0" err="1"/>
              <a:t>Legimus</a:t>
            </a:r>
            <a:r>
              <a:rPr lang="sv-SE" sz="1700" dirty="0"/>
              <a:t>, 81%. Utbudet anges dessutom av många som den främsta orsaken till varför man rekommenderar </a:t>
            </a:r>
            <a:r>
              <a:rPr lang="sv-SE" sz="1700" dirty="0" err="1"/>
              <a:t>Legimus</a:t>
            </a:r>
            <a:r>
              <a:rPr lang="sv-SE" sz="1700" dirty="0"/>
              <a:t>.</a:t>
            </a:r>
          </a:p>
          <a:p>
            <a:pPr marL="0" indent="0">
              <a:lnSpc>
                <a:spcPct val="120000"/>
              </a:lnSpc>
              <a:buNone/>
            </a:pPr>
            <a:r>
              <a:rPr lang="sv-SE" sz="1700" dirty="0"/>
              <a:t>Instämmandegraden är också hög vad gäller hur lätt det är att läsa böcker och hur lätt det är att använda </a:t>
            </a:r>
            <a:r>
              <a:rPr lang="sv-SE" sz="1700" dirty="0" err="1"/>
              <a:t>Legimus</a:t>
            </a:r>
            <a:r>
              <a:rPr lang="sv-SE" sz="1700" dirty="0"/>
              <a:t>.</a:t>
            </a:r>
          </a:p>
          <a:p>
            <a:pPr marL="0" indent="0">
              <a:lnSpc>
                <a:spcPct val="120000"/>
              </a:lnSpc>
              <a:buNone/>
            </a:pPr>
            <a:endParaRPr lang="sv-SE" dirty="0"/>
          </a:p>
        </p:txBody>
      </p:sp>
      <p:sp>
        <p:nvSpPr>
          <p:cNvPr id="9" name="Platshållare för innehåll 2">
            <a:extLst>
              <a:ext uri="{FF2B5EF4-FFF2-40B4-BE49-F238E27FC236}">
                <a16:creationId xmlns:a16="http://schemas.microsoft.com/office/drawing/2014/main" id="{79024E51-6565-E843-93D7-22C1A135897F}"/>
              </a:ext>
            </a:extLst>
          </p:cNvPr>
          <p:cNvSpPr txBox="1">
            <a:spLocks/>
          </p:cNvSpPr>
          <p:nvPr/>
        </p:nvSpPr>
        <p:spPr>
          <a:xfrm>
            <a:off x="7021551" y="1716095"/>
            <a:ext cx="4443893" cy="5086148"/>
          </a:xfrm>
          <a:prstGeom prst="rect">
            <a:avLst/>
          </a:prstGeom>
        </p:spPr>
        <p:txBody>
          <a:bodyPr vert="horz" lIns="91440" tIns="45720" rIns="91440" bIns="45720" rtlCol="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1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sz="1600" b="1" dirty="0"/>
              <a:t>Förbättringspotential</a:t>
            </a:r>
          </a:p>
          <a:p>
            <a:pPr marL="0" indent="0">
              <a:lnSpc>
                <a:spcPct val="120000"/>
              </a:lnSpc>
              <a:buFont typeface="Arial" panose="020B0604020202020204" pitchFamily="34" charset="0"/>
              <a:buNone/>
            </a:pPr>
            <a:r>
              <a:rPr lang="sv-SE" sz="1600" dirty="0"/>
              <a:t>En stor andel av de svarande önskar förbättring av </a:t>
            </a:r>
            <a:r>
              <a:rPr lang="sv-SE" sz="1600" dirty="0" err="1"/>
              <a:t>Legimus</a:t>
            </a:r>
            <a:r>
              <a:rPr lang="sv-SE" sz="1600" dirty="0"/>
              <a:t> vad gäller uppläsning och talsyntes. </a:t>
            </a:r>
          </a:p>
          <a:p>
            <a:pPr marL="0" indent="0">
              <a:lnSpc>
                <a:spcPct val="120000"/>
              </a:lnSpc>
              <a:buFont typeface="Arial" panose="020B0604020202020204" pitchFamily="34" charset="0"/>
              <a:buNone/>
            </a:pPr>
            <a:r>
              <a:rPr lang="sv-SE" sz="1600" dirty="0"/>
              <a:t>Tre av frågorna har enligt åtgärdsmatrisen </a:t>
            </a:r>
            <a:br>
              <a:rPr lang="sv-SE" sz="1600" dirty="0"/>
            </a:br>
            <a:r>
              <a:rPr lang="sv-SE" sz="1600" dirty="0"/>
              <a:t>(s. 20) en relativt låg nöjdhet men en hög effekt på den generella nöjdheten. Dessa gäller huruvida man tycker det är lätt att hitta böcker man letar efter, om läs- och boktips presenteras på ett bra sätt samt om </a:t>
            </a:r>
            <a:r>
              <a:rPr lang="sv-SE" sz="1600" dirty="0" err="1"/>
              <a:t>Legimus</a:t>
            </a:r>
            <a:r>
              <a:rPr lang="sv-SE" sz="1600" dirty="0"/>
              <a:t> lyssnar på behov och önskemål.</a:t>
            </a:r>
          </a:p>
          <a:p>
            <a:endParaRPr lang="sv-SE" dirty="0"/>
          </a:p>
        </p:txBody>
      </p:sp>
    </p:spTree>
    <p:extLst>
      <p:ext uri="{BB962C8B-B14F-4D97-AF65-F5344CB8AC3E}">
        <p14:creationId xmlns:p14="http://schemas.microsoft.com/office/powerpoint/2010/main" val="228508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E5CD6C-E5B3-7F4A-A17A-EE8F98EE5E34}"/>
              </a:ext>
            </a:extLst>
          </p:cNvPr>
          <p:cNvSpPr>
            <a:spLocks noGrp="1"/>
          </p:cNvSpPr>
          <p:nvPr>
            <p:ph type="title"/>
          </p:nvPr>
        </p:nvSpPr>
        <p:spPr/>
        <p:txBody>
          <a:bodyPr>
            <a:normAutofit/>
          </a:bodyPr>
          <a:lstStyle/>
          <a:p>
            <a:r>
              <a:rPr lang="sv-SE" sz="2800" dirty="0"/>
              <a:t>KPI-värden</a:t>
            </a:r>
          </a:p>
        </p:txBody>
      </p:sp>
      <p:sp>
        <p:nvSpPr>
          <p:cNvPr id="10" name="Rektangel 9">
            <a:extLst>
              <a:ext uri="{FF2B5EF4-FFF2-40B4-BE49-F238E27FC236}">
                <a16:creationId xmlns:a16="http://schemas.microsoft.com/office/drawing/2014/main" id="{9BD629F5-1A7F-FA45-AD76-33DC639BD007}"/>
              </a:ext>
              <a:ext uri="{C183D7F6-B498-43B3-948B-1728B52AA6E4}">
                <adec:decorative xmlns:adec="http://schemas.microsoft.com/office/drawing/2017/decorative" val="1"/>
              </a:ext>
            </a:extLst>
          </p:cNvPr>
          <p:cNvSpPr/>
          <p:nvPr/>
        </p:nvSpPr>
        <p:spPr>
          <a:xfrm>
            <a:off x="2925753" y="2464667"/>
            <a:ext cx="2900240" cy="84025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rgbClr val="000000"/>
                </a:solidFill>
                <a:latin typeface="Arial" panose="020B0604020202020204"/>
              </a:rPr>
              <a:t>NLI</a:t>
            </a:r>
          </a:p>
        </p:txBody>
      </p:sp>
      <p:sp>
        <p:nvSpPr>
          <p:cNvPr id="7" name="Ellips 6">
            <a:extLst>
              <a:ext uri="{FF2B5EF4-FFF2-40B4-BE49-F238E27FC236}">
                <a16:creationId xmlns:a16="http://schemas.microsoft.com/office/drawing/2014/main" id="{D5AD666E-8DC7-744E-8A88-5C08C2390421}"/>
              </a:ext>
              <a:ext uri="{C183D7F6-B498-43B3-948B-1728B52AA6E4}">
                <adec:decorative xmlns:adec="http://schemas.microsoft.com/office/drawing/2017/decorative" val="1"/>
              </a:ext>
            </a:extLst>
          </p:cNvPr>
          <p:cNvSpPr/>
          <p:nvPr/>
        </p:nvSpPr>
        <p:spPr>
          <a:xfrm>
            <a:off x="1602186" y="2314695"/>
            <a:ext cx="1140202" cy="11402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rgbClr val="000000"/>
                </a:solidFill>
                <a:latin typeface="Arial" panose="020B0604020202020204"/>
              </a:rPr>
              <a:t>76</a:t>
            </a:r>
          </a:p>
        </p:txBody>
      </p:sp>
      <p:sp>
        <p:nvSpPr>
          <p:cNvPr id="13" name="Rektangel 12">
            <a:extLst>
              <a:ext uri="{FF2B5EF4-FFF2-40B4-BE49-F238E27FC236}">
                <a16:creationId xmlns:a16="http://schemas.microsoft.com/office/drawing/2014/main" id="{25018843-076C-084F-9A1E-F4DCD8E1A1CA}"/>
              </a:ext>
              <a:ext uri="{C183D7F6-B498-43B3-948B-1728B52AA6E4}">
                <adec:decorative xmlns:adec="http://schemas.microsoft.com/office/drawing/2017/decorative" val="1"/>
              </a:ext>
            </a:extLst>
          </p:cNvPr>
          <p:cNvSpPr/>
          <p:nvPr/>
        </p:nvSpPr>
        <p:spPr>
          <a:xfrm>
            <a:off x="2925753" y="3802938"/>
            <a:ext cx="2900240" cy="840259"/>
          </a:xfrm>
          <a:prstGeom prst="rect">
            <a:avLst/>
          </a:prstGeom>
          <a:solidFill>
            <a:srgbClr val="A2D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rgbClr val="000000"/>
                </a:solidFill>
                <a:latin typeface="Arial" panose="020B0604020202020204"/>
              </a:rPr>
              <a:t>NPS</a:t>
            </a:r>
          </a:p>
        </p:txBody>
      </p:sp>
      <p:sp>
        <p:nvSpPr>
          <p:cNvPr id="8" name="Ellips 7">
            <a:extLst>
              <a:ext uri="{FF2B5EF4-FFF2-40B4-BE49-F238E27FC236}">
                <a16:creationId xmlns:a16="http://schemas.microsoft.com/office/drawing/2014/main" id="{923E84C0-4EE1-F14D-8F07-25D306BF5881}"/>
              </a:ext>
              <a:ext uri="{C183D7F6-B498-43B3-948B-1728B52AA6E4}">
                <adec:decorative xmlns:adec="http://schemas.microsoft.com/office/drawing/2017/decorative" val="1"/>
              </a:ext>
            </a:extLst>
          </p:cNvPr>
          <p:cNvSpPr/>
          <p:nvPr/>
        </p:nvSpPr>
        <p:spPr>
          <a:xfrm>
            <a:off x="1633890" y="3673209"/>
            <a:ext cx="1140202" cy="1140202"/>
          </a:xfrm>
          <a:prstGeom prst="ellipse">
            <a:avLst/>
          </a:prstGeom>
          <a:solidFill>
            <a:srgbClr val="A2D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rgbClr val="000000"/>
                </a:solidFill>
                <a:latin typeface="Arial" panose="020B0604020202020204"/>
              </a:rPr>
              <a:t>67</a:t>
            </a:r>
          </a:p>
        </p:txBody>
      </p:sp>
      <p:sp>
        <p:nvSpPr>
          <p:cNvPr id="3" name="Platshållare för innehåll 2">
            <a:extLst>
              <a:ext uri="{FF2B5EF4-FFF2-40B4-BE49-F238E27FC236}">
                <a16:creationId xmlns:a16="http://schemas.microsoft.com/office/drawing/2014/main" id="{4BC0840C-D99A-E049-94A2-7F453DD46B40}"/>
              </a:ext>
            </a:extLst>
          </p:cNvPr>
          <p:cNvSpPr>
            <a:spLocks noGrp="1"/>
          </p:cNvSpPr>
          <p:nvPr>
            <p:ph sz="half" idx="2"/>
          </p:nvPr>
        </p:nvSpPr>
        <p:spPr>
          <a:xfrm>
            <a:off x="6611163" y="2464667"/>
            <a:ext cx="4190702" cy="3180564"/>
          </a:xfrm>
        </p:spPr>
        <p:txBody>
          <a:bodyPr/>
          <a:lstStyle/>
          <a:p>
            <a:r>
              <a:rPr lang="sv-SE" dirty="0"/>
              <a:t>Nöjd-Läsar-Index har ett värde på 76 i denna undersökning. Läs mer om detta på s. 20–23. </a:t>
            </a:r>
          </a:p>
          <a:p>
            <a:pPr marL="0" indent="0">
              <a:buNone/>
            </a:pPr>
            <a:endParaRPr lang="sv-SE" dirty="0"/>
          </a:p>
          <a:p>
            <a:r>
              <a:rPr lang="sv-SE" dirty="0"/>
              <a:t>Net </a:t>
            </a:r>
            <a:r>
              <a:rPr lang="sv-SE" dirty="0" err="1"/>
              <a:t>Promoter</a:t>
            </a:r>
            <a:r>
              <a:rPr lang="sv-SE" dirty="0"/>
              <a:t> Score, NPS, har ett värde på 67. Läs mer om detta på </a:t>
            </a:r>
            <a:br>
              <a:rPr lang="sv-SE" dirty="0"/>
            </a:br>
            <a:r>
              <a:rPr lang="sv-SE" dirty="0"/>
              <a:t>s. 9–10. </a:t>
            </a:r>
          </a:p>
        </p:txBody>
      </p:sp>
    </p:spTree>
    <p:extLst>
      <p:ext uri="{BB962C8B-B14F-4D97-AF65-F5344CB8AC3E}">
        <p14:creationId xmlns:p14="http://schemas.microsoft.com/office/powerpoint/2010/main" val="167314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Resultat</a:t>
            </a:r>
          </a:p>
        </p:txBody>
      </p:sp>
    </p:spTree>
    <p:extLst>
      <p:ext uri="{BB962C8B-B14F-4D97-AF65-F5344CB8AC3E}">
        <p14:creationId xmlns:p14="http://schemas.microsoft.com/office/powerpoint/2010/main" val="2989330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F4819-EA0B-5D4F-ABCA-6CF8C40F1E18}"/>
              </a:ext>
            </a:extLst>
          </p:cNvPr>
          <p:cNvSpPr>
            <a:spLocks noGrp="1"/>
          </p:cNvSpPr>
          <p:nvPr>
            <p:ph type="title"/>
          </p:nvPr>
        </p:nvSpPr>
        <p:spPr>
          <a:xfrm>
            <a:off x="604172" y="511700"/>
            <a:ext cx="10925627" cy="907193"/>
          </a:xfrm>
        </p:spPr>
        <p:txBody>
          <a:bodyPr>
            <a:normAutofit/>
          </a:bodyPr>
          <a:lstStyle/>
          <a:p>
            <a:r>
              <a:rPr lang="en-US" sz="2800" dirty="0"/>
              <a:t>NPS - Net Promoter Score</a:t>
            </a:r>
          </a:p>
        </p:txBody>
      </p:sp>
      <p:sp>
        <p:nvSpPr>
          <p:cNvPr id="12" name="Platshållare för text 2">
            <a:extLst>
              <a:ext uri="{FF2B5EF4-FFF2-40B4-BE49-F238E27FC236}">
                <a16:creationId xmlns:a16="http://schemas.microsoft.com/office/drawing/2014/main" id="{6A50237D-3B28-EB41-AE0A-67BA26A23A6D}"/>
              </a:ext>
            </a:extLst>
          </p:cNvPr>
          <p:cNvSpPr txBox="1">
            <a:spLocks/>
          </p:cNvSpPr>
          <p:nvPr/>
        </p:nvSpPr>
        <p:spPr>
          <a:xfrm>
            <a:off x="1635291" y="1640808"/>
            <a:ext cx="5337921" cy="582063"/>
          </a:xfrm>
          <a:prstGeom prst="rect">
            <a:avLst/>
          </a:prstGeom>
        </p:spPr>
        <p:txBody>
          <a:bodyPr vert="horz" lIns="91440" tIns="45720" rIns="91440" bIns="45720" rtlCol="0" anchor="t">
            <a:normAutofit fontScale="62500" lnSpcReduction="20000"/>
          </a:bodyPr>
          <a:lstStyle>
            <a:lvl1pPr marL="228606" indent="-228606" algn="l" defTabSz="914423" rtl="0" eaLnBrk="1" latinLnBrk="0" hangingPunct="1">
              <a:lnSpc>
                <a:spcPct val="100000"/>
              </a:lnSpc>
              <a:spcBef>
                <a:spcPts val="1001"/>
              </a:spcBef>
              <a:buFont typeface="Arial" panose="020B0604020202020204" pitchFamily="34" charset="0"/>
              <a:buChar char="•"/>
              <a:defRPr sz="2400" kern="1200">
                <a:solidFill>
                  <a:schemeClr val="tx1"/>
                </a:solidFill>
                <a:latin typeface="+mn-lt"/>
                <a:ea typeface="+mn-ea"/>
                <a:cs typeface="+mn-cs"/>
              </a:defRPr>
            </a:lvl1pPr>
            <a:lvl2pPr marL="685818" indent="-228606" algn="l" defTabSz="914423"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29" indent="-228606" algn="l" defTabSz="914423"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3pPr>
            <a:lvl4pPr marL="1600241" indent="-228606" algn="l" defTabSz="914423" rtl="0" eaLnBrk="1" latinLnBrk="0" hangingPunct="1">
              <a:lnSpc>
                <a:spcPct val="100000"/>
              </a:lnSpc>
              <a:spcBef>
                <a:spcPts val="500"/>
              </a:spcBef>
              <a:buFont typeface="Courier New" panose="02070309020205020404" pitchFamily="49" charset="0"/>
              <a:buChar char="o"/>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sv-SE" b="1" dirty="0">
                <a:solidFill>
                  <a:srgbClr val="000000"/>
                </a:solidFill>
                <a:latin typeface="Arial" panose="020B0604020202020204"/>
              </a:rPr>
              <a:t>Hur troligt är det att du skulle rekommendera Legimus till en vän eller kollega som har samma behov som dig?</a:t>
            </a:r>
            <a:r>
              <a:rPr lang="sv-SE" dirty="0">
                <a:solidFill>
                  <a:srgbClr val="000000"/>
                </a:solidFill>
                <a:latin typeface="Arial" panose="020B0604020202020204"/>
              </a:rPr>
              <a:t> </a:t>
            </a:r>
            <a:endParaRPr lang="sv-SE" sz="1600" dirty="0">
              <a:solidFill>
                <a:srgbClr val="000000"/>
              </a:solidFill>
              <a:latin typeface="Arial" panose="020B0604020202020204"/>
            </a:endParaRPr>
          </a:p>
        </p:txBody>
      </p:sp>
      <p:pic>
        <p:nvPicPr>
          <p:cNvPr id="7" name="Bildobjekt 6">
            <a:extLst>
              <a:ext uri="{FF2B5EF4-FFF2-40B4-BE49-F238E27FC236}">
                <a16:creationId xmlns:a16="http://schemas.microsoft.com/office/drawing/2014/main" id="{AC689728-97D0-E04A-BA16-0DE7137261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7844" y="2222871"/>
            <a:ext cx="4141868" cy="1641709"/>
          </a:xfrm>
          <a:prstGeom prst="rect">
            <a:avLst/>
          </a:prstGeom>
        </p:spPr>
      </p:pic>
      <p:graphicFrame>
        <p:nvGraphicFramePr>
          <p:cNvPr id="11" name="Tabell 7">
            <a:extLst>
              <a:ext uri="{FF2B5EF4-FFF2-40B4-BE49-F238E27FC236}">
                <a16:creationId xmlns:a16="http://schemas.microsoft.com/office/drawing/2014/main" id="{F2FB494F-6FCA-024E-B231-3DCB5A15CA7A}"/>
              </a:ext>
            </a:extLst>
          </p:cNvPr>
          <p:cNvGraphicFramePr>
            <a:graphicFrameLocks noGrp="1"/>
          </p:cNvGraphicFramePr>
          <p:nvPr>
            <p:extLst>
              <p:ext uri="{D42A27DB-BD31-4B8C-83A1-F6EECF244321}">
                <p14:modId xmlns:p14="http://schemas.microsoft.com/office/powerpoint/2010/main" val="1170030356"/>
              </p:ext>
            </p:extLst>
          </p:nvPr>
        </p:nvGraphicFramePr>
        <p:xfrm>
          <a:off x="1787844" y="4063807"/>
          <a:ext cx="3647226" cy="2675622"/>
        </p:xfrm>
        <a:graphic>
          <a:graphicData uri="http://schemas.openxmlformats.org/drawingml/2006/table">
            <a:tbl>
              <a:tblPr firstRow="1" bandRow="1">
                <a:tableStyleId>{5C22544A-7EE6-4342-B048-85BDC9FD1C3A}</a:tableStyleId>
              </a:tblPr>
              <a:tblGrid>
                <a:gridCol w="2239726">
                  <a:extLst>
                    <a:ext uri="{9D8B030D-6E8A-4147-A177-3AD203B41FA5}">
                      <a16:colId xmlns:a16="http://schemas.microsoft.com/office/drawing/2014/main" val="2021594479"/>
                    </a:ext>
                  </a:extLst>
                </a:gridCol>
                <a:gridCol w="1407500">
                  <a:extLst>
                    <a:ext uri="{9D8B030D-6E8A-4147-A177-3AD203B41FA5}">
                      <a16:colId xmlns:a16="http://schemas.microsoft.com/office/drawing/2014/main" val="354442134"/>
                    </a:ext>
                  </a:extLst>
                </a:gridCol>
              </a:tblGrid>
              <a:tr h="284754">
                <a:tc>
                  <a:txBody>
                    <a:bodyPr/>
                    <a:lstStyle/>
                    <a:p>
                      <a:r>
                        <a:rPr lang="sv-SE" sz="1400" dirty="0">
                          <a:solidFill>
                            <a:schemeClr val="tx1"/>
                          </a:solidFill>
                        </a:rPr>
                        <a:t>NPS</a:t>
                      </a:r>
                    </a:p>
                  </a:txBody>
                  <a:tcPr anchor="ctr"/>
                </a:tc>
                <a:tc>
                  <a:txBody>
                    <a:bodyPr/>
                    <a:lstStyle/>
                    <a:p>
                      <a:pPr algn="ctr"/>
                      <a:r>
                        <a:rPr lang="sv-SE" sz="1400" dirty="0">
                          <a:solidFill>
                            <a:schemeClr val="tx1"/>
                          </a:solidFill>
                        </a:rPr>
                        <a:t>Totalt</a:t>
                      </a:r>
                    </a:p>
                  </a:txBody>
                  <a:tcPr anchor="ctr"/>
                </a:tc>
                <a:extLst>
                  <a:ext uri="{0D108BD9-81ED-4DB2-BD59-A6C34878D82A}">
                    <a16:rowId xmlns:a16="http://schemas.microsoft.com/office/drawing/2014/main" val="2820031394"/>
                  </a:ext>
                </a:extLst>
              </a:tr>
              <a:tr h="395137">
                <a:tc>
                  <a:txBody>
                    <a:bodyPr/>
                    <a:lstStyle/>
                    <a:p>
                      <a:pPr algn="l"/>
                      <a:r>
                        <a:rPr lang="sv-SE" sz="1400" b="0" u="none" strike="noStrike" kern="1200" dirty="0" err="1">
                          <a:solidFill>
                            <a:schemeClr val="tx1"/>
                          </a:solidFill>
                          <a:effectLst/>
                          <a:latin typeface="+mn-lt"/>
                          <a:ea typeface="+mn-ea"/>
                          <a:cs typeface="+mn-cs"/>
                        </a:rPr>
                        <a:t>Detractor</a:t>
                      </a:r>
                      <a:endParaRPr lang="sv-SE" sz="1400" b="0" u="none" strike="noStrike" kern="1200" dirty="0">
                        <a:solidFill>
                          <a:schemeClr val="tx1"/>
                        </a:solidFill>
                        <a:effectLst/>
                        <a:latin typeface="+mn-lt"/>
                        <a:ea typeface="+mn-ea"/>
                        <a:cs typeface="+mn-cs"/>
                      </a:endParaRPr>
                    </a:p>
                  </a:txBody>
                  <a:tcPr marL="46840" marR="46840" marT="46840" marB="46840" anchor="ctr"/>
                </a:tc>
                <a:tc>
                  <a:txBody>
                    <a:bodyPr/>
                    <a:lstStyle/>
                    <a:p>
                      <a:pPr algn="ctr" fontAlgn="t"/>
                      <a:r>
                        <a:rPr lang="sv-SE" sz="1400" b="0" u="none" strike="noStrike" kern="1200" dirty="0">
                          <a:solidFill>
                            <a:schemeClr val="tx1"/>
                          </a:solidFill>
                          <a:effectLst/>
                          <a:latin typeface="+mn-lt"/>
                          <a:ea typeface="+mn-ea"/>
                          <a:cs typeface="+mn-cs"/>
                        </a:rPr>
                        <a:t>7%</a:t>
                      </a:r>
                    </a:p>
                  </a:txBody>
                  <a:tcPr marL="9525" marR="9525" marT="9525" marB="0" anchor="ctr"/>
                </a:tc>
                <a:extLst>
                  <a:ext uri="{0D108BD9-81ED-4DB2-BD59-A6C34878D82A}">
                    <a16:rowId xmlns:a16="http://schemas.microsoft.com/office/drawing/2014/main" val="698318234"/>
                  </a:ext>
                </a:extLst>
              </a:tr>
              <a:tr h="395137">
                <a:tc>
                  <a:txBody>
                    <a:bodyPr/>
                    <a:lstStyle/>
                    <a:p>
                      <a:pPr algn="l"/>
                      <a:r>
                        <a:rPr lang="sv-SE" sz="1400" b="0" u="none" strike="noStrike" kern="1200" dirty="0">
                          <a:solidFill>
                            <a:schemeClr val="tx1"/>
                          </a:solidFill>
                          <a:effectLst/>
                          <a:latin typeface="+mn-lt"/>
                          <a:ea typeface="+mn-ea"/>
                          <a:cs typeface="+mn-cs"/>
                        </a:rPr>
                        <a:t>Neutral</a:t>
                      </a:r>
                    </a:p>
                  </a:txBody>
                  <a:tcPr marL="46840" marR="46840" marT="46840" marB="46840" anchor="ctr"/>
                </a:tc>
                <a:tc>
                  <a:txBody>
                    <a:bodyPr/>
                    <a:lstStyle/>
                    <a:p>
                      <a:pPr algn="ctr" fontAlgn="t"/>
                      <a:r>
                        <a:rPr lang="sv-SE" sz="1400" b="0" u="none" strike="noStrike" kern="1200" dirty="0">
                          <a:solidFill>
                            <a:schemeClr val="tx1"/>
                          </a:solidFill>
                          <a:effectLst/>
                          <a:latin typeface="+mn-lt"/>
                          <a:ea typeface="+mn-ea"/>
                          <a:cs typeface="+mn-cs"/>
                        </a:rPr>
                        <a:t>18%</a:t>
                      </a:r>
                    </a:p>
                  </a:txBody>
                  <a:tcPr marL="9525" marR="9525" marT="9525" marB="0" anchor="ctr"/>
                </a:tc>
                <a:extLst>
                  <a:ext uri="{0D108BD9-81ED-4DB2-BD59-A6C34878D82A}">
                    <a16:rowId xmlns:a16="http://schemas.microsoft.com/office/drawing/2014/main" val="401599660"/>
                  </a:ext>
                </a:extLst>
              </a:tr>
              <a:tr h="395137">
                <a:tc>
                  <a:txBody>
                    <a:bodyPr/>
                    <a:lstStyle/>
                    <a:p>
                      <a:pPr algn="l"/>
                      <a:r>
                        <a:rPr lang="sv-SE" sz="1400" b="0" u="none" strike="noStrike" kern="1200" dirty="0" err="1">
                          <a:solidFill>
                            <a:schemeClr val="tx1"/>
                          </a:solidFill>
                          <a:effectLst/>
                          <a:latin typeface="+mn-lt"/>
                          <a:ea typeface="+mn-ea"/>
                          <a:cs typeface="+mn-cs"/>
                        </a:rPr>
                        <a:t>Promoter</a:t>
                      </a:r>
                      <a:endParaRPr lang="sv-SE" sz="1400" b="0" u="none" strike="noStrike" kern="1200" dirty="0">
                        <a:solidFill>
                          <a:schemeClr val="tx1"/>
                        </a:solidFill>
                        <a:effectLst/>
                        <a:latin typeface="+mn-lt"/>
                        <a:ea typeface="+mn-ea"/>
                        <a:cs typeface="+mn-cs"/>
                      </a:endParaRPr>
                    </a:p>
                  </a:txBody>
                  <a:tcPr marL="46840" marR="46840" marT="46840" marB="46840" anchor="ctr"/>
                </a:tc>
                <a:tc>
                  <a:txBody>
                    <a:bodyPr/>
                    <a:lstStyle/>
                    <a:p>
                      <a:pPr algn="ctr" fontAlgn="t"/>
                      <a:r>
                        <a:rPr lang="sv-SE" sz="1400" b="0" u="none" strike="noStrike" kern="1200" dirty="0">
                          <a:solidFill>
                            <a:schemeClr val="tx1"/>
                          </a:solidFill>
                          <a:effectLst/>
                          <a:latin typeface="+mn-lt"/>
                          <a:ea typeface="+mn-ea"/>
                          <a:cs typeface="+mn-cs"/>
                        </a:rPr>
                        <a:t>75%</a:t>
                      </a:r>
                    </a:p>
                  </a:txBody>
                  <a:tcPr marL="9525" marR="9525" marT="9525" marB="0" anchor="ctr"/>
                </a:tc>
                <a:extLst>
                  <a:ext uri="{0D108BD9-81ED-4DB2-BD59-A6C34878D82A}">
                    <a16:rowId xmlns:a16="http://schemas.microsoft.com/office/drawing/2014/main" val="3427506747"/>
                  </a:ext>
                </a:extLst>
              </a:tr>
              <a:tr h="395137">
                <a:tc>
                  <a:txBody>
                    <a:bodyPr/>
                    <a:lstStyle/>
                    <a:p>
                      <a:pPr algn="l"/>
                      <a:r>
                        <a:rPr lang="sv-SE" sz="1400" b="0" u="none" strike="noStrike" kern="1200" dirty="0">
                          <a:solidFill>
                            <a:schemeClr val="tx1"/>
                          </a:solidFill>
                          <a:effectLst/>
                          <a:latin typeface="+mn-lt"/>
                          <a:ea typeface="+mn-ea"/>
                          <a:cs typeface="+mn-cs"/>
                        </a:rPr>
                        <a:t>NPS</a:t>
                      </a:r>
                    </a:p>
                  </a:txBody>
                  <a:tcPr marL="46840" marR="46840" marT="46840" marB="46840" anchor="ctr"/>
                </a:tc>
                <a:tc>
                  <a:txBody>
                    <a:bodyPr/>
                    <a:lstStyle/>
                    <a:p>
                      <a:pPr algn="ctr" fontAlgn="b"/>
                      <a:r>
                        <a:rPr lang="sv-SE" sz="1400" b="0" u="none" strike="noStrike" kern="1200" dirty="0">
                          <a:solidFill>
                            <a:schemeClr val="tx1"/>
                          </a:solidFill>
                          <a:effectLst/>
                          <a:latin typeface="+mn-lt"/>
                          <a:ea typeface="+mn-ea"/>
                          <a:cs typeface="+mn-cs"/>
                        </a:rPr>
                        <a:t>67</a:t>
                      </a:r>
                    </a:p>
                  </a:txBody>
                  <a:tcPr marL="9525" marR="9525" marT="9525" marB="0" anchor="ctr"/>
                </a:tc>
                <a:extLst>
                  <a:ext uri="{0D108BD9-81ED-4DB2-BD59-A6C34878D82A}">
                    <a16:rowId xmlns:a16="http://schemas.microsoft.com/office/drawing/2014/main" val="2670465080"/>
                  </a:ext>
                </a:extLst>
              </a:tr>
              <a:tr h="395137">
                <a:tc>
                  <a:txBody>
                    <a:bodyPr/>
                    <a:lstStyle/>
                    <a:p>
                      <a:pPr algn="l"/>
                      <a:r>
                        <a:rPr lang="sv-SE" sz="1400" b="0" u="none" strike="noStrike" kern="1200" dirty="0">
                          <a:solidFill>
                            <a:schemeClr val="tx1"/>
                          </a:solidFill>
                          <a:effectLst/>
                          <a:latin typeface="+mn-lt"/>
                          <a:ea typeface="+mn-ea"/>
                          <a:cs typeface="+mn-cs"/>
                        </a:rPr>
                        <a:t>Antal svar (exkl. Vet inte)</a:t>
                      </a:r>
                    </a:p>
                  </a:txBody>
                  <a:tcPr marL="46840" marR="46840" marT="46840" marB="46840" anchor="ctr"/>
                </a:tc>
                <a:tc>
                  <a:txBody>
                    <a:bodyPr/>
                    <a:lstStyle/>
                    <a:p>
                      <a:pPr algn="ctr" fontAlgn="t"/>
                      <a:r>
                        <a:rPr lang="sv-SE" sz="1400" b="0" u="none" strike="noStrike" kern="1200" dirty="0">
                          <a:solidFill>
                            <a:schemeClr val="tx1"/>
                          </a:solidFill>
                          <a:effectLst/>
                          <a:latin typeface="+mn-lt"/>
                          <a:ea typeface="+mn-ea"/>
                          <a:cs typeface="+mn-cs"/>
                        </a:rPr>
                        <a:t>794</a:t>
                      </a:r>
                    </a:p>
                  </a:txBody>
                  <a:tcPr marL="9525" marR="9525" marT="9525" marB="0" anchor="ctr"/>
                </a:tc>
                <a:extLst>
                  <a:ext uri="{0D108BD9-81ED-4DB2-BD59-A6C34878D82A}">
                    <a16:rowId xmlns:a16="http://schemas.microsoft.com/office/drawing/2014/main" val="591626944"/>
                  </a:ext>
                </a:extLst>
              </a:tr>
              <a:tr h="395137">
                <a:tc>
                  <a:txBody>
                    <a:bodyPr/>
                    <a:lstStyle/>
                    <a:p>
                      <a:pPr algn="l"/>
                      <a:r>
                        <a:rPr lang="sv-SE" sz="1400" b="0" u="none" strike="noStrike" kern="1200" dirty="0">
                          <a:solidFill>
                            <a:schemeClr val="tx1"/>
                          </a:solidFill>
                          <a:effectLst/>
                          <a:latin typeface="+mn-lt"/>
                          <a:ea typeface="+mn-ea"/>
                          <a:cs typeface="+mn-cs"/>
                        </a:rPr>
                        <a:t>Andel Vet inte</a:t>
                      </a:r>
                    </a:p>
                  </a:txBody>
                  <a:tcPr marL="46840" marR="46840" marT="46840" marB="46840" anchor="ctr"/>
                </a:tc>
                <a:tc>
                  <a:txBody>
                    <a:bodyPr/>
                    <a:lstStyle/>
                    <a:p>
                      <a:pPr algn="ctr" fontAlgn="t"/>
                      <a:r>
                        <a:rPr lang="sv-SE" sz="1400" b="0" u="none" strike="noStrike" kern="1200" dirty="0">
                          <a:solidFill>
                            <a:schemeClr val="tx1"/>
                          </a:solidFill>
                          <a:effectLst/>
                          <a:latin typeface="+mn-lt"/>
                          <a:ea typeface="+mn-ea"/>
                          <a:cs typeface="+mn-cs"/>
                        </a:rPr>
                        <a:t>1%</a:t>
                      </a:r>
                    </a:p>
                  </a:txBody>
                  <a:tcPr marL="9525" marR="9525" marT="9525" marB="0" anchor="ctr"/>
                </a:tc>
                <a:extLst>
                  <a:ext uri="{0D108BD9-81ED-4DB2-BD59-A6C34878D82A}">
                    <a16:rowId xmlns:a16="http://schemas.microsoft.com/office/drawing/2014/main" val="421451000"/>
                  </a:ext>
                </a:extLst>
              </a:tr>
            </a:tbl>
          </a:graphicData>
        </a:graphic>
      </p:graphicFrame>
      <p:sp>
        <p:nvSpPr>
          <p:cNvPr id="21" name="Rubrik 1">
            <a:extLst>
              <a:ext uri="{FF2B5EF4-FFF2-40B4-BE49-F238E27FC236}">
                <a16:creationId xmlns:a16="http://schemas.microsoft.com/office/drawing/2014/main" id="{CCCDAAE3-6B45-2444-8339-2C11DC3B812D}"/>
              </a:ext>
            </a:extLst>
          </p:cNvPr>
          <p:cNvSpPr txBox="1">
            <a:spLocks/>
          </p:cNvSpPr>
          <p:nvPr/>
        </p:nvSpPr>
        <p:spPr>
          <a:xfrm>
            <a:off x="6973212" y="2370613"/>
            <a:ext cx="4075788" cy="342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Univers LT Std 55" panose="020B0603020202020204" pitchFamily="34" charset="0"/>
                <a:ea typeface="+mj-ea"/>
                <a:cs typeface="+mj-cs"/>
              </a:defRPr>
            </a:lvl1pPr>
          </a:lstStyle>
          <a:p>
            <a:r>
              <a:rPr lang="en-US" sz="1800" dirty="0">
                <a:solidFill>
                  <a:srgbClr val="000000"/>
                </a:solidFill>
              </a:rPr>
              <a:t>Net Promoter Score: 67</a:t>
            </a:r>
          </a:p>
        </p:txBody>
      </p:sp>
      <p:pic>
        <p:nvPicPr>
          <p:cNvPr id="19" name="Platshållare för innehåll 4">
            <a:extLst>
              <a:ext uri="{FF2B5EF4-FFF2-40B4-BE49-F238E27FC236}">
                <a16:creationId xmlns:a16="http://schemas.microsoft.com/office/drawing/2014/main" id="{4CEBB471-80BD-D74E-9C42-21660E771C15}"/>
              </a:ext>
              <a:ext uri="{C183D7F6-B498-43B3-948B-1728B52AA6E4}">
                <adec:decorative xmlns:adec="http://schemas.microsoft.com/office/drawing/2017/decorative" val="1"/>
              </a:ext>
            </a:extLst>
          </p:cNvPr>
          <p:cNvPicPr>
            <a:picLocks noGrp="1" noChangeAspect="1"/>
          </p:cNvPicPr>
          <p:nvPr>
            <p:ph idx="1"/>
          </p:nvPr>
        </p:nvPicPr>
        <p:blipFill rotWithShape="1">
          <a:blip r:embed="rId4"/>
          <a:srcRect t="11123" b="14721"/>
          <a:stretch/>
        </p:blipFill>
        <p:spPr>
          <a:xfrm>
            <a:off x="6538053" y="2842992"/>
            <a:ext cx="4195290" cy="2655575"/>
          </a:xfrm>
        </p:spPr>
      </p:pic>
      <p:sp>
        <p:nvSpPr>
          <p:cNvPr id="20" name="textruta 19">
            <a:extLst>
              <a:ext uri="{FF2B5EF4-FFF2-40B4-BE49-F238E27FC236}">
                <a16:creationId xmlns:a16="http://schemas.microsoft.com/office/drawing/2014/main" id="{6B14B2F1-BB39-EE41-9824-C99D97D04BF7}"/>
              </a:ext>
            </a:extLst>
          </p:cNvPr>
          <p:cNvSpPr txBox="1"/>
          <p:nvPr/>
        </p:nvSpPr>
        <p:spPr>
          <a:xfrm>
            <a:off x="6794097" y="5468917"/>
            <a:ext cx="3853518" cy="338554"/>
          </a:xfrm>
          <a:prstGeom prst="rect">
            <a:avLst/>
          </a:prstGeom>
          <a:noFill/>
        </p:spPr>
        <p:txBody>
          <a:bodyPr wrap="square" rtlCol="0">
            <a:spAutoFit/>
          </a:bodyPr>
          <a:lstStyle/>
          <a:p>
            <a:r>
              <a:rPr lang="sv-SE" sz="1600" dirty="0">
                <a:solidFill>
                  <a:srgbClr val="000000"/>
                </a:solidFill>
                <a:latin typeface="Arial" panose="020B0604020202020204"/>
              </a:rPr>
              <a:t>7%	           18%                    75%</a:t>
            </a:r>
          </a:p>
        </p:txBody>
      </p:sp>
    </p:spTree>
    <p:extLst>
      <p:ext uri="{BB962C8B-B14F-4D97-AF65-F5344CB8AC3E}">
        <p14:creationId xmlns:p14="http://schemas.microsoft.com/office/powerpoint/2010/main" val="110827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2021" id="{E936C679-E23B-B343-8071-22916728CD8E}" vid="{FFC80BDE-7547-A94F-BA0B-7A4ED875DF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1414</TotalTime>
  <Words>3497</Words>
  <Application>Microsoft Office PowerPoint</Application>
  <PresentationFormat>Bredbild</PresentationFormat>
  <Paragraphs>1283</Paragraphs>
  <Slides>37</Slides>
  <Notes>23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37</vt:i4>
      </vt:variant>
    </vt:vector>
  </HeadingPairs>
  <TitlesOfParts>
    <vt:vector size="45" baseType="lpstr">
      <vt:lpstr>Arial</vt:lpstr>
      <vt:lpstr>Arial Black</vt:lpstr>
      <vt:lpstr>Calibri</vt:lpstr>
      <vt:lpstr>Courier New</vt:lpstr>
      <vt:lpstr>MADE TOMMY</vt:lpstr>
      <vt:lpstr>Univers LT Std 45 Light</vt:lpstr>
      <vt:lpstr>Univers LT Std 55</vt:lpstr>
      <vt:lpstr>1_Office-tema</vt:lpstr>
      <vt:lpstr>Legimus</vt:lpstr>
      <vt:lpstr>Bakgrund &amp; Genomförande</vt:lpstr>
      <vt:lpstr>Bakgrund</vt:lpstr>
      <vt:lpstr>Genomförande</vt:lpstr>
      <vt:lpstr>Sammanfattning</vt:lpstr>
      <vt:lpstr>Sammanfattat resultat</vt:lpstr>
      <vt:lpstr>KPI-värden</vt:lpstr>
      <vt:lpstr>Resultat</vt:lpstr>
      <vt:lpstr>NPS - Net Promoter Score</vt:lpstr>
      <vt:lpstr>NPS - Nedbrytningar</vt:lpstr>
      <vt:lpstr>0-6. Hur måste Legimus bli bättre för att du ska ge ett högre betyg?</vt:lpstr>
      <vt:lpstr>7–8. Hur måste Legimus bli bättre för att du ska ge ett ännu högre betyg? </vt:lpstr>
      <vt:lpstr>9–10. Vad är det främsta skälet till att du rekommenderar Legimus? </vt:lpstr>
      <vt:lpstr>Nöjdhet</vt:lpstr>
      <vt:lpstr>Nöjdhet - Nedbrytningar </vt:lpstr>
      <vt:lpstr>Nöjdhet</vt:lpstr>
      <vt:lpstr>Nöjdhet - Nedbrytningar </vt:lpstr>
      <vt:lpstr>Nöjdhet</vt:lpstr>
      <vt:lpstr>Nöjdhet - Nedbrytningar </vt:lpstr>
      <vt:lpstr>Åtgärdsmatris</vt:lpstr>
      <vt:lpstr>Hur nöjd eller missnöjd är du med Legimus som helhet?  </vt:lpstr>
      <vt:lpstr>Hur väl lever Legimus upp till dina förväntningar? </vt:lpstr>
      <vt:lpstr>Tänk på ett perfekt ställe där du kan låna böcker. Hur nära eller långt ifrån ett sådant ställe är Legimus? </vt:lpstr>
      <vt:lpstr>NLI – Nöjd läsare index</vt:lpstr>
      <vt:lpstr>Bakgrundsfrågor</vt:lpstr>
      <vt:lpstr>Studerar du för närvarande?</vt:lpstr>
      <vt:lpstr>Bakgrundsfrågor - Nedbrytningar</vt:lpstr>
      <vt:lpstr>Använder du regelbundet någon kommersiell ljudbokstjänst?</vt:lpstr>
      <vt:lpstr>Användande av ljudbokstjänst - Nedbrytningar</vt:lpstr>
      <vt:lpstr>Vilken typ av läsnedsättning har du? </vt:lpstr>
      <vt:lpstr>Typ av läsnedsättning - Nedbrytningar</vt:lpstr>
      <vt:lpstr>Hur läser du vanligtvis dina böcker från Legimus? </vt:lpstr>
      <vt:lpstr>Böcker från Legimus - Nedbrytningar</vt:lpstr>
      <vt:lpstr>Vilken typ av böcker läser du främst i Legimus?</vt:lpstr>
      <vt:lpstr>Typ av bok - Nedbrytningar</vt:lpstr>
      <vt:lpstr>Frågor?</vt:lpstr>
      <vt:lpstr>Rapporten är framtagen av Enkätfabriken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Legimus</dc:title>
  <dc:creator>Sofie Hedén Sandgren</dc:creator>
  <cp:lastModifiedBy>Krister Ekdahl</cp:lastModifiedBy>
  <cp:revision>60</cp:revision>
  <dcterms:created xsi:type="dcterms:W3CDTF">2022-01-25T13:50:01Z</dcterms:created>
  <dcterms:modified xsi:type="dcterms:W3CDTF">2022-03-18T14:05:36Z</dcterms:modified>
</cp:coreProperties>
</file>