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67" r:id="rId6"/>
    <p:sldId id="268" r:id="rId7"/>
    <p:sldId id="257" r:id="rId8"/>
    <p:sldId id="258" r:id="rId9"/>
    <p:sldId id="259" r:id="rId10"/>
    <p:sldId id="260" r:id="rId11"/>
    <p:sldId id="269" r:id="rId12"/>
    <p:sldId id="270" r:id="rId13"/>
    <p:sldId id="271" r:id="rId14"/>
    <p:sldId id="261" r:id="rId15"/>
    <p:sldId id="262" r:id="rId16"/>
    <p:sldId id="272" r:id="rId17"/>
    <p:sldId id="263" r:id="rId18"/>
    <p:sldId id="264" r:id="rId19"/>
    <p:sldId id="265" r:id="rId20"/>
    <p:sldId id="266" r:id="rId2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sv-SE" dirty="0" smtClean="0"/>
              <a:t>2014-11-14</a:t>
            </a:r>
            <a:endParaRPr lang="sv-SE" dirty="0"/>
          </a:p>
        </p:txBody>
      </p:sp>
      <p:sp>
        <p:nvSpPr>
          <p:cNvPr id="5" name="Platshållare för sidfot 4"/>
          <p:cNvSpPr>
            <a:spLocks noGrp="1"/>
          </p:cNvSpPr>
          <p:nvPr>
            <p:ph type="ftr" sz="quarter" idx="11"/>
          </p:nvPr>
        </p:nvSpPr>
        <p:spPr/>
        <p:txBody>
          <a:bodyPr/>
          <a:lstStyle/>
          <a:p>
            <a:r>
              <a:rPr lang="sv-SE" dirty="0" smtClean="0"/>
              <a:t>Tillgänglighet framför allt – Daisykonsortiets konferens</a:t>
            </a:r>
          </a:p>
          <a:p>
            <a:endParaRPr lang="sv-SE" dirty="0"/>
          </a:p>
        </p:txBody>
      </p:sp>
      <p:sp>
        <p:nvSpPr>
          <p:cNvPr id="6" name="Platshållare för bildnummer 5"/>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188977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lgn="l">
              <a:defRPr/>
            </a:lvl1pPr>
          </a:lstStyle>
          <a:p>
            <a:r>
              <a:rPr lang="sv-SE" dirty="0" smtClean="0"/>
              <a:t>Klicka här för att ändra format</a:t>
            </a:r>
            <a:endParaRPr lang="sv-SE" dirty="0"/>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1982874-D1F9-4C69-889E-229FB3C1D804}" type="datetimeFigureOut">
              <a:rPr lang="sv-SE" smtClean="0"/>
              <a:t>2014-11-07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336126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1982874-D1F9-4C69-889E-229FB3C1D804}" type="datetimeFigureOut">
              <a:rPr lang="sv-SE" smtClean="0"/>
              <a:t>2014-11-07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249900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lgn="l">
              <a:defRPr/>
            </a:lvl1p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solidFill>
                  <a:schemeClr val="tx1"/>
                </a:solidFill>
              </a:defRPr>
            </a:lvl1pPr>
          </a:lstStyle>
          <a:p>
            <a:fld id="{A1982874-D1F9-4C69-889E-229FB3C1D804}" type="datetimeFigureOut">
              <a:rPr lang="sv-SE" smtClean="0"/>
              <a:pPr/>
              <a:t>2014-11-07</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r>
              <a:rPr lang="sv-SE" dirty="0" smtClean="0"/>
              <a:t>Tillgänglighet framför allt – Daisykonsortiets konferens</a:t>
            </a:r>
          </a:p>
          <a:p>
            <a:endParaRPr lang="sv-SE" dirty="0"/>
          </a:p>
        </p:txBody>
      </p:sp>
      <p:sp>
        <p:nvSpPr>
          <p:cNvPr id="6" name="Platshållare för bildnummer 5"/>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33007019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1982874-D1F9-4C69-889E-229FB3C1D804}" type="datetimeFigureOut">
              <a:rPr lang="sv-SE" smtClean="0"/>
              <a:t>2014-11-07</a:t>
            </a:fld>
            <a:endParaRPr lang="sv-SE"/>
          </a:p>
        </p:txBody>
      </p:sp>
      <p:sp>
        <p:nvSpPr>
          <p:cNvPr id="5" name="Platshållare för sidfot 4"/>
          <p:cNvSpPr>
            <a:spLocks noGrp="1"/>
          </p:cNvSpPr>
          <p:nvPr>
            <p:ph type="ftr" sz="quarter" idx="11"/>
          </p:nvPr>
        </p:nvSpPr>
        <p:spPr/>
        <p:txBody>
          <a:bodyPr/>
          <a:lstStyle/>
          <a:p>
            <a:r>
              <a:rPr lang="sv-SE" dirty="0" smtClean="0"/>
              <a:t>Tillgänglighet framför allt – Daisykonsortiets konferens</a:t>
            </a:r>
          </a:p>
          <a:p>
            <a:endParaRPr lang="sv-SE" dirty="0"/>
          </a:p>
        </p:txBody>
      </p:sp>
      <p:sp>
        <p:nvSpPr>
          <p:cNvPr id="6" name="Platshållare för bildnummer 5"/>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87662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lgn="l">
              <a:defRPr/>
            </a:lvl1pPr>
          </a:lstStyle>
          <a:p>
            <a:r>
              <a:rPr lang="sv-SE" dirty="0" smtClean="0"/>
              <a:t>Klicka här för att ändra format</a:t>
            </a:r>
            <a:endParaRPr lang="sv-SE" dirty="0"/>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1982874-D1F9-4C69-889E-229FB3C1D804}" type="datetimeFigureOut">
              <a:rPr lang="sv-SE" smtClean="0"/>
              <a:t>2014-11-07</a:t>
            </a:fld>
            <a:endParaRPr lang="sv-SE"/>
          </a:p>
        </p:txBody>
      </p:sp>
      <p:sp>
        <p:nvSpPr>
          <p:cNvPr id="6" name="Platshållare för sidfot 5"/>
          <p:cNvSpPr>
            <a:spLocks noGrp="1"/>
          </p:cNvSpPr>
          <p:nvPr>
            <p:ph type="ftr" sz="quarter" idx="11"/>
          </p:nvPr>
        </p:nvSpPr>
        <p:spPr/>
        <p:txBody>
          <a:bodyPr/>
          <a:lstStyle/>
          <a:p>
            <a:r>
              <a:rPr lang="sv-SE" dirty="0" smtClean="0"/>
              <a:t>Tillgänglighet framför allt – Daisykonsortiets konferens</a:t>
            </a:r>
          </a:p>
          <a:p>
            <a:endParaRPr lang="sv-SE" dirty="0"/>
          </a:p>
        </p:txBody>
      </p:sp>
      <p:sp>
        <p:nvSpPr>
          <p:cNvPr id="7" name="Platshållare för bildnummer 6"/>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379579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lgn="l">
              <a:defRPr/>
            </a:lvl1p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1982874-D1F9-4C69-889E-229FB3C1D804}" type="datetimeFigureOut">
              <a:rPr lang="sv-SE" smtClean="0"/>
              <a:t>2014-11-07</a:t>
            </a:fld>
            <a:endParaRPr lang="sv-SE"/>
          </a:p>
        </p:txBody>
      </p:sp>
      <p:sp>
        <p:nvSpPr>
          <p:cNvPr id="8" name="Platshållare för sidfot 7"/>
          <p:cNvSpPr>
            <a:spLocks noGrp="1"/>
          </p:cNvSpPr>
          <p:nvPr>
            <p:ph type="ftr" sz="quarter" idx="11"/>
          </p:nvPr>
        </p:nvSpPr>
        <p:spPr/>
        <p:txBody>
          <a:bodyPr/>
          <a:lstStyle/>
          <a:p>
            <a:r>
              <a:rPr lang="sv-SE" dirty="0" smtClean="0"/>
              <a:t>Tillgänglighet framför allt – Daisykonsortiets konferens</a:t>
            </a:r>
          </a:p>
          <a:p>
            <a:endParaRPr lang="sv-SE" dirty="0"/>
          </a:p>
        </p:txBody>
      </p:sp>
      <p:sp>
        <p:nvSpPr>
          <p:cNvPr id="9" name="Platshållare för bildnummer 8"/>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22690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lgn="l">
              <a:defRPr/>
            </a:lvl1pPr>
          </a:lstStyle>
          <a:p>
            <a:r>
              <a:rPr lang="sv-SE" dirty="0" smtClean="0"/>
              <a:t>Klicka här för att ändra format</a:t>
            </a:r>
            <a:endParaRPr lang="sv-SE" dirty="0"/>
          </a:p>
        </p:txBody>
      </p:sp>
      <p:sp>
        <p:nvSpPr>
          <p:cNvPr id="3" name="Platshållare för datum 2"/>
          <p:cNvSpPr>
            <a:spLocks noGrp="1"/>
          </p:cNvSpPr>
          <p:nvPr>
            <p:ph type="dt" sz="half" idx="10"/>
          </p:nvPr>
        </p:nvSpPr>
        <p:spPr/>
        <p:txBody>
          <a:bodyPr/>
          <a:lstStyle/>
          <a:p>
            <a:fld id="{A1982874-D1F9-4C69-889E-229FB3C1D804}" type="datetimeFigureOut">
              <a:rPr lang="sv-SE" smtClean="0"/>
              <a:t>2014-11-07</a:t>
            </a:fld>
            <a:endParaRPr lang="sv-SE"/>
          </a:p>
        </p:txBody>
      </p:sp>
      <p:sp>
        <p:nvSpPr>
          <p:cNvPr id="4" name="Platshållare för sidfot 3"/>
          <p:cNvSpPr>
            <a:spLocks noGrp="1"/>
          </p:cNvSpPr>
          <p:nvPr>
            <p:ph type="ftr" sz="quarter" idx="11"/>
          </p:nvPr>
        </p:nvSpPr>
        <p:spPr/>
        <p:txBody>
          <a:bodyPr/>
          <a:lstStyle/>
          <a:p>
            <a:r>
              <a:rPr lang="sv-SE" dirty="0" smtClean="0"/>
              <a:t>Tillgänglighet framför allt – Daisykonsortiets konferens</a:t>
            </a:r>
          </a:p>
          <a:p>
            <a:endParaRPr lang="sv-SE" dirty="0"/>
          </a:p>
        </p:txBody>
      </p:sp>
      <p:sp>
        <p:nvSpPr>
          <p:cNvPr id="5" name="Platshållare för bildnummer 4"/>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102870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1982874-D1F9-4C69-889E-229FB3C1D804}" type="datetimeFigureOut">
              <a:rPr lang="sv-SE" smtClean="0"/>
              <a:t>2014-11-07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157682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1982874-D1F9-4C69-889E-229FB3C1D804}" type="datetimeFigureOut">
              <a:rPr lang="sv-SE" smtClean="0"/>
              <a:t>2014-11-07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173255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1982874-D1F9-4C69-889E-229FB3C1D804}" type="datetimeFigureOut">
              <a:rPr lang="sv-SE" smtClean="0"/>
              <a:t>2014-11-07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EE5C029-A502-4CA1-8F1F-622CA3BBD985}" type="slidenum">
              <a:rPr lang="sv-SE" smtClean="0"/>
              <a:t>‹#›</a:t>
            </a:fld>
            <a:endParaRPr lang="sv-SE"/>
          </a:p>
        </p:txBody>
      </p:sp>
    </p:spTree>
    <p:extLst>
      <p:ext uri="{BB962C8B-B14F-4D97-AF65-F5344CB8AC3E}">
        <p14:creationId xmlns:p14="http://schemas.microsoft.com/office/powerpoint/2010/main" val="306729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sv-SE" dirty="0" smtClean="0"/>
              <a:t>2014-11-14</a:t>
            </a:r>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sv-SE" dirty="0" smtClean="0"/>
              <a:t>Tillgänglighet framför allt – Daisykonsortiets konferens</a:t>
            </a:r>
          </a:p>
          <a:p>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5C029-A502-4CA1-8F1F-622CA3BBD985}" type="slidenum">
              <a:rPr lang="sv-SE" smtClean="0"/>
              <a:t>‹#›</a:t>
            </a:fld>
            <a:endParaRPr lang="sv-SE"/>
          </a:p>
        </p:txBody>
      </p:sp>
      <p:pic>
        <p:nvPicPr>
          <p:cNvPr id="7" name="Picture 2" descr="http://www.anvandningsforum.se/wp-content/themes/aforum/images/af_logo_200.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15436" y="5229200"/>
            <a:ext cx="1528564" cy="152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076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legnamnden.se/download/18.353fa3f313ec5f91b9584b/1370941432187/E-legitimation_tolv+mojligheter+att+forbattra+anvandbarheten+2013.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twitter.com/anvforum" TargetMode="External"/><Relationship Id="rId3" Type="http://schemas.openxmlformats.org/officeDocument/2006/relationships/hyperlink" Target="mailto:kansliet@anvandningsforum.se" TargetMode="External"/><Relationship Id="rId7" Type="http://schemas.openxmlformats.org/officeDocument/2006/relationships/hyperlink" Target="https://twitter.com/anvforum" TargetMode="External"/><Relationship Id="rId2" Type="http://schemas.openxmlformats.org/officeDocument/2006/relationships/hyperlink" Target="mailto:andreas.richter@regeringskansliet.se" TargetMode="External"/><Relationship Id="rId1" Type="http://schemas.openxmlformats.org/officeDocument/2006/relationships/slideLayout" Target="../slideLayouts/slideLayout2.xml"/><Relationship Id="rId6" Type="http://schemas.openxmlformats.org/officeDocument/2006/relationships/hyperlink" Target="http://www.facebook.se/anvandningsforum" TargetMode="External"/><Relationship Id="rId5" Type="http://schemas.openxmlformats.org/officeDocument/2006/relationships/hyperlink" Target="http://www.anvandningsforum.se/" TargetMode="External"/><Relationship Id="rId4" Type="http://schemas.openxmlformats.org/officeDocument/2006/relationships/hyperlink" Target="mailto:erik.boralv@vinnova.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nvandningsforum.se/category/exempe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nvandningsforum.se/designprincip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sz="6600" dirty="0" smtClean="0"/>
              <a:t>Användningsforum</a:t>
            </a:r>
            <a:endParaRPr lang="sv-SE" sz="6600" dirty="0"/>
          </a:p>
        </p:txBody>
      </p:sp>
      <p:sp>
        <p:nvSpPr>
          <p:cNvPr id="3" name="Underrubrik 2"/>
          <p:cNvSpPr>
            <a:spLocks noGrp="1"/>
          </p:cNvSpPr>
          <p:nvPr>
            <p:ph type="subTitle" idx="1"/>
          </p:nvPr>
        </p:nvSpPr>
        <p:spPr>
          <a:xfrm>
            <a:off x="1187624" y="3645024"/>
            <a:ext cx="6800800" cy="936104"/>
          </a:xfrm>
        </p:spPr>
        <p:txBody>
          <a:bodyPr/>
          <a:lstStyle/>
          <a:p>
            <a:r>
              <a:rPr lang="sv-SE" dirty="0" smtClean="0">
                <a:solidFill>
                  <a:schemeClr val="tx1"/>
                </a:solidFill>
              </a:rPr>
              <a:t>it: användbarhet och tillgänglighet</a:t>
            </a:r>
            <a:endParaRPr lang="sv-SE" dirty="0">
              <a:solidFill>
                <a:schemeClr val="tx1"/>
              </a:solidFill>
            </a:endParaRPr>
          </a:p>
        </p:txBody>
      </p:sp>
      <p:sp>
        <p:nvSpPr>
          <p:cNvPr id="5" name="textruta 4"/>
          <p:cNvSpPr txBox="1"/>
          <p:nvPr/>
        </p:nvSpPr>
        <p:spPr>
          <a:xfrm>
            <a:off x="251520" y="6133390"/>
            <a:ext cx="6048672" cy="369332"/>
          </a:xfrm>
          <a:prstGeom prst="rect">
            <a:avLst/>
          </a:prstGeom>
          <a:noFill/>
        </p:spPr>
        <p:txBody>
          <a:bodyPr wrap="square" rtlCol="0">
            <a:spAutoFit/>
          </a:bodyPr>
          <a:lstStyle/>
          <a:p>
            <a:r>
              <a:rPr lang="sv-SE" dirty="0" smtClean="0"/>
              <a:t>Andreas Richter, projektledare för Användningsforums kansli</a:t>
            </a:r>
            <a:endParaRPr lang="sv-SE" dirty="0"/>
          </a:p>
        </p:txBody>
      </p:sp>
      <p:sp>
        <p:nvSpPr>
          <p:cNvPr id="4" name="textruta 3"/>
          <p:cNvSpPr txBox="1"/>
          <p:nvPr/>
        </p:nvSpPr>
        <p:spPr>
          <a:xfrm>
            <a:off x="251520" y="5751121"/>
            <a:ext cx="5688632" cy="369332"/>
          </a:xfrm>
          <a:prstGeom prst="rect">
            <a:avLst/>
          </a:prstGeom>
          <a:noFill/>
        </p:spPr>
        <p:txBody>
          <a:bodyPr wrap="square" rtlCol="0">
            <a:spAutoFit/>
          </a:bodyPr>
          <a:lstStyle/>
          <a:p>
            <a:r>
              <a:rPr lang="sv-SE" dirty="0" smtClean="0"/>
              <a:t>Svenska Daisy-konsortiets konferens, 2014-11-14</a:t>
            </a:r>
            <a:endParaRPr lang="sv-SE" dirty="0"/>
          </a:p>
        </p:txBody>
      </p:sp>
    </p:spTree>
    <p:extLst>
      <p:ext uri="{BB962C8B-B14F-4D97-AF65-F5344CB8AC3E}">
        <p14:creationId xmlns:p14="http://schemas.microsoft.com/office/powerpoint/2010/main" val="116245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Digital arbetsmiljö</a:t>
            </a:r>
            <a:endParaRPr lang="sv-SE" dirty="0"/>
          </a:p>
        </p:txBody>
      </p:sp>
      <p:sp>
        <p:nvSpPr>
          <p:cNvPr id="3" name="Platshållare för innehåll 2"/>
          <p:cNvSpPr>
            <a:spLocks noGrp="1"/>
          </p:cNvSpPr>
          <p:nvPr>
            <p:ph idx="1"/>
          </p:nvPr>
        </p:nvSpPr>
        <p:spPr/>
        <p:txBody>
          <a:bodyPr/>
          <a:lstStyle/>
          <a:p>
            <a:r>
              <a:rPr lang="sv-SE" dirty="0" smtClean="0"/>
              <a:t>Seminarier hösten 2013 och 2014</a:t>
            </a:r>
          </a:p>
          <a:p>
            <a:r>
              <a:rPr lang="sv-SE" dirty="0" smtClean="0"/>
              <a:t>Mål att ta fram ett manifest där Användningsforum ger sin bild av angelägna strategiska frågor för att säkra användbar och tillgänglig digital arbetsmiljö</a:t>
            </a:r>
          </a:p>
          <a:p>
            <a:r>
              <a:rPr lang="sv-SE" dirty="0" smtClean="0"/>
              <a:t>Manifest till våren/sommaren 2015</a:t>
            </a:r>
            <a:endParaRPr lang="sv-SE" dirty="0"/>
          </a:p>
        </p:txBody>
      </p:sp>
      <p:pic>
        <p:nvPicPr>
          <p:cNvPr id="4" name="Picture 2" descr="http://www.anvandningsforum.se/wp-content/themes/aforum/images/af_logo_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5436" y="5229200"/>
            <a:ext cx="1528564" cy="152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Inspel till Digitaliseringskommissionen</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Digitaliseringskommissionen (DK) är en statlig utredning. Sådana har formella processer för att föreslå strategier och ändringar i lagar/regler.</a:t>
            </a:r>
          </a:p>
          <a:p>
            <a:r>
              <a:rPr lang="sv-SE" dirty="0" smtClean="0"/>
              <a:t>Användningsforum tar under hösten 2014 fram inspel till DK. Designprocess.</a:t>
            </a:r>
          </a:p>
          <a:p>
            <a:r>
              <a:rPr lang="sv-SE" dirty="0" smtClean="0"/>
              <a:t>Publicering i DK:s betänkande våren 2015</a:t>
            </a:r>
          </a:p>
          <a:p>
            <a:r>
              <a:rPr lang="sv-SE" dirty="0" smtClean="0"/>
              <a:t>Eventuellt motsvarande process till DK:s sista </a:t>
            </a:r>
            <a:br>
              <a:rPr lang="sv-SE" dirty="0" smtClean="0"/>
            </a:br>
            <a:r>
              <a:rPr lang="sv-SE" dirty="0" smtClean="0"/>
              <a:t>betänkande hösten 2015</a:t>
            </a:r>
          </a:p>
        </p:txBody>
      </p:sp>
      <p:pic>
        <p:nvPicPr>
          <p:cNvPr id="4" name="Picture 2" descr="http://www.anvandningsforum.se/wp-content/themes/aforum/images/af_logo_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5436" y="5229200"/>
            <a:ext cx="1528564" cy="152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324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Beställning/upphandling</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KTH har tagit fram skriften Att beställa användbara </a:t>
            </a:r>
            <a:r>
              <a:rPr lang="sv-SE" dirty="0" err="1" smtClean="0"/>
              <a:t>it-system</a:t>
            </a:r>
            <a:endParaRPr lang="sv-SE" dirty="0" smtClean="0"/>
          </a:p>
          <a:p>
            <a:pPr lvl="1"/>
            <a:r>
              <a:rPr lang="sv-SE" dirty="0" smtClean="0"/>
              <a:t>Beskriver processen för att beställa, hos 6 olika organisationer</a:t>
            </a:r>
          </a:p>
          <a:p>
            <a:pPr lvl="1"/>
            <a:r>
              <a:rPr lang="sv-SE" dirty="0" smtClean="0"/>
              <a:t>utgör goda exempel</a:t>
            </a:r>
          </a:p>
          <a:p>
            <a:r>
              <a:rPr lang="sv-SE" dirty="0" smtClean="0"/>
              <a:t>Fortsatt arbete genom</a:t>
            </a:r>
            <a:br>
              <a:rPr lang="sv-SE" dirty="0" smtClean="0"/>
            </a:br>
            <a:r>
              <a:rPr lang="sv-SE" dirty="0" smtClean="0"/>
              <a:t>dialog med strategisk </a:t>
            </a:r>
            <a:br>
              <a:rPr lang="sv-SE" dirty="0" smtClean="0"/>
            </a:br>
            <a:r>
              <a:rPr lang="sv-SE" dirty="0" smtClean="0"/>
              <a:t>myndighet</a:t>
            </a:r>
          </a:p>
          <a:p>
            <a:pPr marL="0" indent="0">
              <a:buNone/>
            </a:pPr>
            <a:endParaRPr lang="sv-SE" sz="2200" dirty="0" smtClean="0"/>
          </a:p>
          <a:p>
            <a:pPr marL="0" indent="0">
              <a:buNone/>
            </a:pPr>
            <a:r>
              <a:rPr lang="sv-SE" sz="2200" dirty="0" smtClean="0"/>
              <a:t>http</a:t>
            </a:r>
            <a:r>
              <a:rPr lang="sv-SE" sz="2200" dirty="0"/>
              <a:t>://www.anvandningsforum.se</a:t>
            </a:r>
            <a:r>
              <a:rPr lang="sv-SE" sz="2200" dirty="0" smtClean="0"/>
              <a:t>/</a:t>
            </a:r>
            <a:br>
              <a:rPr lang="sv-SE" sz="2200" dirty="0" smtClean="0"/>
            </a:br>
            <a:r>
              <a:rPr lang="sv-SE" sz="2200" dirty="0" smtClean="0"/>
              <a:t>rapport-att-bestalla-anvandbara-</a:t>
            </a:r>
            <a:r>
              <a:rPr lang="sv-SE" sz="2200" dirty="0" err="1" smtClean="0"/>
              <a:t>it-system</a:t>
            </a:r>
            <a:r>
              <a:rPr lang="sv-SE" sz="2200" dirty="0"/>
              <a:t>/</a:t>
            </a: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4009261"/>
            <a:ext cx="4081798" cy="2870533"/>
          </a:xfrm>
          <a:prstGeom prst="rect">
            <a:avLst/>
          </a:prstGeom>
        </p:spPr>
      </p:pic>
    </p:spTree>
    <p:extLst>
      <p:ext uri="{BB962C8B-B14F-4D97-AF65-F5344CB8AC3E}">
        <p14:creationId xmlns:p14="http://schemas.microsoft.com/office/powerpoint/2010/main" val="1030680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Hela resan – verklighetsbaserade videoprototyper</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I samarbete med Konstfack</a:t>
            </a:r>
          </a:p>
          <a:p>
            <a:r>
              <a:rPr lang="sv-SE" dirty="0" smtClean="0"/>
              <a:t>Syfte: att visa och tillämpa en metod för att utveckla designprototyper tillsammans med slutanvändare</a:t>
            </a:r>
          </a:p>
          <a:p>
            <a:r>
              <a:rPr lang="sv-SE" dirty="0" smtClean="0"/>
              <a:t>Görs inom reseområdet – lokaltrafik primärt</a:t>
            </a:r>
          </a:p>
          <a:p>
            <a:r>
              <a:rPr lang="sv-SE" dirty="0" smtClean="0"/>
              <a:t>Användare i olika åldrar och med olika funktionsförmågor</a:t>
            </a:r>
          </a:p>
          <a:p>
            <a:r>
              <a:rPr lang="sv-SE" dirty="0" smtClean="0"/>
              <a:t>Workshops med resande, myndigheter, reseleverantörer, </a:t>
            </a:r>
            <a:r>
              <a:rPr lang="sv-SE" dirty="0" err="1" smtClean="0"/>
              <a:t>it-utvecklare</a:t>
            </a:r>
            <a:endParaRPr lang="sv-SE" dirty="0" smtClean="0"/>
          </a:p>
          <a:p>
            <a:r>
              <a:rPr lang="sv-SE" dirty="0" smtClean="0"/>
              <a:t>Leverans vid årsskiftet 2014/2015</a:t>
            </a:r>
            <a:endParaRPr lang="sv-SE" dirty="0"/>
          </a:p>
        </p:txBody>
      </p:sp>
    </p:spTree>
    <p:extLst>
      <p:ext uri="{BB962C8B-B14F-4D97-AF65-F5344CB8AC3E}">
        <p14:creationId xmlns:p14="http://schemas.microsoft.com/office/powerpoint/2010/main" val="2417915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E-legitimation</a:t>
            </a:r>
            <a:endParaRPr lang="sv-SE" dirty="0"/>
          </a:p>
        </p:txBody>
      </p:sp>
      <p:sp>
        <p:nvSpPr>
          <p:cNvPr id="3" name="Platshållare för innehåll 2"/>
          <p:cNvSpPr>
            <a:spLocks noGrp="1"/>
          </p:cNvSpPr>
          <p:nvPr>
            <p:ph idx="1"/>
          </p:nvPr>
        </p:nvSpPr>
        <p:spPr/>
        <p:txBody>
          <a:bodyPr>
            <a:normAutofit fontScale="92500"/>
          </a:bodyPr>
          <a:lstStyle/>
          <a:p>
            <a:r>
              <a:rPr lang="sv-SE" dirty="0" smtClean="0"/>
              <a:t>Samarbete med E-</a:t>
            </a:r>
            <a:r>
              <a:rPr lang="sv-SE" dirty="0" err="1" smtClean="0"/>
              <a:t>legnämnden</a:t>
            </a:r>
            <a:r>
              <a:rPr lang="sv-SE" dirty="0" smtClean="0"/>
              <a:t> sedan 2012</a:t>
            </a:r>
          </a:p>
          <a:p>
            <a:r>
              <a:rPr lang="sv-SE" dirty="0" smtClean="0"/>
              <a:t>E-</a:t>
            </a:r>
            <a:r>
              <a:rPr lang="sv-SE" dirty="0" err="1" smtClean="0"/>
              <a:t>legnämnden</a:t>
            </a:r>
            <a:r>
              <a:rPr lang="sv-SE" dirty="0" smtClean="0"/>
              <a:t> har uttalade krav på användbarhet och riktlinjer för utfärdare av e-legitimation</a:t>
            </a:r>
          </a:p>
          <a:p>
            <a:r>
              <a:rPr lang="sv-SE" dirty="0" smtClean="0"/>
              <a:t>Samarbetet har hittills lett till en vägledning: ”</a:t>
            </a:r>
            <a:r>
              <a:rPr lang="sv-SE" dirty="0" smtClean="0">
                <a:hlinkClick r:id="rId2"/>
              </a:rPr>
              <a:t>E-legitimation: 12 möjligheter att förbättra användbarheten</a:t>
            </a:r>
            <a:r>
              <a:rPr lang="sv-SE" dirty="0" smtClean="0"/>
              <a:t>”</a:t>
            </a:r>
          </a:p>
          <a:p>
            <a:r>
              <a:rPr lang="sv-SE" dirty="0" smtClean="0"/>
              <a:t>Plan att bistå e-legitimationsnämnden att låta utföra användbarhetstester av nya e-legitimationsleverantörers tjänster</a:t>
            </a:r>
          </a:p>
        </p:txBody>
      </p:sp>
    </p:spTree>
    <p:extLst>
      <p:ext uri="{BB962C8B-B14F-4D97-AF65-F5344CB8AC3E}">
        <p14:creationId xmlns:p14="http://schemas.microsoft.com/office/powerpoint/2010/main" val="2443113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Kartläggning av initiativ och kunskap om användbarhet och tillgängliget i it</a:t>
            </a:r>
            <a:endParaRPr lang="sv-SE" dirty="0"/>
          </a:p>
        </p:txBody>
      </p:sp>
      <p:sp>
        <p:nvSpPr>
          <p:cNvPr id="3" name="Platshållare för innehåll 2"/>
          <p:cNvSpPr>
            <a:spLocks noGrp="1"/>
          </p:cNvSpPr>
          <p:nvPr>
            <p:ph idx="1"/>
          </p:nvPr>
        </p:nvSpPr>
        <p:spPr/>
        <p:txBody>
          <a:bodyPr/>
          <a:lstStyle/>
          <a:p>
            <a:r>
              <a:rPr lang="sv-SE" dirty="0" smtClean="0"/>
              <a:t>Utförs med hjälp av externa konsulter under hösten 2014</a:t>
            </a:r>
          </a:p>
          <a:p>
            <a:r>
              <a:rPr lang="sv-SE" dirty="0" smtClean="0"/>
              <a:t>Fördjupad dialog med ledamöter i Använd-</a:t>
            </a:r>
            <a:r>
              <a:rPr lang="sv-SE" dirty="0" err="1" smtClean="0"/>
              <a:t>ningsforum</a:t>
            </a:r>
            <a:r>
              <a:rPr lang="sv-SE" dirty="0" smtClean="0"/>
              <a:t> för att identifiera nuläget och strategiska frågor</a:t>
            </a:r>
          </a:p>
          <a:p>
            <a:r>
              <a:rPr lang="sv-SE" dirty="0" smtClean="0"/>
              <a:t>Rapport läggs ut på Användningsforums webb i januari-februari 2015</a:t>
            </a:r>
            <a:endParaRPr lang="sv-SE" dirty="0"/>
          </a:p>
        </p:txBody>
      </p:sp>
    </p:spTree>
    <p:extLst>
      <p:ext uri="{BB962C8B-B14F-4D97-AF65-F5344CB8AC3E}">
        <p14:creationId xmlns:p14="http://schemas.microsoft.com/office/powerpoint/2010/main" val="1039570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Följ/kontakta Användningsforum</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b="1" dirty="0" smtClean="0"/>
              <a:t>Kansliet: </a:t>
            </a:r>
            <a:r>
              <a:rPr lang="sv-SE" dirty="0" smtClean="0"/>
              <a:t>Andreas Richter, </a:t>
            </a:r>
            <a:r>
              <a:rPr lang="sv-SE" dirty="0" err="1" smtClean="0"/>
              <a:t>tel</a:t>
            </a:r>
            <a:r>
              <a:rPr lang="sv-SE" dirty="0" smtClean="0"/>
              <a:t> 08-405 45 83, </a:t>
            </a:r>
            <a:br>
              <a:rPr lang="sv-SE" dirty="0" smtClean="0"/>
            </a:br>
            <a:r>
              <a:rPr lang="sv-SE" dirty="0" smtClean="0"/>
              <a:t>e-post </a:t>
            </a:r>
            <a:r>
              <a:rPr lang="sv-SE" dirty="0" smtClean="0">
                <a:hlinkClick r:id="rId2"/>
              </a:rPr>
              <a:t>andreas.richter@regeringskansliet.se</a:t>
            </a:r>
            <a:r>
              <a:rPr lang="sv-SE" dirty="0" smtClean="0"/>
              <a:t> eller </a:t>
            </a:r>
            <a:r>
              <a:rPr lang="sv-SE" dirty="0" smtClean="0">
                <a:hlinkClick r:id="rId3"/>
              </a:rPr>
              <a:t>kansliet@anvandningsforum.se</a:t>
            </a:r>
            <a:r>
              <a:rPr lang="sv-SE" dirty="0" smtClean="0"/>
              <a:t> </a:t>
            </a:r>
          </a:p>
          <a:p>
            <a:pPr marL="0" indent="0">
              <a:buNone/>
            </a:pPr>
            <a:endParaRPr lang="sv-SE" dirty="0" smtClean="0"/>
          </a:p>
          <a:p>
            <a:pPr marL="0" indent="0">
              <a:buNone/>
            </a:pPr>
            <a:r>
              <a:rPr lang="sv-SE" b="1" dirty="0" smtClean="0"/>
              <a:t>Ordförande: </a:t>
            </a:r>
            <a:r>
              <a:rPr lang="sv-SE" dirty="0" smtClean="0"/>
              <a:t>Erik Borälv, </a:t>
            </a:r>
            <a:r>
              <a:rPr lang="sv-SE" dirty="0" smtClean="0">
                <a:hlinkClick r:id="rId4"/>
              </a:rPr>
              <a:t>erik.boralv@vinnova.se</a:t>
            </a:r>
            <a:endParaRPr lang="sv-SE" dirty="0" smtClean="0"/>
          </a:p>
          <a:p>
            <a:pPr marL="0" indent="0">
              <a:buNone/>
            </a:pPr>
            <a:endParaRPr lang="sv-SE" dirty="0" smtClean="0"/>
          </a:p>
          <a:p>
            <a:pPr marL="0" indent="0">
              <a:buNone/>
            </a:pPr>
            <a:r>
              <a:rPr lang="sv-SE" dirty="0" smtClean="0"/>
              <a:t>Webb: </a:t>
            </a:r>
            <a:r>
              <a:rPr lang="sv-SE" dirty="0" smtClean="0">
                <a:hlinkClick r:id="rId5"/>
              </a:rPr>
              <a:t>www.anvandningsforum.se</a:t>
            </a:r>
            <a:endParaRPr lang="sv-SE" dirty="0" smtClean="0"/>
          </a:p>
          <a:p>
            <a:pPr marL="0" indent="0">
              <a:buNone/>
            </a:pPr>
            <a:r>
              <a:rPr lang="sv-SE" dirty="0" err="1" smtClean="0"/>
              <a:t>Facebook</a:t>
            </a:r>
            <a:r>
              <a:rPr lang="sv-SE" dirty="0" smtClean="0"/>
              <a:t>: </a:t>
            </a:r>
            <a:r>
              <a:rPr lang="sv-SE" dirty="0" smtClean="0">
                <a:hlinkClick r:id="rId6"/>
              </a:rPr>
              <a:t>www.facebook.se/anvandningsforum</a:t>
            </a:r>
            <a:endParaRPr lang="sv-SE" dirty="0" smtClean="0"/>
          </a:p>
          <a:p>
            <a:pPr marL="0" indent="0">
              <a:buNone/>
            </a:pPr>
            <a:r>
              <a:rPr lang="sv-SE" dirty="0" err="1" smtClean="0"/>
              <a:t>Twitter</a:t>
            </a:r>
            <a:r>
              <a:rPr lang="sv-SE" dirty="0" smtClean="0"/>
              <a:t>: </a:t>
            </a:r>
            <a:r>
              <a:rPr lang="sv-SE" dirty="0" smtClean="0">
                <a:hlinkClick r:id="rId7"/>
              </a:rPr>
              <a:t>twitter.com/</a:t>
            </a:r>
            <a:r>
              <a:rPr lang="sv-SE" dirty="0" err="1" smtClean="0">
                <a:hlinkClick r:id="rId7"/>
              </a:rPr>
              <a:t>anvforum</a:t>
            </a:r>
            <a:r>
              <a:rPr lang="sv-SE" dirty="0" smtClean="0"/>
              <a:t> alt. </a:t>
            </a:r>
            <a:r>
              <a:rPr lang="sv-SE" dirty="0" smtClean="0">
                <a:hlinkClick r:id="rId8"/>
              </a:rPr>
              <a:t>@</a:t>
            </a:r>
            <a:r>
              <a:rPr lang="sv-SE" dirty="0" err="1" smtClean="0">
                <a:hlinkClick r:id="rId8"/>
              </a:rPr>
              <a:t>Anvforum</a:t>
            </a:r>
            <a:r>
              <a:rPr lang="sv-SE" dirty="0" smtClean="0"/>
              <a:t> </a:t>
            </a:r>
          </a:p>
          <a:p>
            <a:pPr marL="0" indent="0">
              <a:buNone/>
            </a:pPr>
            <a:endParaRPr lang="sv-SE" dirty="0"/>
          </a:p>
        </p:txBody>
      </p:sp>
    </p:spTree>
    <p:extLst>
      <p:ext uri="{BB962C8B-B14F-4D97-AF65-F5344CB8AC3E}">
        <p14:creationId xmlns:p14="http://schemas.microsoft.com/office/powerpoint/2010/main" val="3449761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är Användningsforum?</a:t>
            </a:r>
            <a:endParaRPr lang="sv-SE" dirty="0"/>
          </a:p>
        </p:txBody>
      </p:sp>
      <p:sp>
        <p:nvSpPr>
          <p:cNvPr id="3" name="Platshållare för innehåll 2"/>
          <p:cNvSpPr>
            <a:spLocks noGrp="1"/>
          </p:cNvSpPr>
          <p:nvPr>
            <p:ph idx="1"/>
          </p:nvPr>
        </p:nvSpPr>
        <p:spPr/>
        <p:txBody>
          <a:bodyPr>
            <a:normAutofit/>
          </a:bodyPr>
          <a:lstStyle/>
          <a:p>
            <a:r>
              <a:rPr lang="sv-SE" dirty="0"/>
              <a:t>Regeringens expertforum om tillgänglighet och användbarhet i it</a:t>
            </a:r>
          </a:p>
          <a:p>
            <a:r>
              <a:rPr lang="sv-SE" dirty="0" smtClean="0"/>
              <a:t>25 ledamöter: </a:t>
            </a:r>
          </a:p>
          <a:p>
            <a:pPr lvl="1"/>
            <a:r>
              <a:rPr lang="sv-SE" dirty="0" smtClean="0"/>
              <a:t>experter inom sitt område</a:t>
            </a:r>
          </a:p>
          <a:p>
            <a:pPr lvl="1"/>
            <a:r>
              <a:rPr lang="sv-SE" dirty="0" smtClean="0"/>
              <a:t>personliga mandat</a:t>
            </a:r>
          </a:p>
          <a:p>
            <a:pPr lvl="1"/>
            <a:r>
              <a:rPr lang="sv-SE" dirty="0" smtClean="0"/>
              <a:t>är till vardags forskare, tjänstemän på myndighet, i näringsliv eller civilsamhället</a:t>
            </a:r>
          </a:p>
          <a:p>
            <a:r>
              <a:rPr lang="sv-SE" dirty="0" smtClean="0"/>
              <a:t>Ordförande Erik Borälv</a:t>
            </a:r>
          </a:p>
        </p:txBody>
      </p:sp>
    </p:spTree>
    <p:extLst>
      <p:ext uri="{BB962C8B-B14F-4D97-AF65-F5344CB8AC3E}">
        <p14:creationId xmlns:p14="http://schemas.microsoft.com/office/powerpoint/2010/main" val="3389155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7283152" cy="1143000"/>
          </a:xfrm>
        </p:spPr>
        <p:txBody>
          <a:bodyPr/>
          <a:lstStyle/>
          <a:p>
            <a:pPr algn="l"/>
            <a:r>
              <a:rPr lang="sv-SE" dirty="0" smtClean="0"/>
              <a:t>Användningsforum</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b="1" dirty="0" smtClean="0"/>
              <a:t>Syfte</a:t>
            </a:r>
          </a:p>
          <a:p>
            <a:pPr marL="0" indent="0">
              <a:buNone/>
            </a:pPr>
            <a:r>
              <a:rPr lang="sv-SE" dirty="0" smtClean="0"/>
              <a:t>Peka på konkreta förutsättningar för användbarhet och tillgänglighet. Visa hur det kan implementeras.</a:t>
            </a:r>
          </a:p>
          <a:p>
            <a:pPr marL="0" indent="0">
              <a:buNone/>
            </a:pPr>
            <a:r>
              <a:rPr lang="sv-SE" b="1" dirty="0" smtClean="0"/>
              <a:t>Uppgifter</a:t>
            </a:r>
          </a:p>
          <a:p>
            <a:r>
              <a:rPr lang="sv-SE" dirty="0" smtClean="0"/>
              <a:t>Kontinuerlig dialog om tillgänglighet och användbarhet som en kvalitetsaspekt av it.</a:t>
            </a:r>
          </a:p>
          <a:p>
            <a:r>
              <a:rPr lang="sv-SE" dirty="0" smtClean="0"/>
              <a:t>Exempel på processer med tydligt användarperspektiv. Gärna med tester med användare</a:t>
            </a:r>
          </a:p>
          <a:p>
            <a:pPr lvl="1"/>
            <a:endParaRPr lang="sv-SE" dirty="0" smtClean="0"/>
          </a:p>
          <a:p>
            <a:pPr lvl="1"/>
            <a:endParaRPr lang="sv-SE" dirty="0" smtClean="0"/>
          </a:p>
          <a:p>
            <a:pPr lvl="1"/>
            <a:endParaRPr lang="sv-SE" dirty="0"/>
          </a:p>
        </p:txBody>
      </p:sp>
      <p:pic>
        <p:nvPicPr>
          <p:cNvPr id="6" name="Picture 2" descr="http://www.anvandningsforum.se/wp-content/themes/aforum/images/af_logo_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5436" y="5229200"/>
            <a:ext cx="1528564" cy="152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678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Användningsforum</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Aktuella initiativ</a:t>
            </a:r>
          </a:p>
          <a:p>
            <a:pPr lvl="1"/>
            <a:r>
              <a:rPr lang="sv-SE" dirty="0" smtClean="0"/>
              <a:t>Samla och kommunicera goda/lärande exempel</a:t>
            </a:r>
          </a:p>
          <a:p>
            <a:pPr lvl="1"/>
            <a:r>
              <a:rPr lang="sv-SE" dirty="0" smtClean="0"/>
              <a:t>Designprinciper</a:t>
            </a:r>
          </a:p>
          <a:p>
            <a:pPr lvl="1"/>
            <a:r>
              <a:rPr lang="sv-SE" dirty="0" smtClean="0"/>
              <a:t>Digital arbetsmiljö</a:t>
            </a:r>
          </a:p>
          <a:p>
            <a:pPr lvl="1"/>
            <a:r>
              <a:rPr lang="sv-SE" dirty="0" smtClean="0"/>
              <a:t>Inspel till Digitaliseringskommissionen</a:t>
            </a:r>
          </a:p>
          <a:p>
            <a:pPr lvl="1"/>
            <a:r>
              <a:rPr lang="sv-SE" dirty="0" smtClean="0"/>
              <a:t>Beställning/upphandling</a:t>
            </a:r>
          </a:p>
          <a:p>
            <a:pPr lvl="1"/>
            <a:r>
              <a:rPr lang="sv-SE" dirty="0" smtClean="0"/>
              <a:t>Hela resan – verklighetsbaserade videoprototyper</a:t>
            </a:r>
          </a:p>
          <a:p>
            <a:pPr lvl="1"/>
            <a:r>
              <a:rPr lang="sv-SE" dirty="0" smtClean="0"/>
              <a:t>E-legitimation</a:t>
            </a:r>
          </a:p>
          <a:p>
            <a:pPr lvl="1"/>
            <a:r>
              <a:rPr lang="sv-SE" dirty="0" smtClean="0"/>
              <a:t>Kartläggning av initiativ och kunskap om användbarhet och tillgänglighet i it</a:t>
            </a:r>
          </a:p>
          <a:p>
            <a:pPr lvl="1"/>
            <a:r>
              <a:rPr lang="sv-SE" dirty="0" smtClean="0"/>
              <a:t>World </a:t>
            </a:r>
            <a:r>
              <a:rPr lang="sv-SE" dirty="0" err="1" smtClean="0"/>
              <a:t>Usability</a:t>
            </a:r>
            <a:r>
              <a:rPr lang="sv-SE" dirty="0" smtClean="0"/>
              <a:t> Day (igår)</a:t>
            </a:r>
          </a:p>
          <a:p>
            <a:pPr lvl="1"/>
            <a:endParaRPr lang="sv-SE" dirty="0" smtClean="0"/>
          </a:p>
          <a:p>
            <a:endParaRPr lang="sv-SE" dirty="0"/>
          </a:p>
        </p:txBody>
      </p:sp>
      <p:pic>
        <p:nvPicPr>
          <p:cNvPr id="6" name="Picture 2" descr="http://www.anvandningsforum.se/wp-content/themes/aforum/images/af_logo_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5436" y="5229200"/>
            <a:ext cx="1528564" cy="152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988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Goda/lärande exempel</a:t>
            </a:r>
            <a:endParaRPr lang="sv-SE" dirty="0"/>
          </a:p>
        </p:txBody>
      </p:sp>
      <p:sp>
        <p:nvSpPr>
          <p:cNvPr id="3" name="Platshållare för innehåll 2"/>
          <p:cNvSpPr>
            <a:spLocks noGrp="1"/>
          </p:cNvSpPr>
          <p:nvPr>
            <p:ph idx="1"/>
          </p:nvPr>
        </p:nvSpPr>
        <p:spPr>
          <a:xfrm>
            <a:off x="457200" y="1600200"/>
            <a:ext cx="8363272" cy="4061048"/>
          </a:xfrm>
        </p:spPr>
        <p:txBody>
          <a:bodyPr>
            <a:normAutofit/>
          </a:bodyPr>
          <a:lstStyle/>
          <a:p>
            <a:r>
              <a:rPr lang="sv-SE" dirty="0" smtClean="0"/>
              <a:t>Användningsforum vill få in exempel på metoder, processer, produkter och tjänster </a:t>
            </a:r>
          </a:p>
          <a:p>
            <a:r>
              <a:rPr lang="sv-SE" dirty="0" smtClean="0"/>
              <a:t>Än så länge är ribban inte så hög – det bästa får inte vara det godas fiende</a:t>
            </a:r>
          </a:p>
          <a:p>
            <a:r>
              <a:rPr lang="sv-SE" dirty="0" smtClean="0"/>
              <a:t>Hjälp oss uppnå målet 100 exempel före dec 2015!</a:t>
            </a:r>
          </a:p>
          <a:p>
            <a:r>
              <a:rPr lang="sv-SE" dirty="0" smtClean="0">
                <a:hlinkClick r:id="rId2"/>
              </a:rPr>
              <a:t>www.anvandningsforum.se/category/exempel</a:t>
            </a:r>
            <a:r>
              <a:rPr lang="sv-SE" dirty="0" smtClean="0"/>
              <a:t> </a:t>
            </a:r>
            <a:endParaRPr lang="sv-SE" dirty="0"/>
          </a:p>
        </p:txBody>
      </p:sp>
      <p:pic>
        <p:nvPicPr>
          <p:cNvPr id="4" name="Picture 2" descr="http://www.anvandningsforum.se/wp-content/themes/aforum/images/af_logo_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5436" y="5229200"/>
            <a:ext cx="1528564" cy="152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87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Designprinciper</a:t>
            </a:r>
            <a:endParaRPr lang="sv-SE" dirty="0"/>
          </a:p>
        </p:txBody>
      </p:sp>
      <p:sp>
        <p:nvSpPr>
          <p:cNvPr id="3" name="Platshållare för innehåll 2"/>
          <p:cNvSpPr>
            <a:spLocks noGrp="1"/>
          </p:cNvSpPr>
          <p:nvPr>
            <p:ph idx="1"/>
          </p:nvPr>
        </p:nvSpPr>
        <p:spPr/>
        <p:txBody>
          <a:bodyPr>
            <a:normAutofit fontScale="70000" lnSpcReduction="20000"/>
          </a:bodyPr>
          <a:lstStyle/>
          <a:p>
            <a:pPr marL="0" indent="0">
              <a:buNone/>
            </a:pPr>
            <a:r>
              <a:rPr lang="sv-SE" dirty="0" smtClean="0"/>
              <a:t>Brittiska statens designprinciper, översatta och anpassade till Sverige.</a:t>
            </a:r>
          </a:p>
          <a:p>
            <a:pPr marL="514350" indent="-514350">
              <a:buFont typeface="+mj-lt"/>
              <a:buAutoNum type="arabicPeriod"/>
            </a:pPr>
            <a:r>
              <a:rPr lang="sv-SE" dirty="0"/>
              <a:t>Utgå från behoven</a:t>
            </a:r>
            <a:endParaRPr lang="sv-SE" dirty="0" smtClean="0"/>
          </a:p>
          <a:p>
            <a:pPr marL="514350" indent="-514350">
              <a:buFont typeface="+mj-lt"/>
              <a:buAutoNum type="arabicPeriod"/>
            </a:pPr>
            <a:r>
              <a:rPr lang="sv-SE" dirty="0"/>
              <a:t>Gör mindre</a:t>
            </a:r>
            <a:endParaRPr lang="sv-SE" dirty="0" smtClean="0"/>
          </a:p>
          <a:p>
            <a:pPr marL="514350" indent="-514350">
              <a:buFont typeface="+mj-lt"/>
              <a:buAutoNum type="arabicPeriod"/>
            </a:pPr>
            <a:r>
              <a:rPr lang="sv-SE" dirty="0"/>
              <a:t>Låt användningsdata styra designvalen</a:t>
            </a:r>
            <a:endParaRPr lang="sv-SE" dirty="0" smtClean="0"/>
          </a:p>
          <a:p>
            <a:pPr marL="514350" indent="-514350">
              <a:buFont typeface="+mj-lt"/>
              <a:buAutoNum type="arabicPeriod"/>
            </a:pPr>
            <a:r>
              <a:rPr lang="sv-SE" dirty="0" smtClean="0"/>
              <a:t>Kämpa för </a:t>
            </a:r>
            <a:r>
              <a:rPr lang="sv-SE" dirty="0"/>
              <a:t>att göra det enkelt</a:t>
            </a:r>
            <a:r>
              <a:rPr lang="sv-SE" dirty="0" smtClean="0"/>
              <a:t> </a:t>
            </a:r>
          </a:p>
          <a:p>
            <a:pPr marL="514350" indent="-514350">
              <a:buFont typeface="+mj-lt"/>
              <a:buAutoNum type="arabicPeriod"/>
            </a:pPr>
            <a:r>
              <a:rPr lang="sv-SE" dirty="0" smtClean="0"/>
              <a:t>Gör om. Gör sen om igen</a:t>
            </a:r>
          </a:p>
          <a:p>
            <a:pPr marL="514350" indent="-514350">
              <a:buFont typeface="+mj-lt"/>
              <a:buAutoNum type="arabicPeriod"/>
            </a:pPr>
            <a:r>
              <a:rPr lang="sv-SE" dirty="0" smtClean="0"/>
              <a:t>Utveckla för att inkludera</a:t>
            </a:r>
          </a:p>
          <a:p>
            <a:pPr marL="514350" indent="-514350">
              <a:buFont typeface="+mj-lt"/>
              <a:buAutoNum type="arabicPeriod"/>
            </a:pPr>
            <a:r>
              <a:rPr lang="sv-SE" dirty="0" smtClean="0"/>
              <a:t>Ta </a:t>
            </a:r>
            <a:r>
              <a:rPr lang="sv-SE" dirty="0"/>
              <a:t>hänsyn till sammanhanget</a:t>
            </a:r>
            <a:r>
              <a:rPr lang="sv-SE" dirty="0" smtClean="0"/>
              <a:t> </a:t>
            </a:r>
          </a:p>
          <a:p>
            <a:pPr marL="514350" indent="-514350">
              <a:buFont typeface="+mj-lt"/>
              <a:buAutoNum type="arabicPeriod"/>
            </a:pPr>
            <a:r>
              <a:rPr lang="sv-SE" dirty="0" smtClean="0"/>
              <a:t>Bygg </a:t>
            </a:r>
            <a:r>
              <a:rPr lang="sv-SE" dirty="0"/>
              <a:t>digitala tjänster – inte webbplatser</a:t>
            </a:r>
            <a:r>
              <a:rPr lang="sv-SE" dirty="0" smtClean="0"/>
              <a:t> </a:t>
            </a:r>
          </a:p>
          <a:p>
            <a:pPr marL="514350" indent="-514350">
              <a:buFont typeface="+mj-lt"/>
              <a:buAutoNum type="arabicPeriod"/>
            </a:pPr>
            <a:r>
              <a:rPr lang="sv-SE" dirty="0" smtClean="0"/>
              <a:t>Var </a:t>
            </a:r>
            <a:r>
              <a:rPr lang="sv-SE" dirty="0"/>
              <a:t>konsekvent, men inte identisk</a:t>
            </a:r>
            <a:r>
              <a:rPr lang="sv-SE" dirty="0" smtClean="0"/>
              <a:t> </a:t>
            </a:r>
          </a:p>
          <a:p>
            <a:pPr marL="514350" indent="-514350">
              <a:buFont typeface="+mj-lt"/>
              <a:buAutoNum type="arabicPeriod"/>
            </a:pPr>
            <a:r>
              <a:rPr lang="sv-SE" dirty="0" smtClean="0"/>
              <a:t>Arbeta </a:t>
            </a:r>
            <a:r>
              <a:rPr lang="sv-SE" dirty="0"/>
              <a:t>öppet: det gör tjänster </a:t>
            </a:r>
            <a:r>
              <a:rPr lang="sv-SE" dirty="0" smtClean="0"/>
              <a:t>bättre</a:t>
            </a:r>
          </a:p>
          <a:p>
            <a:pPr marL="0" indent="0">
              <a:buNone/>
            </a:pPr>
            <a:endParaRPr lang="sv-SE" dirty="0"/>
          </a:p>
          <a:p>
            <a:pPr marL="0" indent="0">
              <a:buNone/>
            </a:pPr>
            <a:r>
              <a:rPr lang="sv-SE" dirty="0" smtClean="0">
                <a:hlinkClick r:id="rId2"/>
              </a:rPr>
              <a:t>www.anvandningsforum.se/designprinciper</a:t>
            </a:r>
            <a:r>
              <a:rPr lang="sv-SE" dirty="0" smtClean="0"/>
              <a:t> </a:t>
            </a:r>
          </a:p>
          <a:p>
            <a:endParaRPr lang="sv-SE" dirty="0"/>
          </a:p>
        </p:txBody>
      </p:sp>
      <p:pic>
        <p:nvPicPr>
          <p:cNvPr id="4" name="Picture 2" descr="http://www.anvandningsforum.se/wp-content/themes/aforum/images/af_logo_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5436" y="5229200"/>
            <a:ext cx="1528564" cy="1528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605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 Utgå från behoven*</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 användarnas behov – inte myndighetens</a:t>
            </a:r>
          </a:p>
          <a:p>
            <a:pPr marL="0" indent="0">
              <a:buNone/>
            </a:pPr>
            <a:r>
              <a:rPr lang="sv-SE" dirty="0"/>
              <a:t> </a:t>
            </a:r>
          </a:p>
          <a:p>
            <a:pPr marL="0" indent="0">
              <a:buNone/>
            </a:pPr>
            <a:r>
              <a:rPr lang="sv-SE" dirty="0"/>
              <a:t>Designprocessen måste börja med att vi hittar och förstår användarnas behov. Tjänsterna måste bygga på deras behov – inte på hur våra interna processer ser ut. För att förstå behoven på djupet måste vi utgå från fakta, inte från lösa antaganden. Vi bör också komma ihåg att det användarna efterfrågar inte alltid är vad de behöver.</a:t>
            </a:r>
          </a:p>
          <a:p>
            <a:pPr marL="0" indent="0">
              <a:buNone/>
            </a:pPr>
            <a:r>
              <a:rPr lang="sv-SE" dirty="0"/>
              <a:t> </a:t>
            </a:r>
          </a:p>
          <a:p>
            <a:pPr marL="0" indent="0">
              <a:buNone/>
            </a:pPr>
            <a:r>
              <a:rPr lang="sv-SE" dirty="0"/>
              <a:t>Människor kommer till våra sajter för att lösa uppgifter utifrån de behov de har – inte för att planlöst surfa runt. Att fokusera på behoven gör att vi kan koncentrera oss på det som ger mest värde för pengarna.</a:t>
            </a:r>
          </a:p>
          <a:p>
            <a:pPr marL="0" indent="0">
              <a:buNone/>
            </a:pPr>
            <a:endParaRPr lang="sv-SE" dirty="0"/>
          </a:p>
        </p:txBody>
      </p:sp>
    </p:spTree>
    <p:extLst>
      <p:ext uri="{BB962C8B-B14F-4D97-AF65-F5344CB8AC3E}">
        <p14:creationId xmlns:p14="http://schemas.microsoft.com/office/powerpoint/2010/main" val="1088106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4 Kämpa för att göra det enkelt</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a:t>Att få något att se enkelt ut är lätt. Att göra något som är enkelt att använda är mycket svårare, särskilt när de bakomliggande systemen är komplexa. Samtidigt är det vad vi borde göra.</a:t>
            </a:r>
          </a:p>
          <a:p>
            <a:pPr marL="0" indent="0">
              <a:buNone/>
            </a:pPr>
            <a:r>
              <a:rPr lang="sv-SE" dirty="0"/>
              <a:t> </a:t>
            </a:r>
          </a:p>
          <a:p>
            <a:pPr marL="0" indent="0">
              <a:buNone/>
            </a:pPr>
            <a:r>
              <a:rPr lang="sv-SE" dirty="0"/>
              <a:t>Med stor makt följer stort ansvar. Det finns oftast inget alternativ till att använda våra tjänster. Om vi inte anstränger oss för att göra dem enkla och användbara missbrukar vi vår makt och slösar med folks tid.</a:t>
            </a:r>
          </a:p>
          <a:p>
            <a:pPr marL="0" indent="0">
              <a:buNone/>
            </a:pPr>
            <a:endParaRPr lang="sv-SE" dirty="0"/>
          </a:p>
        </p:txBody>
      </p:sp>
    </p:spTree>
    <p:extLst>
      <p:ext uri="{BB962C8B-B14F-4D97-AF65-F5344CB8AC3E}">
        <p14:creationId xmlns:p14="http://schemas.microsoft.com/office/powerpoint/2010/main" val="1039315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6 Utveckla för att inkludera</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Tillgänglig design är bra design. De produkter och tjänster vi utvecklar ska vara så inkluderande, läsbara och begripliga som möjligt. Det spelar ingen roll om något “elegant” behöver offras. Vi ska inte vara rädda för att göra saker övertydliga och vi ska inte förnya webbdesign från grunden. Vem som helst ska kunna förvänta sig att använda våra tjänster, det spelar ingen roll vilken funktionsförmåga hen har.</a:t>
            </a:r>
          </a:p>
          <a:p>
            <a:pPr marL="0" indent="0">
              <a:buNone/>
            </a:pPr>
            <a:r>
              <a:rPr lang="sv-SE" dirty="0"/>
              <a:t> </a:t>
            </a:r>
          </a:p>
          <a:p>
            <a:pPr marL="0" indent="0">
              <a:buNone/>
            </a:pPr>
            <a:r>
              <a:rPr lang="sv-SE" dirty="0"/>
              <a:t>Vår design är för alla i samhället, inte enbart för vana webbanvändare. Snarare kan vi räkna med att de som behöver använda våra tjänster är de som har svårast att använda dem. Om vi tar med deras behov från början utvecklar vi tjänster som är bra för alla.</a:t>
            </a:r>
          </a:p>
          <a:p>
            <a:pPr marL="0" indent="0">
              <a:buNone/>
            </a:pPr>
            <a:endParaRPr lang="sv-SE" dirty="0"/>
          </a:p>
        </p:txBody>
      </p:sp>
    </p:spTree>
    <p:extLst>
      <p:ext uri="{BB962C8B-B14F-4D97-AF65-F5344CB8AC3E}">
        <p14:creationId xmlns:p14="http://schemas.microsoft.com/office/powerpoint/2010/main" val="1636026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5B4729EEDD6A745BA64476708999EA3" ma:contentTypeVersion="2" ma:contentTypeDescription="Skapa ett nytt dokument." ma:contentTypeScope="" ma:versionID="1bfd394911af161ca86e71a2cce378ea">
  <xsd:schema xmlns:xsd="http://www.w3.org/2001/XMLSchema" xmlns:xs="http://www.w3.org/2001/XMLSchema" xmlns:p="http://schemas.microsoft.com/office/2006/metadata/properties" xmlns:ns2="ca03ea99-0ce7-4cc3-9cb8-ae0730c28af4" targetNamespace="http://schemas.microsoft.com/office/2006/metadata/properties" ma:root="true" ma:fieldsID="9f5ab476143d96a3a00973bae4dea607" ns2:_="">
    <xsd:import namespace="ca03ea99-0ce7-4cc3-9cb8-ae0730c28af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03ea99-0ce7-4cc3-9cb8-ae0730c28af4"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ca03ea99-0ce7-4cc3-9cb8-ae0730c28af4">TWDET7CF5EH5-2-932</_dlc_DocId>
    <_dlc_DocIdUrl xmlns="ca03ea99-0ce7-4cc3-9cb8-ae0730c28af4">
      <Url>http://rkdhs-kom/yta/N_2012_04/_layouts/DocIdRedir.aspx?ID=TWDET7CF5EH5-2-932</Url>
      <Description>TWDET7CF5EH5-2-932</Description>
    </_dlc_DocIdUrl>
  </documentManagement>
</p:properties>
</file>

<file path=customXml/itemProps1.xml><?xml version="1.0" encoding="utf-8"?>
<ds:datastoreItem xmlns:ds="http://schemas.openxmlformats.org/officeDocument/2006/customXml" ds:itemID="{BD92CD37-E00A-488B-B96F-358C81EFCC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03ea99-0ce7-4cc3-9cb8-ae0730c28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A2E9CD-3DF3-4DE3-AC8C-CA367E963492}">
  <ds:schemaRefs>
    <ds:schemaRef ds:uri="http://schemas.microsoft.com/sharepoint/events"/>
  </ds:schemaRefs>
</ds:datastoreItem>
</file>

<file path=customXml/itemProps3.xml><?xml version="1.0" encoding="utf-8"?>
<ds:datastoreItem xmlns:ds="http://schemas.openxmlformats.org/officeDocument/2006/customXml" ds:itemID="{79EC1733-3B4A-41EF-B5E5-3AB5DF95CC17}">
  <ds:schemaRefs>
    <ds:schemaRef ds:uri="http://schemas.microsoft.com/sharepoint/v3/contenttype/forms"/>
  </ds:schemaRefs>
</ds:datastoreItem>
</file>

<file path=customXml/itemProps4.xml><?xml version="1.0" encoding="utf-8"?>
<ds:datastoreItem xmlns:ds="http://schemas.openxmlformats.org/officeDocument/2006/customXml" ds:itemID="{E9509A03-DD3A-4CE0-944B-B751CA147AF5}">
  <ds:schemaRefs>
    <ds:schemaRef ds:uri="ca03ea99-0ce7-4cc3-9cb8-ae0730c28af4"/>
    <ds:schemaRef ds:uri="http://purl.org/dc/elements/1.1/"/>
    <ds:schemaRef ds:uri="http://www.w3.org/XML/1998/namespace"/>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0</TotalTime>
  <Words>834</Words>
  <Application>Microsoft Office PowerPoint</Application>
  <PresentationFormat>Bildspel på skärmen (4:3)</PresentationFormat>
  <Paragraphs>102</Paragraphs>
  <Slides>16</Slides>
  <Notes>0</Notes>
  <HiddenSlides>0</HiddenSlides>
  <MMClips>0</MMClips>
  <ScaleCrop>false</ScaleCrop>
  <HeadingPairs>
    <vt:vector size="4" baseType="variant">
      <vt:variant>
        <vt:lpstr>Tema</vt:lpstr>
      </vt:variant>
      <vt:variant>
        <vt:i4>1</vt:i4>
      </vt:variant>
      <vt:variant>
        <vt:lpstr>Bildrubriker</vt:lpstr>
      </vt:variant>
      <vt:variant>
        <vt:i4>16</vt:i4>
      </vt:variant>
    </vt:vector>
  </HeadingPairs>
  <TitlesOfParts>
    <vt:vector size="17" baseType="lpstr">
      <vt:lpstr>Office-tema</vt:lpstr>
      <vt:lpstr>Användningsforum</vt:lpstr>
      <vt:lpstr>Vad är Användningsforum?</vt:lpstr>
      <vt:lpstr>Användningsforum</vt:lpstr>
      <vt:lpstr>Användningsforum</vt:lpstr>
      <vt:lpstr>Goda/lärande exempel</vt:lpstr>
      <vt:lpstr>Designprinciper</vt:lpstr>
      <vt:lpstr>1 Utgå från behoven*</vt:lpstr>
      <vt:lpstr>4 Kämpa för att göra det enkelt</vt:lpstr>
      <vt:lpstr>6 Utveckla för att inkludera</vt:lpstr>
      <vt:lpstr>Digital arbetsmiljö</vt:lpstr>
      <vt:lpstr>Inspel till Digitaliseringskommissionen</vt:lpstr>
      <vt:lpstr>Beställning/upphandling</vt:lpstr>
      <vt:lpstr>Hela resan – verklighetsbaserade videoprototyper</vt:lpstr>
      <vt:lpstr>E-legitimation</vt:lpstr>
      <vt:lpstr>Kartläggning av initiativ och kunskap om användbarhet och tillgängliget i it</vt:lpstr>
      <vt:lpstr>Följ/kontakta Användningsforum</vt:lpstr>
    </vt:vector>
  </TitlesOfParts>
  <Company>Regeringskansliet RK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Andreas Richter</dc:creator>
  <cp:lastModifiedBy>Andreas Richter</cp:lastModifiedBy>
  <cp:revision>25</cp:revision>
  <dcterms:created xsi:type="dcterms:W3CDTF">2014-10-17T07:03:52Z</dcterms:created>
  <dcterms:modified xsi:type="dcterms:W3CDTF">2014-11-07T14:21:21Z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0x010100E5B4729EEDD6A745BA64476708999EA3</vt:lpwstr>
  </property>
  <property fmtid="{D5CDD505-2E9C-101B-9397-08002B2CF9AE}" pid="3" name="_dlc_DocIdItemGuid">
    <vt:lpwstr>0c9ce965-1e3f-4025-ac9a-236488161f58</vt:lpwstr>
  </property>
</Properties>
</file>